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23"/>
  </p:notesMasterIdLst>
  <p:sldIdLst>
    <p:sldId id="314" r:id="rId2"/>
    <p:sldId id="289" r:id="rId3"/>
    <p:sldId id="315" r:id="rId4"/>
    <p:sldId id="323" r:id="rId5"/>
    <p:sldId id="324" r:id="rId6"/>
    <p:sldId id="316" r:id="rId7"/>
    <p:sldId id="317" r:id="rId8"/>
    <p:sldId id="339" r:id="rId9"/>
    <p:sldId id="328" r:id="rId10"/>
    <p:sldId id="337" r:id="rId11"/>
    <p:sldId id="330" r:id="rId12"/>
    <p:sldId id="326" r:id="rId13"/>
    <p:sldId id="329" r:id="rId14"/>
    <p:sldId id="327" r:id="rId15"/>
    <p:sldId id="336" r:id="rId16"/>
    <p:sldId id="331" r:id="rId17"/>
    <p:sldId id="333" r:id="rId18"/>
    <p:sldId id="341" r:id="rId19"/>
    <p:sldId id="334" r:id="rId20"/>
    <p:sldId id="342" r:id="rId21"/>
    <p:sldId id="335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anne Faber" initials="SF" lastIdx="1" clrIdx="0">
    <p:extLst>
      <p:ext uri="{19B8F6BF-5375-455C-9EA6-DF929625EA0E}">
        <p15:presenceInfo xmlns:p15="http://schemas.microsoft.com/office/powerpoint/2012/main" userId="S-1-5-21-633286589-1002725333-91453608-350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67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444B1-D149-4BA0-B9D6-CA9EC78239C2}" type="datetimeFigureOut">
              <a:rPr lang="nl-NL" smtClean="0"/>
              <a:t>15-10-2018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AE907-78A2-4000-94C2-D37834B8762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86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AE907-78A2-4000-94C2-D37834B8762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237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11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079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12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39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B1DFB-196F-433A-9AAE-95B88D2536F9}" type="slidenum">
              <a:rPr lang="nl-NL" smtClean="0">
                <a:solidFill>
                  <a:prstClr val="black"/>
                </a:solidFill>
              </a:rPr>
              <a:pPr/>
              <a:t>13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55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14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905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15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30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16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07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17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636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18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40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19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02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B1DFB-196F-433A-9AAE-95B88D2536F9}" type="slidenum">
              <a:rPr lang="nl-NL" smtClean="0">
                <a:solidFill>
                  <a:prstClr val="black"/>
                </a:solidFill>
              </a:rPr>
              <a:pPr/>
              <a:t>20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8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B1DFB-196F-433A-9AAE-95B88D2536F9}" type="slidenum">
              <a:rPr lang="nl-NL" smtClean="0">
                <a:solidFill>
                  <a:prstClr val="black"/>
                </a:solidFill>
              </a:rPr>
              <a:pPr/>
              <a:t>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72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21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38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nl-NL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5275" y="8684899"/>
            <a:ext cx="2971092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B121D7D-7D84-4DA8-AF98-20FE0E7EC65B}" type="slidenum">
              <a:rPr lang="en-US" altLang="nl-NL" sz="1200"/>
              <a:pPr algn="r" eaLnBrk="1" hangingPunct="1"/>
              <a:t>4</a:t>
            </a:fld>
            <a:endParaRPr lang="en-US" altLang="nl-NL" sz="1200"/>
          </a:p>
        </p:txBody>
      </p:sp>
    </p:spTree>
    <p:extLst>
      <p:ext uri="{BB962C8B-B14F-4D97-AF65-F5344CB8AC3E}">
        <p14:creationId xmlns:p14="http://schemas.microsoft.com/office/powerpoint/2010/main" val="2336531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nl-NL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5275" y="8684899"/>
            <a:ext cx="2971092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B121D7D-7D84-4DA8-AF98-20FE0E7EC65B}" type="slidenum">
              <a:rPr lang="en-US" altLang="nl-NL" sz="1200"/>
              <a:pPr algn="r" eaLnBrk="1" hangingPunct="1"/>
              <a:t>5</a:t>
            </a:fld>
            <a:endParaRPr lang="en-US" altLang="nl-NL" sz="1200"/>
          </a:p>
        </p:txBody>
      </p:sp>
    </p:spTree>
    <p:extLst>
      <p:ext uri="{BB962C8B-B14F-4D97-AF65-F5344CB8AC3E}">
        <p14:creationId xmlns:p14="http://schemas.microsoft.com/office/powerpoint/2010/main" val="1640607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6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23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7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89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8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44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B1DFB-196F-433A-9AAE-95B88D2536F9}" type="slidenum">
              <a:rPr lang="nl-NL" smtClean="0">
                <a:solidFill>
                  <a:prstClr val="black"/>
                </a:solidFill>
              </a:rPr>
              <a:pPr/>
              <a:t>9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2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CB17E7-EEDB-4248-8F79-85BE89F89BDD}" type="slidenum">
              <a:rPr lang="nl-NL" altLang="nl-NL" smtClean="0">
                <a:latin typeface="Arial" charset="0"/>
              </a:rPr>
              <a:pPr eaLnBrk="1" hangingPunct="1"/>
              <a:t>10</a:t>
            </a:fld>
            <a:endParaRPr lang="nl-NL" alt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8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5D05-DC86-4703-9611-10B93BF6E0F8}" type="datetime1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1719-4587-45E9-96C0-7B36C63FC16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17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10D-C74F-4A2A-B84B-C1F72FDD6F57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9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9244-B160-43A3-A6D4-960055199A7B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13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8" descr="voorka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82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468D-F9A4-43F6-B19D-92648F98B14D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4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9A68-EF07-4BCD-BA9D-007C2FEEEA14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D837-F99F-47DF-ABD6-602CE8681091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5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3122-44B2-4EB9-A444-DC9D028C4BB7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2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45B-FDB3-40E2-A6FC-8FC8E2FB74F8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8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DC67-D3C1-42BE-891F-65794F90FE5F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5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7D0C19F-00AC-4A06-89B4-75A59C66D541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184E-9D8B-4EC7-BF5B-F752B3ACA7FA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0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2BA17B-D149-43E8-A4C8-DCFB6078B382}" type="datetime1">
              <a:rPr lang="en-GB" smtClean="0"/>
              <a:t>15/10/2018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D9BDC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02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1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Water Balance </a:t>
            </a:r>
            <a:r>
              <a:rPr lang="nl-NL" dirty="0" err="1" smtClean="0"/>
              <a:t>Calculations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Basic </a:t>
            </a:r>
            <a:r>
              <a:rPr lang="nl-NL" dirty="0" err="1" smtClean="0"/>
              <a:t>calculations</a:t>
            </a:r>
            <a:r>
              <a:rPr lang="nl-NL" dirty="0" smtClean="0"/>
              <a:t>, commercial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physical</a:t>
            </a:r>
            <a:r>
              <a:rPr lang="nl-NL" dirty="0" smtClean="0"/>
              <a:t> </a:t>
            </a:r>
            <a:r>
              <a:rPr lang="nl-NL" dirty="0" err="1" smtClean="0"/>
              <a:t>losses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Commercial losses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2D9BD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96752"/>
            <a:ext cx="7770192" cy="50405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03848" y="2348880"/>
            <a:ext cx="3816424" cy="18722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79512" y="193165"/>
            <a:ext cx="9036496" cy="910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Key components of </a:t>
            </a:r>
            <a:r>
              <a:rPr lang="en-GB" sz="4400" dirty="0"/>
              <a:t>c</a:t>
            </a:r>
            <a:r>
              <a:rPr lang="en-GB" sz="4400" dirty="0" smtClean="0"/>
              <a:t>ommercial loss</a:t>
            </a:r>
            <a:endParaRPr lang="nl-NL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Commercial losses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2D9BDC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204043"/>
              </p:ext>
            </p:extLst>
          </p:nvPr>
        </p:nvGraphicFramePr>
        <p:xfrm>
          <a:off x="256470" y="908720"/>
          <a:ext cx="8732585" cy="5300054"/>
        </p:xfrm>
        <a:graphic>
          <a:graphicData uri="http://schemas.openxmlformats.org/drawingml/2006/table">
            <a:tbl>
              <a:tblPr/>
              <a:tblGrid>
                <a:gridCol w="1851755"/>
                <a:gridCol w="6880830"/>
              </a:tblGrid>
              <a:tr h="944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Unbilled</a:t>
                      </a:r>
                      <a:r>
                        <a:rPr lang="nl-NL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NL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Authorised</a:t>
                      </a:r>
                      <a:r>
                        <a:rPr lang="nl-NL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NL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Consumption</a:t>
                      </a:r>
                      <a:endParaRPr lang="en-GB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872" marR="39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en-GB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Water legitimately consumed but not billed, such as:</a:t>
                      </a:r>
                    </a:p>
                    <a:p>
                      <a:pPr marL="727075" lvl="1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en-GB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Water fountains; Pipe and sewer flushing; Watering parks and gardens; Public drinking fountains; Fire fighting hydrants</a:t>
                      </a:r>
                    </a:p>
                  </a:txBody>
                  <a:tcPr marL="39872" marR="39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Unauthorised Consumption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872" marR="39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Legitimate connections that were never entered into the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billing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system and are therefore never invoiced (intentional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and accidental)</a:t>
                      </a:r>
                    </a:p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Permanent or temporary meter bypass</a:t>
                      </a:r>
                    </a:p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Illegal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connections</a:t>
                      </a:r>
                    </a:p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nl-NL" sz="14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Illegal</a:t>
                      </a:r>
                      <a:r>
                        <a:rPr lang="nl-NL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nl-NL" sz="14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use</a:t>
                      </a:r>
                      <a:r>
                        <a:rPr lang="nl-NL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of </a:t>
                      </a:r>
                      <a:r>
                        <a:rPr lang="nl-NL" sz="14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fire</a:t>
                      </a:r>
                      <a:r>
                        <a:rPr lang="nl-NL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nl-NL" sz="14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hydrants</a:t>
                      </a:r>
                      <a:endParaRPr lang="nl-NL" sz="1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90487" lvl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None/>
                        <a:tabLst>
                          <a:tab pos="111760" algn="l"/>
                        </a:tabLst>
                      </a:pPr>
                      <a:endParaRPr lang="en-GB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2" marR="39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31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Meter Inaccuracies</a:t>
                      </a:r>
                      <a:endParaRPr lang="en-GB" sz="1400" dirty="0"/>
                    </a:p>
                  </a:txBody>
                  <a:tcPr marL="39872" marR="39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Volume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under-recorded by revenue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meter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due to its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condition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Over-sized revenue meters</a:t>
                      </a:r>
                    </a:p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Meter tampering (water theft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2" marR="39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642"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Meter Reading </a:t>
                      </a:r>
                      <a:r>
                        <a:rPr lang="nl-NL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Errors</a:t>
                      </a:r>
                      <a:endParaRPr lang="en-GB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2" marR="39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nl-NL" sz="14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Corruption</a:t>
                      </a:r>
                      <a:r>
                        <a:rPr lang="nl-NL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meter</a:t>
                      </a:r>
                      <a:r>
                        <a:rPr lang="nl-NL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readers (</a:t>
                      </a:r>
                      <a:r>
                        <a:rPr lang="nl-NL" sz="14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collusion</a:t>
                      </a:r>
                      <a:r>
                        <a:rPr lang="nl-NL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nl-NL" sz="14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with</a:t>
                      </a:r>
                      <a:r>
                        <a:rPr lang="nl-NL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nl-NL" sz="14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customers</a:t>
                      </a:r>
                      <a:r>
                        <a:rPr lang="nl-NL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Meter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reading errors (mistakes, or unreadable meters)</a:t>
                      </a:r>
                    </a:p>
                    <a:p>
                      <a:endParaRPr lang="en-GB" sz="1400" dirty="0"/>
                    </a:p>
                  </a:txBody>
                  <a:tcPr marL="39872" marR="39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64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Accounting </a:t>
                      </a:r>
                      <a:r>
                        <a:rPr lang="nl-NL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Errors</a:t>
                      </a:r>
                      <a:endParaRPr lang="en-GB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2" marR="39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marR="0" lvl="0" indent="-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Data handling errors billing department</a:t>
                      </a:r>
                    </a:p>
                    <a:p>
                      <a:pPr marL="269875" marR="0" lvl="0" indent="-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  <a:defRPr/>
                      </a:pPr>
                      <a:r>
                        <a:rPr lang="nl-NL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Bills sent </a:t>
                      </a:r>
                      <a:r>
                        <a:rPr lang="nl-NL" sz="14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</a:t>
                      </a:r>
                      <a:r>
                        <a:rPr lang="nl-NL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wrong </a:t>
                      </a:r>
                      <a:r>
                        <a:rPr lang="nl-NL" sz="14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address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69875" lvl="0" indent="-179388" algn="just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endParaRPr lang="en-GB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2" marR="39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el 1"/>
          <p:cNvSpPr txBox="1">
            <a:spLocks/>
          </p:cNvSpPr>
          <p:nvPr/>
        </p:nvSpPr>
        <p:spPr>
          <a:xfrm>
            <a:off x="104515" y="117055"/>
            <a:ext cx="9036496" cy="910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Key components of commercial loss</a:t>
            </a:r>
            <a:endParaRPr lang="nl-NL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Commercial losses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2D9BDC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62808"/>
              </p:ext>
            </p:extLst>
          </p:nvPr>
        </p:nvGraphicFramePr>
        <p:xfrm>
          <a:off x="232879" y="1322199"/>
          <a:ext cx="872092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094"/>
                <a:gridCol w="59458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n-lt"/>
                        </a:rPr>
                        <a:t>Commercial</a:t>
                      </a:r>
                      <a:r>
                        <a:rPr lang="en-GB" sz="1600" baseline="0" dirty="0" smtClean="0">
                          <a:latin typeface="+mn-lt"/>
                        </a:rPr>
                        <a:t> Loss Component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n-lt"/>
                        </a:rPr>
                        <a:t>Data Source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Unbilled authorised consumption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Data from billing department</a:t>
                      </a:r>
                      <a:r>
                        <a:rPr lang="en-GB" sz="1600" baseline="0" dirty="0" smtClean="0">
                          <a:latin typeface="+mn-lt"/>
                        </a:rPr>
                        <a:t> if metered </a:t>
                      </a:r>
                      <a:r>
                        <a:rPr lang="en-GB" sz="1600" dirty="0" smtClean="0">
                          <a:latin typeface="+mn-lt"/>
                        </a:rPr>
                        <a:t>(</a:t>
                      </a:r>
                      <a:r>
                        <a:rPr lang="en-GB" sz="1600" baseline="0" dirty="0" smtClean="0">
                          <a:latin typeface="+mn-lt"/>
                        </a:rPr>
                        <a:t>fire hydrants, pipe flushing, etc.)</a:t>
                      </a:r>
                      <a:r>
                        <a:rPr lang="en-GB" sz="1600" dirty="0" smtClean="0">
                          <a:latin typeface="+mn-lt"/>
                        </a:rPr>
                        <a:t> 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82550" algn="l" defTabSz="914400" rtl="0" eaLnBrk="1" fontAlgn="t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Billing </a:t>
                      </a: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errors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Thorough process analysis and analysis of billing data and database:</a:t>
                      </a:r>
                      <a:r>
                        <a:rPr lang="en-GB" sz="1600" baseline="0" dirty="0" smtClean="0">
                          <a:latin typeface="+mn-lt"/>
                        </a:rPr>
                        <a:t> c</a:t>
                      </a:r>
                      <a:r>
                        <a:rPr lang="en-GB" sz="1600" dirty="0" smtClean="0">
                          <a:latin typeface="+mn-lt"/>
                        </a:rPr>
                        <a:t>heck billing database against actual meter readings; check GIS property number v actual property in DMA v billing database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82550" algn="l" defTabSz="914400" rtl="0" eaLnBrk="1" fontAlgn="t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Illegal </a:t>
                      </a: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connections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Check GIS property number v actual property in DMA v billing database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82550" algn="l" defTabSz="914400" rtl="0" eaLnBrk="1" fontAlgn="t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Meter </a:t>
                      </a: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inaccuracy – </a:t>
                      </a:r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Meter</a:t>
                      </a:r>
                      <a:r>
                        <a:rPr lang="en-GB" sz="1600" baseline="0" dirty="0" smtClean="0">
                          <a:latin typeface="+mn-lt"/>
                        </a:rPr>
                        <a:t> audit: test old meters</a:t>
                      </a:r>
                      <a:r>
                        <a:rPr lang="en-GB" sz="1600" dirty="0" smtClean="0">
                          <a:latin typeface="+mn-lt"/>
                        </a:rPr>
                        <a:t> (sample</a:t>
                      </a:r>
                      <a:r>
                        <a:rPr lang="en-GB" sz="1600" baseline="0" dirty="0" smtClean="0">
                          <a:latin typeface="+mn-lt"/>
                        </a:rPr>
                        <a:t> calibration) (on average meters under-read 5%)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95250" indent="-12700" algn="l" defTabSz="914400" rtl="0" eaLnBrk="1" fontAlgn="t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Meter </a:t>
                      </a: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inaccuracy – class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Meter</a:t>
                      </a:r>
                      <a:r>
                        <a:rPr lang="en-GB" sz="1600" baseline="0" dirty="0" smtClean="0">
                          <a:latin typeface="+mn-lt"/>
                        </a:rPr>
                        <a:t> audit: test c</a:t>
                      </a:r>
                      <a:r>
                        <a:rPr lang="en-GB" sz="1600" dirty="0" smtClean="0">
                          <a:latin typeface="+mn-lt"/>
                        </a:rPr>
                        <a:t>lass B or lower meters (sample calibration)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95250" marR="0" indent="-127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Meter inaccuracy –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+mn-lt"/>
                        </a:rPr>
                        <a:t>Meter audit: check if</a:t>
                      </a:r>
                      <a:r>
                        <a:rPr lang="en-GB" sz="1600" baseline="0" dirty="0" smtClean="0">
                          <a:latin typeface="+mn-lt"/>
                        </a:rPr>
                        <a:t> meters are sized correctly</a:t>
                      </a:r>
                      <a:endParaRPr lang="en-GB" sz="16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95250" indent="-12700" algn="l" defTabSz="914400" rtl="0" eaLnBrk="1" fontAlgn="t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Meter </a:t>
                      </a: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inaccuracy – installation 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Meter audit:</a:t>
                      </a:r>
                      <a:r>
                        <a:rPr lang="en-GB" sz="1600" baseline="0" dirty="0" smtClean="0">
                          <a:latin typeface="+mn-lt"/>
                        </a:rPr>
                        <a:t> check if</a:t>
                      </a:r>
                      <a:r>
                        <a:rPr lang="en-GB" sz="1600" dirty="0" smtClean="0">
                          <a:latin typeface="+mn-lt"/>
                        </a:rPr>
                        <a:t> meters are installed correctly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95250" indent="-12700" algn="l" defTabSz="914400" rtl="0" eaLnBrk="1" fontAlgn="t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Meter </a:t>
                      </a: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inaccuracy – tampering 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Analyse information from meter reading / meter replacement team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82550" algn="l" defTabSz="914400" rtl="0" eaLnBrk="1" fontAlgn="t" latinLnBrk="0" hangingPunct="1"/>
                      <a:r>
                        <a:rPr lang="en-GB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Data h</a:t>
                      </a: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andling errors</a:t>
                      </a:r>
                      <a:endParaRPr lang="en-GB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Meter</a:t>
                      </a:r>
                      <a:r>
                        <a:rPr lang="en-GB" sz="1600" baseline="0" dirty="0" smtClean="0">
                          <a:latin typeface="+mn-lt"/>
                        </a:rPr>
                        <a:t> reading audit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itel 1"/>
          <p:cNvSpPr txBox="1">
            <a:spLocks/>
          </p:cNvSpPr>
          <p:nvPr/>
        </p:nvSpPr>
        <p:spPr>
          <a:xfrm>
            <a:off x="232879" y="198696"/>
            <a:ext cx="8784976" cy="7268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Estimation of commercial loss</a:t>
            </a:r>
            <a:endParaRPr lang="nl-NL" sz="4400" dirty="0"/>
          </a:p>
        </p:txBody>
      </p:sp>
      <p:sp>
        <p:nvSpPr>
          <p:cNvPr id="5" name="Rectangle 4"/>
          <p:cNvSpPr/>
          <p:nvPr/>
        </p:nvSpPr>
        <p:spPr>
          <a:xfrm>
            <a:off x="611560" y="91343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Elements of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commercial (apparent) water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3</a:t>
            </a:r>
            <a:r>
              <a:rPr lang="nl-NL" dirty="0" smtClean="0"/>
              <a:t>. </a:t>
            </a:r>
            <a:r>
              <a:rPr lang="nl-NL" dirty="0" err="1" smtClean="0"/>
              <a:t>Physical</a:t>
            </a:r>
            <a:r>
              <a:rPr lang="nl-NL" dirty="0" smtClean="0"/>
              <a:t> </a:t>
            </a:r>
            <a:r>
              <a:rPr lang="nl-NL" dirty="0" err="1" smtClean="0"/>
              <a:t>losses</a:t>
            </a:r>
            <a:endParaRPr lang="nl-N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Physical losses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2D9BD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44" y="1103313"/>
            <a:ext cx="7770192" cy="49441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03848" y="4077072"/>
            <a:ext cx="3816424" cy="19442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79512" y="193165"/>
            <a:ext cx="9036496" cy="910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Key components of physical </a:t>
            </a:r>
            <a:r>
              <a:rPr lang="en-GB" sz="4400" dirty="0"/>
              <a:t>l</a:t>
            </a:r>
            <a:r>
              <a:rPr lang="en-GB" sz="4400" dirty="0" smtClean="0"/>
              <a:t>oss</a:t>
            </a:r>
            <a:endParaRPr lang="nl-NL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Physical losses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196752"/>
            <a:ext cx="8085138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There are two methods to calculate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the leakage volume in a DMA: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marL="449263" indent="-449263">
              <a:buFont typeface="+mj-lt"/>
              <a:buAutoNum type="arabicPeriod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Top-Down – subtract the Commercial Losses from the NRW </a:t>
            </a:r>
          </a:p>
          <a:p>
            <a:pPr marL="449263" indent="-449263">
              <a:buFont typeface="+mj-lt"/>
              <a:buAutoNum type="arabicPeriod"/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marL="449263" indent="-449263">
              <a:buFont typeface="+mj-lt"/>
              <a:buAutoNum type="arabicPeriod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Bottom-Up – Measure the Minimum Night Flow and subtract the Legitimate Night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Flow applying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a pressure correction factor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marL="261938" indent="-2619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Top-Down method is easier to calculate, but less accurate as many of the Commercial Loss components are estimated</a:t>
            </a:r>
          </a:p>
          <a:p>
            <a:pPr marL="261938" indent="-2619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Bottom-Up method  requires complex measurement, but gives an accurate leakage figure</a:t>
            </a:r>
          </a:p>
          <a:p>
            <a:pPr marL="261938" indent="-261938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GB" sz="2000" dirty="0">
              <a:cs typeface="+mn-cs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GB" sz="2000" b="1" dirty="0">
                <a:solidFill>
                  <a:srgbClr val="FF0000"/>
                </a:solidFill>
                <a:cs typeface="+mn-cs"/>
              </a:rPr>
              <a:t>Best practice is to use both methods and compare as a ‘</a:t>
            </a:r>
            <a:r>
              <a:rPr lang="en-GB" sz="2000" b="1" dirty="0" smtClean="0">
                <a:solidFill>
                  <a:srgbClr val="FF0000"/>
                </a:solidFill>
                <a:cs typeface="+mn-cs"/>
              </a:rPr>
              <a:t>check’</a:t>
            </a:r>
            <a:endParaRPr lang="en-GB" sz="2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73553" y="286604"/>
            <a:ext cx="7543800" cy="8167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Estimation of leakage in a DMA</a:t>
            </a:r>
            <a:endParaRPr lang="nl-NL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Physical losses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528" y="1065158"/>
            <a:ext cx="79208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To calculate an estimate of the </a:t>
            </a:r>
            <a:r>
              <a:rPr lang="en-GB" sz="2000" dirty="0">
                <a:solidFill>
                  <a:srgbClr val="7030A0"/>
                </a:solidFill>
              </a:rPr>
              <a:t>physical </a:t>
            </a:r>
            <a:r>
              <a:rPr lang="en-GB" sz="2000" dirty="0" smtClean="0">
                <a:solidFill>
                  <a:srgbClr val="7030A0"/>
                </a:solidFill>
              </a:rPr>
              <a:t>losses</a:t>
            </a:r>
            <a:r>
              <a:rPr lang="en-GB" sz="2000" dirty="0" smtClean="0"/>
              <a:t>, subtract </a:t>
            </a:r>
            <a:r>
              <a:rPr lang="en-GB" sz="2000" dirty="0"/>
              <a:t>the </a:t>
            </a:r>
            <a:r>
              <a:rPr lang="en-GB" sz="2000" dirty="0" smtClean="0">
                <a:solidFill>
                  <a:srgbClr val="FFC000"/>
                </a:solidFill>
              </a:rPr>
              <a:t>commercial </a:t>
            </a:r>
            <a:r>
              <a:rPr lang="en-GB" sz="2000" dirty="0">
                <a:solidFill>
                  <a:srgbClr val="FFC000"/>
                </a:solidFill>
              </a:rPr>
              <a:t>l</a:t>
            </a:r>
            <a:r>
              <a:rPr lang="en-GB" sz="2000" dirty="0" smtClean="0">
                <a:solidFill>
                  <a:srgbClr val="FFC000"/>
                </a:solidFill>
              </a:rPr>
              <a:t>osses </a:t>
            </a:r>
            <a:r>
              <a:rPr lang="en-GB" sz="2000" dirty="0"/>
              <a:t>from the </a:t>
            </a:r>
            <a:r>
              <a:rPr lang="en-GB" sz="2000" dirty="0" smtClean="0">
                <a:solidFill>
                  <a:srgbClr val="FF0000"/>
                </a:solidFill>
              </a:rPr>
              <a:t>NRW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24" name="Titel 1"/>
          <p:cNvSpPr txBox="1">
            <a:spLocks/>
          </p:cNvSpPr>
          <p:nvPr/>
        </p:nvSpPr>
        <p:spPr>
          <a:xfrm>
            <a:off x="107504" y="195144"/>
            <a:ext cx="8907328" cy="77384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Estimation of leakage: top-down </a:t>
            </a:r>
            <a:r>
              <a:rPr lang="en-GB" sz="4400" dirty="0"/>
              <a:t>m</a:t>
            </a:r>
            <a:r>
              <a:rPr lang="en-GB" sz="4400" dirty="0" smtClean="0"/>
              <a:t>ethod</a:t>
            </a:r>
            <a:endParaRPr lang="nl-NL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75" y="2924944"/>
            <a:ext cx="5289342" cy="3356538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2123728" y="4944704"/>
            <a:ext cx="2592288" cy="1290560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75857" y="1773044"/>
                <a:ext cx="4960100" cy="68499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𝑁𝑅𝑊</m:t>
                      </m:r>
                      <m:r>
                        <a:rPr lang="nl-NL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𝑝h𝑦𝑠</m:t>
                      </m:r>
                      <m:r>
                        <a:rPr lang="en-GB" sz="140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𝑙𝑖𝑡𝑒𝑟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𝑐𝑜𝑛𝑛𝑒𝑐𝑡𝑖𝑜𝑛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𝑑𝑎𝑦</m:t>
                              </m:r>
                            </m:den>
                          </m:f>
                        </m:e>
                      </m:d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𝑁𝑅𝑊</m:t>
                      </m:r>
                      <m:r>
                        <a:rPr lang="en-GB" sz="140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𝑁𝑅𝑊</m:t>
                      </m:r>
                      <m:r>
                        <a:rPr lang="nl-NL" sz="1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𝑐𝑜𝑚𝑚</m:t>
                      </m:r>
                      <m:r>
                        <a:rPr lang="en-GB" sz="140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7" y="1773044"/>
                <a:ext cx="4960100" cy="6849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Physical losses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-75822" y="157756"/>
            <a:ext cx="9361040" cy="7825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Estimation of leakage: </a:t>
            </a:r>
            <a:r>
              <a:rPr lang="en-GB" sz="4400" dirty="0" smtClean="0"/>
              <a:t>bottom-up </a:t>
            </a:r>
            <a:r>
              <a:rPr lang="en-GB" sz="4400" dirty="0"/>
              <a:t>m</a:t>
            </a:r>
            <a:r>
              <a:rPr lang="en-GB" sz="4400" dirty="0" smtClean="0"/>
              <a:t>ethod</a:t>
            </a:r>
            <a:endParaRPr lang="nl-NL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06700" y="953151"/>
            <a:ext cx="8932980" cy="47089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49263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Minimum Night Flow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(MNF)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the lowest hourly average flow into the DMA over a 24-hour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period, </a:t>
            </a:r>
          </a:p>
          <a:p>
            <a:pPr marL="906463" lvl="1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MNF is usually obtained between 2 and 4am, when most tanks have been filled and users are asleep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49263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Legitimate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Night Flow (LNF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is the customer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minimum night consumption at the time of minimum night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flow</a:t>
            </a:r>
          </a:p>
          <a:p>
            <a:pPr marL="906463" lvl="1" indent="-4492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Domestic customers – toilet flushing, washing machines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use a standard legitimate night time factor, or measured sample</a:t>
            </a:r>
          </a:p>
          <a:p>
            <a:pPr marL="906463" lvl="1" indent="-4492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Large nightly users (such as night clubs or industries) – manually read or log their meter or use a portable meter </a:t>
            </a:r>
          </a:p>
          <a:p>
            <a:pPr marL="449263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Net Night Flow (NNF)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DMA leakage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the time of minimum night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flow: what remains after subtracting the LNF from the MNF</a:t>
            </a:r>
          </a:p>
          <a:p>
            <a:pPr marL="906463" lvl="1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ome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the leakage occurs on the customer’s premises and therefore is not part of the utilities NRW. As such, the NNF should be divided into ‘Utility leakage’ and ‘Customer leakage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1"/>
          <p:cNvGrpSpPr/>
          <p:nvPr/>
        </p:nvGrpSpPr>
        <p:grpSpPr>
          <a:xfrm>
            <a:off x="3306673" y="2708920"/>
            <a:ext cx="5801831" cy="3502601"/>
            <a:chOff x="699021" y="1021114"/>
            <a:chExt cx="8049034" cy="501119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99021" y="1021114"/>
              <a:ext cx="8049034" cy="501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1351133" y="4217162"/>
              <a:ext cx="6864824" cy="1187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79175" y="4640233"/>
              <a:ext cx="1050877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b="1" dirty="0" smtClean="0"/>
                <a:t>Minimum Night Flow</a:t>
              </a:r>
              <a:endParaRPr lang="en-GB" sz="1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1450" y="3687165"/>
              <a:ext cx="1512627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b="1" dirty="0" smtClean="0"/>
                <a:t>Legitimate Customer Night Use</a:t>
              </a:r>
              <a:endParaRPr lang="en-GB" sz="1400" b="1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224585" y="3630301"/>
              <a:ext cx="0" cy="55955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090382" y="3646223"/>
              <a:ext cx="0" cy="175829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 flipV="1">
              <a:off x="1323825" y="4217251"/>
              <a:ext cx="7020188" cy="300158"/>
            </a:xfrm>
            <a:custGeom>
              <a:avLst/>
              <a:gdLst>
                <a:gd name="connsiteX0" fmla="*/ 0 w 7020188"/>
                <a:gd name="connsiteY0" fmla="*/ 1180295 h 2078867"/>
                <a:gd name="connsiteX1" fmla="*/ 40943 w 7020188"/>
                <a:gd name="connsiteY1" fmla="*/ 1166647 h 2078867"/>
                <a:gd name="connsiteX2" fmla="*/ 68239 w 7020188"/>
                <a:gd name="connsiteY2" fmla="*/ 1207591 h 2078867"/>
                <a:gd name="connsiteX3" fmla="*/ 95534 w 7020188"/>
                <a:gd name="connsiteY3" fmla="*/ 1289477 h 2078867"/>
                <a:gd name="connsiteX4" fmla="*/ 109182 w 7020188"/>
                <a:gd name="connsiteY4" fmla="*/ 1330420 h 2078867"/>
                <a:gd name="connsiteX5" fmla="*/ 122830 w 7020188"/>
                <a:gd name="connsiteY5" fmla="*/ 1371364 h 2078867"/>
                <a:gd name="connsiteX6" fmla="*/ 136478 w 7020188"/>
                <a:gd name="connsiteY6" fmla="*/ 1412307 h 2078867"/>
                <a:gd name="connsiteX7" fmla="*/ 177421 w 7020188"/>
                <a:gd name="connsiteY7" fmla="*/ 1617023 h 2078867"/>
                <a:gd name="connsiteX8" fmla="*/ 204716 w 7020188"/>
                <a:gd name="connsiteY8" fmla="*/ 1657967 h 2078867"/>
                <a:gd name="connsiteX9" fmla="*/ 232012 w 7020188"/>
                <a:gd name="connsiteY9" fmla="*/ 1739853 h 2078867"/>
                <a:gd name="connsiteX10" fmla="*/ 327546 w 7020188"/>
                <a:gd name="connsiteY10" fmla="*/ 1712558 h 2078867"/>
                <a:gd name="connsiteX11" fmla="*/ 341194 w 7020188"/>
                <a:gd name="connsiteY11" fmla="*/ 1671614 h 2078867"/>
                <a:gd name="connsiteX12" fmla="*/ 382137 w 7020188"/>
                <a:gd name="connsiteY12" fmla="*/ 1698910 h 2078867"/>
                <a:gd name="connsiteX13" fmla="*/ 409433 w 7020188"/>
                <a:gd name="connsiteY13" fmla="*/ 1780796 h 2078867"/>
                <a:gd name="connsiteX14" fmla="*/ 450376 w 7020188"/>
                <a:gd name="connsiteY14" fmla="*/ 1821740 h 2078867"/>
                <a:gd name="connsiteX15" fmla="*/ 504967 w 7020188"/>
                <a:gd name="connsiteY15" fmla="*/ 1903626 h 2078867"/>
                <a:gd name="connsiteX16" fmla="*/ 614149 w 7020188"/>
                <a:gd name="connsiteY16" fmla="*/ 1903626 h 2078867"/>
                <a:gd name="connsiteX17" fmla="*/ 655093 w 7020188"/>
                <a:gd name="connsiteY17" fmla="*/ 1985513 h 2078867"/>
                <a:gd name="connsiteX18" fmla="*/ 723331 w 7020188"/>
                <a:gd name="connsiteY18" fmla="*/ 1999161 h 2078867"/>
                <a:gd name="connsiteX19" fmla="*/ 846161 w 7020188"/>
                <a:gd name="connsiteY19" fmla="*/ 2067399 h 2078867"/>
                <a:gd name="connsiteX20" fmla="*/ 1037230 w 7020188"/>
                <a:gd name="connsiteY20" fmla="*/ 2026456 h 2078867"/>
                <a:gd name="connsiteX21" fmla="*/ 1064525 w 7020188"/>
                <a:gd name="connsiteY21" fmla="*/ 1985513 h 2078867"/>
                <a:gd name="connsiteX22" fmla="*/ 1119116 w 7020188"/>
                <a:gd name="connsiteY22" fmla="*/ 1971865 h 2078867"/>
                <a:gd name="connsiteX23" fmla="*/ 1201003 w 7020188"/>
                <a:gd name="connsiteY23" fmla="*/ 1944570 h 2078867"/>
                <a:gd name="connsiteX24" fmla="*/ 1392072 w 7020188"/>
                <a:gd name="connsiteY24" fmla="*/ 1971865 h 2078867"/>
                <a:gd name="connsiteX25" fmla="*/ 1446663 w 7020188"/>
                <a:gd name="connsiteY25" fmla="*/ 1985513 h 2078867"/>
                <a:gd name="connsiteX26" fmla="*/ 1719618 w 7020188"/>
                <a:gd name="connsiteY26" fmla="*/ 1958217 h 2078867"/>
                <a:gd name="connsiteX27" fmla="*/ 1760561 w 7020188"/>
                <a:gd name="connsiteY27" fmla="*/ 1944570 h 2078867"/>
                <a:gd name="connsiteX28" fmla="*/ 1801505 w 7020188"/>
                <a:gd name="connsiteY28" fmla="*/ 1903626 h 2078867"/>
                <a:gd name="connsiteX29" fmla="*/ 1828800 w 7020188"/>
                <a:gd name="connsiteY29" fmla="*/ 1862683 h 2078867"/>
                <a:gd name="connsiteX30" fmla="*/ 1869743 w 7020188"/>
                <a:gd name="connsiteY30" fmla="*/ 1849035 h 2078867"/>
                <a:gd name="connsiteX31" fmla="*/ 1924334 w 7020188"/>
                <a:gd name="connsiteY31" fmla="*/ 1862683 h 2078867"/>
                <a:gd name="connsiteX32" fmla="*/ 1992573 w 7020188"/>
                <a:gd name="connsiteY32" fmla="*/ 1849035 h 2078867"/>
                <a:gd name="connsiteX33" fmla="*/ 2074460 w 7020188"/>
                <a:gd name="connsiteY33" fmla="*/ 1739853 h 2078867"/>
                <a:gd name="connsiteX34" fmla="*/ 2101755 w 7020188"/>
                <a:gd name="connsiteY34" fmla="*/ 1466898 h 2078867"/>
                <a:gd name="connsiteX35" fmla="*/ 2129051 w 7020188"/>
                <a:gd name="connsiteY35" fmla="*/ 1425955 h 2078867"/>
                <a:gd name="connsiteX36" fmla="*/ 2169994 w 7020188"/>
                <a:gd name="connsiteY36" fmla="*/ 1398659 h 2078867"/>
                <a:gd name="connsiteX37" fmla="*/ 2197290 w 7020188"/>
                <a:gd name="connsiteY37" fmla="*/ 1357716 h 2078867"/>
                <a:gd name="connsiteX38" fmla="*/ 2238233 w 7020188"/>
                <a:gd name="connsiteY38" fmla="*/ 1330420 h 2078867"/>
                <a:gd name="connsiteX39" fmla="*/ 2251881 w 7020188"/>
                <a:gd name="connsiteY39" fmla="*/ 1289477 h 2078867"/>
                <a:gd name="connsiteX40" fmla="*/ 2279176 w 7020188"/>
                <a:gd name="connsiteY40" fmla="*/ 1180295 h 2078867"/>
                <a:gd name="connsiteX41" fmla="*/ 2292824 w 7020188"/>
                <a:gd name="connsiteY41" fmla="*/ 975579 h 2078867"/>
                <a:gd name="connsiteX42" fmla="*/ 2306472 w 7020188"/>
                <a:gd name="connsiteY42" fmla="*/ 920988 h 2078867"/>
                <a:gd name="connsiteX43" fmla="*/ 2347415 w 7020188"/>
                <a:gd name="connsiteY43" fmla="*/ 893692 h 2078867"/>
                <a:gd name="connsiteX44" fmla="*/ 2415654 w 7020188"/>
                <a:gd name="connsiteY44" fmla="*/ 989226 h 2078867"/>
                <a:gd name="connsiteX45" fmla="*/ 2483893 w 7020188"/>
                <a:gd name="connsiteY45" fmla="*/ 552498 h 2078867"/>
                <a:gd name="connsiteX46" fmla="*/ 2497540 w 7020188"/>
                <a:gd name="connsiteY46" fmla="*/ 361429 h 2078867"/>
                <a:gd name="connsiteX47" fmla="*/ 2524836 w 7020188"/>
                <a:gd name="connsiteY47" fmla="*/ 88474 h 2078867"/>
                <a:gd name="connsiteX48" fmla="*/ 2538484 w 7020188"/>
                <a:gd name="connsiteY48" fmla="*/ 156713 h 2078867"/>
                <a:gd name="connsiteX49" fmla="*/ 2565779 w 7020188"/>
                <a:gd name="connsiteY49" fmla="*/ 197656 h 2078867"/>
                <a:gd name="connsiteX50" fmla="*/ 2579427 w 7020188"/>
                <a:gd name="connsiteY50" fmla="*/ 238599 h 2078867"/>
                <a:gd name="connsiteX51" fmla="*/ 2606722 w 7020188"/>
                <a:gd name="connsiteY51" fmla="*/ 334134 h 2078867"/>
                <a:gd name="connsiteX52" fmla="*/ 2647666 w 7020188"/>
                <a:gd name="connsiteY52" fmla="*/ 347782 h 2078867"/>
                <a:gd name="connsiteX53" fmla="*/ 2743200 w 7020188"/>
                <a:gd name="connsiteY53" fmla="*/ 224952 h 2078867"/>
                <a:gd name="connsiteX54" fmla="*/ 2756848 w 7020188"/>
                <a:gd name="connsiteY54" fmla="*/ 61179 h 2078867"/>
                <a:gd name="connsiteX55" fmla="*/ 2770496 w 7020188"/>
                <a:gd name="connsiteY55" fmla="*/ 6588 h 2078867"/>
                <a:gd name="connsiteX56" fmla="*/ 2879678 w 7020188"/>
                <a:gd name="connsiteY56" fmla="*/ 33883 h 2078867"/>
                <a:gd name="connsiteX57" fmla="*/ 2934269 w 7020188"/>
                <a:gd name="connsiteY57" fmla="*/ 115770 h 2078867"/>
                <a:gd name="connsiteX58" fmla="*/ 2988860 w 7020188"/>
                <a:gd name="connsiteY58" fmla="*/ 197656 h 2078867"/>
                <a:gd name="connsiteX59" fmla="*/ 3029803 w 7020188"/>
                <a:gd name="connsiteY59" fmla="*/ 279543 h 2078867"/>
                <a:gd name="connsiteX60" fmla="*/ 3043451 w 7020188"/>
                <a:gd name="connsiteY60" fmla="*/ 347782 h 2078867"/>
                <a:gd name="connsiteX61" fmla="*/ 3084394 w 7020188"/>
                <a:gd name="connsiteY61" fmla="*/ 334134 h 2078867"/>
                <a:gd name="connsiteX62" fmla="*/ 3125337 w 7020188"/>
                <a:gd name="connsiteY62" fmla="*/ 197656 h 2078867"/>
                <a:gd name="connsiteX63" fmla="*/ 3207224 w 7020188"/>
                <a:gd name="connsiteY63" fmla="*/ 47531 h 2078867"/>
                <a:gd name="connsiteX64" fmla="*/ 3234519 w 7020188"/>
                <a:gd name="connsiteY64" fmla="*/ 88474 h 2078867"/>
                <a:gd name="connsiteX65" fmla="*/ 3261815 w 7020188"/>
                <a:gd name="connsiteY65" fmla="*/ 170361 h 2078867"/>
                <a:gd name="connsiteX66" fmla="*/ 3302758 w 7020188"/>
                <a:gd name="connsiteY66" fmla="*/ 361429 h 2078867"/>
                <a:gd name="connsiteX67" fmla="*/ 3316406 w 7020188"/>
                <a:gd name="connsiteY67" fmla="*/ 416020 h 2078867"/>
                <a:gd name="connsiteX68" fmla="*/ 3343702 w 7020188"/>
                <a:gd name="connsiteY68" fmla="*/ 456964 h 2078867"/>
                <a:gd name="connsiteX69" fmla="*/ 3370997 w 7020188"/>
                <a:gd name="connsiteY69" fmla="*/ 552498 h 2078867"/>
                <a:gd name="connsiteX70" fmla="*/ 3398293 w 7020188"/>
                <a:gd name="connsiteY70" fmla="*/ 593441 h 2078867"/>
                <a:gd name="connsiteX71" fmla="*/ 3425588 w 7020188"/>
                <a:gd name="connsiteY71" fmla="*/ 675328 h 2078867"/>
                <a:gd name="connsiteX72" fmla="*/ 3439236 w 7020188"/>
                <a:gd name="connsiteY72" fmla="*/ 716271 h 2078867"/>
                <a:gd name="connsiteX73" fmla="*/ 3480179 w 7020188"/>
                <a:gd name="connsiteY73" fmla="*/ 743567 h 2078867"/>
                <a:gd name="connsiteX74" fmla="*/ 3534770 w 7020188"/>
                <a:gd name="connsiteY74" fmla="*/ 675328 h 2078867"/>
                <a:gd name="connsiteX75" fmla="*/ 3575714 w 7020188"/>
                <a:gd name="connsiteY75" fmla="*/ 648032 h 2078867"/>
                <a:gd name="connsiteX76" fmla="*/ 3603009 w 7020188"/>
                <a:gd name="connsiteY76" fmla="*/ 825453 h 2078867"/>
                <a:gd name="connsiteX77" fmla="*/ 3643952 w 7020188"/>
                <a:gd name="connsiteY77" fmla="*/ 907340 h 2078867"/>
                <a:gd name="connsiteX78" fmla="*/ 3684896 w 7020188"/>
                <a:gd name="connsiteY78" fmla="*/ 920988 h 2078867"/>
                <a:gd name="connsiteX79" fmla="*/ 3725839 w 7020188"/>
                <a:gd name="connsiteY79" fmla="*/ 948283 h 2078867"/>
                <a:gd name="connsiteX80" fmla="*/ 3753134 w 7020188"/>
                <a:gd name="connsiteY80" fmla="*/ 989226 h 2078867"/>
                <a:gd name="connsiteX81" fmla="*/ 3835021 w 7020188"/>
                <a:gd name="connsiteY81" fmla="*/ 920988 h 2078867"/>
                <a:gd name="connsiteX82" fmla="*/ 3930555 w 7020188"/>
                <a:gd name="connsiteY82" fmla="*/ 907340 h 2078867"/>
                <a:gd name="connsiteX83" fmla="*/ 4012442 w 7020188"/>
                <a:gd name="connsiteY83" fmla="*/ 866396 h 2078867"/>
                <a:gd name="connsiteX84" fmla="*/ 4067033 w 7020188"/>
                <a:gd name="connsiteY84" fmla="*/ 948283 h 2078867"/>
                <a:gd name="connsiteX85" fmla="*/ 4148919 w 7020188"/>
                <a:gd name="connsiteY85" fmla="*/ 1002874 h 2078867"/>
                <a:gd name="connsiteX86" fmla="*/ 4176215 w 7020188"/>
                <a:gd name="connsiteY86" fmla="*/ 1043817 h 2078867"/>
                <a:gd name="connsiteX87" fmla="*/ 4244454 w 7020188"/>
                <a:gd name="connsiteY87" fmla="*/ 1016522 h 2078867"/>
                <a:gd name="connsiteX88" fmla="*/ 4258102 w 7020188"/>
                <a:gd name="connsiteY88" fmla="*/ 975579 h 2078867"/>
                <a:gd name="connsiteX89" fmla="*/ 4299045 w 7020188"/>
                <a:gd name="connsiteY89" fmla="*/ 948283 h 2078867"/>
                <a:gd name="connsiteX90" fmla="*/ 4353636 w 7020188"/>
                <a:gd name="connsiteY90" fmla="*/ 920988 h 2078867"/>
                <a:gd name="connsiteX91" fmla="*/ 4380931 w 7020188"/>
                <a:gd name="connsiteY91" fmla="*/ 1002874 h 2078867"/>
                <a:gd name="connsiteX92" fmla="*/ 4408227 w 7020188"/>
                <a:gd name="connsiteY92" fmla="*/ 1043817 h 2078867"/>
                <a:gd name="connsiteX93" fmla="*/ 4462818 w 7020188"/>
                <a:gd name="connsiteY93" fmla="*/ 1030170 h 2078867"/>
                <a:gd name="connsiteX94" fmla="*/ 4503761 w 7020188"/>
                <a:gd name="connsiteY94" fmla="*/ 1002874 h 2078867"/>
                <a:gd name="connsiteX95" fmla="*/ 4531057 w 7020188"/>
                <a:gd name="connsiteY95" fmla="*/ 1043817 h 2078867"/>
                <a:gd name="connsiteX96" fmla="*/ 4544705 w 7020188"/>
                <a:gd name="connsiteY96" fmla="*/ 1084761 h 2078867"/>
                <a:gd name="connsiteX97" fmla="*/ 4626591 w 7020188"/>
                <a:gd name="connsiteY97" fmla="*/ 1125704 h 2078867"/>
                <a:gd name="connsiteX98" fmla="*/ 4667534 w 7020188"/>
                <a:gd name="connsiteY98" fmla="*/ 1098408 h 2078867"/>
                <a:gd name="connsiteX99" fmla="*/ 4735773 w 7020188"/>
                <a:gd name="connsiteY99" fmla="*/ 1030170 h 2078867"/>
                <a:gd name="connsiteX100" fmla="*/ 4817660 w 7020188"/>
                <a:gd name="connsiteY100" fmla="*/ 1002874 h 2078867"/>
                <a:gd name="connsiteX101" fmla="*/ 4844955 w 7020188"/>
                <a:gd name="connsiteY101" fmla="*/ 1084761 h 2078867"/>
                <a:gd name="connsiteX102" fmla="*/ 4926842 w 7020188"/>
                <a:gd name="connsiteY102" fmla="*/ 1112056 h 2078867"/>
                <a:gd name="connsiteX103" fmla="*/ 5022376 w 7020188"/>
                <a:gd name="connsiteY103" fmla="*/ 1098408 h 2078867"/>
                <a:gd name="connsiteX104" fmla="*/ 5076967 w 7020188"/>
                <a:gd name="connsiteY104" fmla="*/ 1016522 h 2078867"/>
                <a:gd name="connsiteX105" fmla="*/ 5117911 w 7020188"/>
                <a:gd name="connsiteY105" fmla="*/ 975579 h 2078867"/>
                <a:gd name="connsiteX106" fmla="*/ 5158854 w 7020188"/>
                <a:gd name="connsiteY106" fmla="*/ 852749 h 2078867"/>
                <a:gd name="connsiteX107" fmla="*/ 5172502 w 7020188"/>
                <a:gd name="connsiteY107" fmla="*/ 811805 h 2078867"/>
                <a:gd name="connsiteX108" fmla="*/ 5213445 w 7020188"/>
                <a:gd name="connsiteY108" fmla="*/ 729919 h 2078867"/>
                <a:gd name="connsiteX109" fmla="*/ 5254388 w 7020188"/>
                <a:gd name="connsiteY109" fmla="*/ 648032 h 2078867"/>
                <a:gd name="connsiteX110" fmla="*/ 5295331 w 7020188"/>
                <a:gd name="connsiteY110" fmla="*/ 511555 h 2078867"/>
                <a:gd name="connsiteX111" fmla="*/ 5308979 w 7020188"/>
                <a:gd name="connsiteY111" fmla="*/ 470611 h 2078867"/>
                <a:gd name="connsiteX112" fmla="*/ 5349922 w 7020188"/>
                <a:gd name="connsiteY112" fmla="*/ 443316 h 2078867"/>
                <a:gd name="connsiteX113" fmla="*/ 5418161 w 7020188"/>
                <a:gd name="connsiteY113" fmla="*/ 497907 h 2078867"/>
                <a:gd name="connsiteX114" fmla="*/ 5540991 w 7020188"/>
                <a:gd name="connsiteY114" fmla="*/ 566146 h 2078867"/>
                <a:gd name="connsiteX115" fmla="*/ 5581934 w 7020188"/>
                <a:gd name="connsiteY115" fmla="*/ 607089 h 2078867"/>
                <a:gd name="connsiteX116" fmla="*/ 5609230 w 7020188"/>
                <a:gd name="connsiteY116" fmla="*/ 688976 h 2078867"/>
                <a:gd name="connsiteX117" fmla="*/ 5622878 w 7020188"/>
                <a:gd name="connsiteY117" fmla="*/ 729919 h 2078867"/>
                <a:gd name="connsiteX118" fmla="*/ 5663821 w 7020188"/>
                <a:gd name="connsiteY118" fmla="*/ 770862 h 2078867"/>
                <a:gd name="connsiteX119" fmla="*/ 5704764 w 7020188"/>
                <a:gd name="connsiteY119" fmla="*/ 784510 h 2078867"/>
                <a:gd name="connsiteX120" fmla="*/ 5745708 w 7020188"/>
                <a:gd name="connsiteY120" fmla="*/ 811805 h 2078867"/>
                <a:gd name="connsiteX121" fmla="*/ 5773003 w 7020188"/>
                <a:gd name="connsiteY121" fmla="*/ 1002874 h 2078867"/>
                <a:gd name="connsiteX122" fmla="*/ 5786651 w 7020188"/>
                <a:gd name="connsiteY122" fmla="*/ 1043817 h 2078867"/>
                <a:gd name="connsiteX123" fmla="*/ 5800299 w 7020188"/>
                <a:gd name="connsiteY123" fmla="*/ 1098408 h 2078867"/>
                <a:gd name="connsiteX124" fmla="*/ 5827594 w 7020188"/>
                <a:gd name="connsiteY124" fmla="*/ 1016522 h 2078867"/>
                <a:gd name="connsiteX125" fmla="*/ 5841242 w 7020188"/>
                <a:gd name="connsiteY125" fmla="*/ 975579 h 2078867"/>
                <a:gd name="connsiteX126" fmla="*/ 5882185 w 7020188"/>
                <a:gd name="connsiteY126" fmla="*/ 1057465 h 2078867"/>
                <a:gd name="connsiteX127" fmla="*/ 5923128 w 7020188"/>
                <a:gd name="connsiteY127" fmla="*/ 1180295 h 2078867"/>
                <a:gd name="connsiteX128" fmla="*/ 5977719 w 7020188"/>
                <a:gd name="connsiteY128" fmla="*/ 1344068 h 2078867"/>
                <a:gd name="connsiteX129" fmla="*/ 5991367 w 7020188"/>
                <a:gd name="connsiteY129" fmla="*/ 1385011 h 2078867"/>
                <a:gd name="connsiteX130" fmla="*/ 6005015 w 7020188"/>
                <a:gd name="connsiteY130" fmla="*/ 1425955 h 2078867"/>
                <a:gd name="connsiteX131" fmla="*/ 6032311 w 7020188"/>
                <a:gd name="connsiteY131" fmla="*/ 1466898 h 2078867"/>
                <a:gd name="connsiteX132" fmla="*/ 6073254 w 7020188"/>
                <a:gd name="connsiteY132" fmla="*/ 1439602 h 2078867"/>
                <a:gd name="connsiteX133" fmla="*/ 6086902 w 7020188"/>
                <a:gd name="connsiteY133" fmla="*/ 1398659 h 2078867"/>
                <a:gd name="connsiteX134" fmla="*/ 6114197 w 7020188"/>
                <a:gd name="connsiteY134" fmla="*/ 1262182 h 2078867"/>
                <a:gd name="connsiteX135" fmla="*/ 6168788 w 7020188"/>
                <a:gd name="connsiteY135" fmla="*/ 1275829 h 2078867"/>
                <a:gd name="connsiteX136" fmla="*/ 6196084 w 7020188"/>
                <a:gd name="connsiteY136" fmla="*/ 1357716 h 2078867"/>
                <a:gd name="connsiteX137" fmla="*/ 6223379 w 7020188"/>
                <a:gd name="connsiteY137" fmla="*/ 1398659 h 2078867"/>
                <a:gd name="connsiteX138" fmla="*/ 6237027 w 7020188"/>
                <a:gd name="connsiteY138" fmla="*/ 1357716 h 2078867"/>
                <a:gd name="connsiteX139" fmla="*/ 6264322 w 7020188"/>
                <a:gd name="connsiteY139" fmla="*/ 1207591 h 2078867"/>
                <a:gd name="connsiteX140" fmla="*/ 6359857 w 7020188"/>
                <a:gd name="connsiteY140" fmla="*/ 1316773 h 2078867"/>
                <a:gd name="connsiteX141" fmla="*/ 6387152 w 7020188"/>
                <a:gd name="connsiteY141" fmla="*/ 1357716 h 2078867"/>
                <a:gd name="connsiteX142" fmla="*/ 6428096 w 7020188"/>
                <a:gd name="connsiteY142" fmla="*/ 1439602 h 2078867"/>
                <a:gd name="connsiteX143" fmla="*/ 6509982 w 7020188"/>
                <a:gd name="connsiteY143" fmla="*/ 1480546 h 2078867"/>
                <a:gd name="connsiteX144" fmla="*/ 6619164 w 7020188"/>
                <a:gd name="connsiteY144" fmla="*/ 1453250 h 2078867"/>
                <a:gd name="connsiteX145" fmla="*/ 6646460 w 7020188"/>
                <a:gd name="connsiteY145" fmla="*/ 1412307 h 2078867"/>
                <a:gd name="connsiteX146" fmla="*/ 6673755 w 7020188"/>
                <a:gd name="connsiteY146" fmla="*/ 1330420 h 2078867"/>
                <a:gd name="connsiteX147" fmla="*/ 6878472 w 7020188"/>
                <a:gd name="connsiteY147" fmla="*/ 1371364 h 2078867"/>
                <a:gd name="connsiteX148" fmla="*/ 6919415 w 7020188"/>
                <a:gd name="connsiteY148" fmla="*/ 1439602 h 207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7020188" h="2078867">
                  <a:moveTo>
                    <a:pt x="0" y="1180295"/>
                  </a:moveTo>
                  <a:cubicBezTo>
                    <a:pt x="13648" y="1175746"/>
                    <a:pt x="27586" y="1161304"/>
                    <a:pt x="40943" y="1166647"/>
                  </a:cubicBezTo>
                  <a:cubicBezTo>
                    <a:pt x="56173" y="1172739"/>
                    <a:pt x="61577" y="1192602"/>
                    <a:pt x="68239" y="1207591"/>
                  </a:cubicBezTo>
                  <a:cubicBezTo>
                    <a:pt x="79924" y="1233883"/>
                    <a:pt x="86436" y="1262182"/>
                    <a:pt x="95534" y="1289477"/>
                  </a:cubicBezTo>
                  <a:lnTo>
                    <a:pt x="109182" y="1330420"/>
                  </a:lnTo>
                  <a:lnTo>
                    <a:pt x="122830" y="1371364"/>
                  </a:lnTo>
                  <a:lnTo>
                    <a:pt x="136478" y="1412307"/>
                  </a:lnTo>
                  <a:cubicBezTo>
                    <a:pt x="141757" y="1459820"/>
                    <a:pt x="145161" y="1568631"/>
                    <a:pt x="177421" y="1617023"/>
                  </a:cubicBezTo>
                  <a:cubicBezTo>
                    <a:pt x="186519" y="1630671"/>
                    <a:pt x="198054" y="1642978"/>
                    <a:pt x="204716" y="1657967"/>
                  </a:cubicBezTo>
                  <a:cubicBezTo>
                    <a:pt x="216401" y="1684259"/>
                    <a:pt x="232012" y="1739853"/>
                    <a:pt x="232012" y="1739853"/>
                  </a:cubicBezTo>
                  <a:cubicBezTo>
                    <a:pt x="232481" y="1739736"/>
                    <a:pt x="321021" y="1719083"/>
                    <a:pt x="327546" y="1712558"/>
                  </a:cubicBezTo>
                  <a:cubicBezTo>
                    <a:pt x="337719" y="1702385"/>
                    <a:pt x="336645" y="1685262"/>
                    <a:pt x="341194" y="1671614"/>
                  </a:cubicBezTo>
                  <a:cubicBezTo>
                    <a:pt x="354842" y="1680713"/>
                    <a:pt x="373444" y="1685001"/>
                    <a:pt x="382137" y="1698910"/>
                  </a:cubicBezTo>
                  <a:cubicBezTo>
                    <a:pt x="397386" y="1723308"/>
                    <a:pt x="389088" y="1760451"/>
                    <a:pt x="409433" y="1780796"/>
                  </a:cubicBezTo>
                  <a:cubicBezTo>
                    <a:pt x="423081" y="1794444"/>
                    <a:pt x="438526" y="1806505"/>
                    <a:pt x="450376" y="1821740"/>
                  </a:cubicBezTo>
                  <a:cubicBezTo>
                    <a:pt x="470516" y="1847635"/>
                    <a:pt x="504967" y="1903626"/>
                    <a:pt x="504967" y="1903626"/>
                  </a:cubicBezTo>
                  <a:cubicBezTo>
                    <a:pt x="530919" y="1898436"/>
                    <a:pt x="586173" y="1875650"/>
                    <a:pt x="614149" y="1903626"/>
                  </a:cubicBezTo>
                  <a:cubicBezTo>
                    <a:pt x="653847" y="1943324"/>
                    <a:pt x="596030" y="1951762"/>
                    <a:pt x="655093" y="1985513"/>
                  </a:cubicBezTo>
                  <a:cubicBezTo>
                    <a:pt x="675233" y="1997022"/>
                    <a:pt x="700585" y="1994612"/>
                    <a:pt x="723331" y="1999161"/>
                  </a:cubicBezTo>
                  <a:cubicBezTo>
                    <a:pt x="817188" y="2061732"/>
                    <a:pt x="774096" y="2043379"/>
                    <a:pt x="846161" y="2067399"/>
                  </a:cubicBezTo>
                  <a:cubicBezTo>
                    <a:pt x="919673" y="2060717"/>
                    <a:pt x="984820" y="2078867"/>
                    <a:pt x="1037230" y="2026456"/>
                  </a:cubicBezTo>
                  <a:cubicBezTo>
                    <a:pt x="1048828" y="2014858"/>
                    <a:pt x="1050877" y="1994611"/>
                    <a:pt x="1064525" y="1985513"/>
                  </a:cubicBezTo>
                  <a:cubicBezTo>
                    <a:pt x="1080132" y="1975108"/>
                    <a:pt x="1101150" y="1977255"/>
                    <a:pt x="1119116" y="1971865"/>
                  </a:cubicBezTo>
                  <a:cubicBezTo>
                    <a:pt x="1146675" y="1963597"/>
                    <a:pt x="1201003" y="1944570"/>
                    <a:pt x="1201003" y="1944570"/>
                  </a:cubicBezTo>
                  <a:cubicBezTo>
                    <a:pt x="1268102" y="1952957"/>
                    <a:pt x="1326475" y="1958745"/>
                    <a:pt x="1392072" y="1971865"/>
                  </a:cubicBezTo>
                  <a:cubicBezTo>
                    <a:pt x="1410465" y="1975544"/>
                    <a:pt x="1428466" y="1980964"/>
                    <a:pt x="1446663" y="1985513"/>
                  </a:cubicBezTo>
                  <a:cubicBezTo>
                    <a:pt x="1565746" y="1977574"/>
                    <a:pt x="1621213" y="1982818"/>
                    <a:pt x="1719618" y="1958217"/>
                  </a:cubicBezTo>
                  <a:cubicBezTo>
                    <a:pt x="1733574" y="1954728"/>
                    <a:pt x="1746913" y="1949119"/>
                    <a:pt x="1760561" y="1944570"/>
                  </a:cubicBezTo>
                  <a:cubicBezTo>
                    <a:pt x="1774209" y="1930922"/>
                    <a:pt x="1789149" y="1918454"/>
                    <a:pt x="1801505" y="1903626"/>
                  </a:cubicBezTo>
                  <a:cubicBezTo>
                    <a:pt x="1812006" y="1891025"/>
                    <a:pt x="1815992" y="1872930"/>
                    <a:pt x="1828800" y="1862683"/>
                  </a:cubicBezTo>
                  <a:cubicBezTo>
                    <a:pt x="1840033" y="1853696"/>
                    <a:pt x="1856095" y="1853584"/>
                    <a:pt x="1869743" y="1849035"/>
                  </a:cubicBezTo>
                  <a:cubicBezTo>
                    <a:pt x="1887940" y="1853584"/>
                    <a:pt x="1905577" y="1862683"/>
                    <a:pt x="1924334" y="1862683"/>
                  </a:cubicBezTo>
                  <a:cubicBezTo>
                    <a:pt x="1947531" y="1862683"/>
                    <a:pt x="1973272" y="1861902"/>
                    <a:pt x="1992573" y="1849035"/>
                  </a:cubicBezTo>
                  <a:cubicBezTo>
                    <a:pt x="2012022" y="1836069"/>
                    <a:pt x="2056564" y="1766697"/>
                    <a:pt x="2074460" y="1739853"/>
                  </a:cubicBezTo>
                  <a:cubicBezTo>
                    <a:pt x="2075256" y="1726320"/>
                    <a:pt x="2066154" y="1538100"/>
                    <a:pt x="2101755" y="1466898"/>
                  </a:cubicBezTo>
                  <a:cubicBezTo>
                    <a:pt x="2109090" y="1452227"/>
                    <a:pt x="2117453" y="1437553"/>
                    <a:pt x="2129051" y="1425955"/>
                  </a:cubicBezTo>
                  <a:cubicBezTo>
                    <a:pt x="2140649" y="1414357"/>
                    <a:pt x="2156346" y="1407758"/>
                    <a:pt x="2169994" y="1398659"/>
                  </a:cubicBezTo>
                  <a:cubicBezTo>
                    <a:pt x="2179093" y="1385011"/>
                    <a:pt x="2185692" y="1369314"/>
                    <a:pt x="2197290" y="1357716"/>
                  </a:cubicBezTo>
                  <a:cubicBezTo>
                    <a:pt x="2208888" y="1346118"/>
                    <a:pt x="2227986" y="1343228"/>
                    <a:pt x="2238233" y="1330420"/>
                  </a:cubicBezTo>
                  <a:cubicBezTo>
                    <a:pt x="2247220" y="1319186"/>
                    <a:pt x="2248392" y="1303433"/>
                    <a:pt x="2251881" y="1289477"/>
                  </a:cubicBezTo>
                  <a:lnTo>
                    <a:pt x="2279176" y="1180295"/>
                  </a:lnTo>
                  <a:cubicBezTo>
                    <a:pt x="2283725" y="1112056"/>
                    <a:pt x="2285664" y="1043593"/>
                    <a:pt x="2292824" y="975579"/>
                  </a:cubicBezTo>
                  <a:cubicBezTo>
                    <a:pt x="2294788" y="956925"/>
                    <a:pt x="2296067" y="936595"/>
                    <a:pt x="2306472" y="920988"/>
                  </a:cubicBezTo>
                  <a:cubicBezTo>
                    <a:pt x="2315570" y="907340"/>
                    <a:pt x="2333767" y="902791"/>
                    <a:pt x="2347415" y="893692"/>
                  </a:cubicBezTo>
                  <a:cubicBezTo>
                    <a:pt x="2379260" y="989227"/>
                    <a:pt x="2347415" y="966481"/>
                    <a:pt x="2415654" y="989226"/>
                  </a:cubicBezTo>
                  <a:cubicBezTo>
                    <a:pt x="2537244" y="806842"/>
                    <a:pt x="2464150" y="947372"/>
                    <a:pt x="2483893" y="552498"/>
                  </a:cubicBezTo>
                  <a:cubicBezTo>
                    <a:pt x="2487082" y="488726"/>
                    <a:pt x="2493429" y="425148"/>
                    <a:pt x="2497540" y="361429"/>
                  </a:cubicBezTo>
                  <a:cubicBezTo>
                    <a:pt x="2513771" y="109841"/>
                    <a:pt x="2486366" y="203881"/>
                    <a:pt x="2524836" y="88474"/>
                  </a:cubicBezTo>
                  <a:cubicBezTo>
                    <a:pt x="2529385" y="111220"/>
                    <a:pt x="2530339" y="134993"/>
                    <a:pt x="2538484" y="156713"/>
                  </a:cubicBezTo>
                  <a:cubicBezTo>
                    <a:pt x="2544243" y="172071"/>
                    <a:pt x="2558444" y="182985"/>
                    <a:pt x="2565779" y="197656"/>
                  </a:cubicBezTo>
                  <a:cubicBezTo>
                    <a:pt x="2572213" y="210523"/>
                    <a:pt x="2575475" y="224767"/>
                    <a:pt x="2579427" y="238599"/>
                  </a:cubicBezTo>
                  <a:cubicBezTo>
                    <a:pt x="2579568" y="239092"/>
                    <a:pt x="2600179" y="327591"/>
                    <a:pt x="2606722" y="334134"/>
                  </a:cubicBezTo>
                  <a:cubicBezTo>
                    <a:pt x="2616895" y="344307"/>
                    <a:pt x="2634018" y="343233"/>
                    <a:pt x="2647666" y="347782"/>
                  </a:cubicBezTo>
                  <a:cubicBezTo>
                    <a:pt x="2739724" y="255723"/>
                    <a:pt x="2717345" y="302516"/>
                    <a:pt x="2743200" y="224952"/>
                  </a:cubicBezTo>
                  <a:cubicBezTo>
                    <a:pt x="2747749" y="170361"/>
                    <a:pt x="2750053" y="115536"/>
                    <a:pt x="2756848" y="61179"/>
                  </a:cubicBezTo>
                  <a:cubicBezTo>
                    <a:pt x="2759175" y="42567"/>
                    <a:pt x="2753719" y="14977"/>
                    <a:pt x="2770496" y="6588"/>
                  </a:cubicBezTo>
                  <a:cubicBezTo>
                    <a:pt x="2783672" y="0"/>
                    <a:pt x="2859626" y="27199"/>
                    <a:pt x="2879678" y="33883"/>
                  </a:cubicBezTo>
                  <a:cubicBezTo>
                    <a:pt x="2959348" y="86998"/>
                    <a:pt x="2890203" y="27640"/>
                    <a:pt x="2934269" y="115770"/>
                  </a:cubicBezTo>
                  <a:cubicBezTo>
                    <a:pt x="2948940" y="145112"/>
                    <a:pt x="2978486" y="166535"/>
                    <a:pt x="2988860" y="197656"/>
                  </a:cubicBezTo>
                  <a:cubicBezTo>
                    <a:pt x="3007695" y="254160"/>
                    <a:pt x="2994528" y="226629"/>
                    <a:pt x="3029803" y="279543"/>
                  </a:cubicBezTo>
                  <a:cubicBezTo>
                    <a:pt x="3034352" y="302289"/>
                    <a:pt x="3027048" y="331379"/>
                    <a:pt x="3043451" y="347782"/>
                  </a:cubicBezTo>
                  <a:cubicBezTo>
                    <a:pt x="3053623" y="357954"/>
                    <a:pt x="3076032" y="345840"/>
                    <a:pt x="3084394" y="334134"/>
                  </a:cubicBezTo>
                  <a:cubicBezTo>
                    <a:pt x="3097176" y="316239"/>
                    <a:pt x="3118041" y="226843"/>
                    <a:pt x="3125337" y="197656"/>
                  </a:cubicBezTo>
                  <a:cubicBezTo>
                    <a:pt x="3130769" y="143333"/>
                    <a:pt x="3099493" y="16751"/>
                    <a:pt x="3207224" y="47531"/>
                  </a:cubicBezTo>
                  <a:cubicBezTo>
                    <a:pt x="3222995" y="52037"/>
                    <a:pt x="3227857" y="73485"/>
                    <a:pt x="3234519" y="88474"/>
                  </a:cubicBezTo>
                  <a:cubicBezTo>
                    <a:pt x="3246204" y="114766"/>
                    <a:pt x="3261815" y="170361"/>
                    <a:pt x="3261815" y="170361"/>
                  </a:cubicBezTo>
                  <a:cubicBezTo>
                    <a:pt x="3291426" y="407241"/>
                    <a:pt x="3254142" y="166970"/>
                    <a:pt x="3302758" y="361429"/>
                  </a:cubicBezTo>
                  <a:cubicBezTo>
                    <a:pt x="3307307" y="379626"/>
                    <a:pt x="3309017" y="398780"/>
                    <a:pt x="3316406" y="416020"/>
                  </a:cubicBezTo>
                  <a:cubicBezTo>
                    <a:pt x="3322867" y="431097"/>
                    <a:pt x="3334603" y="443316"/>
                    <a:pt x="3343702" y="456964"/>
                  </a:cubicBezTo>
                  <a:cubicBezTo>
                    <a:pt x="3348076" y="474459"/>
                    <a:pt x="3361206" y="532916"/>
                    <a:pt x="3370997" y="552498"/>
                  </a:cubicBezTo>
                  <a:cubicBezTo>
                    <a:pt x="3378333" y="567169"/>
                    <a:pt x="3389194" y="579793"/>
                    <a:pt x="3398293" y="593441"/>
                  </a:cubicBezTo>
                  <a:lnTo>
                    <a:pt x="3425588" y="675328"/>
                  </a:lnTo>
                  <a:cubicBezTo>
                    <a:pt x="3430137" y="688976"/>
                    <a:pt x="3427266" y="708291"/>
                    <a:pt x="3439236" y="716271"/>
                  </a:cubicBezTo>
                  <a:lnTo>
                    <a:pt x="3480179" y="743567"/>
                  </a:lnTo>
                  <a:cubicBezTo>
                    <a:pt x="3597520" y="665338"/>
                    <a:pt x="3459428" y="769504"/>
                    <a:pt x="3534770" y="675328"/>
                  </a:cubicBezTo>
                  <a:cubicBezTo>
                    <a:pt x="3545017" y="662520"/>
                    <a:pt x="3562066" y="657131"/>
                    <a:pt x="3575714" y="648032"/>
                  </a:cubicBezTo>
                  <a:cubicBezTo>
                    <a:pt x="3608563" y="746587"/>
                    <a:pt x="3572849" y="629416"/>
                    <a:pt x="3603009" y="825453"/>
                  </a:cubicBezTo>
                  <a:cubicBezTo>
                    <a:pt x="3606479" y="848007"/>
                    <a:pt x="3626197" y="893135"/>
                    <a:pt x="3643952" y="907340"/>
                  </a:cubicBezTo>
                  <a:cubicBezTo>
                    <a:pt x="3655186" y="916327"/>
                    <a:pt x="3672029" y="914554"/>
                    <a:pt x="3684896" y="920988"/>
                  </a:cubicBezTo>
                  <a:cubicBezTo>
                    <a:pt x="3699567" y="928323"/>
                    <a:pt x="3712191" y="939185"/>
                    <a:pt x="3725839" y="948283"/>
                  </a:cubicBezTo>
                  <a:cubicBezTo>
                    <a:pt x="3734937" y="961931"/>
                    <a:pt x="3737050" y="986009"/>
                    <a:pt x="3753134" y="989226"/>
                  </a:cubicBezTo>
                  <a:cubicBezTo>
                    <a:pt x="3772454" y="993090"/>
                    <a:pt x="3826821" y="924268"/>
                    <a:pt x="3835021" y="920988"/>
                  </a:cubicBezTo>
                  <a:cubicBezTo>
                    <a:pt x="3864888" y="909041"/>
                    <a:pt x="3898710" y="911889"/>
                    <a:pt x="3930555" y="907340"/>
                  </a:cubicBezTo>
                  <a:cubicBezTo>
                    <a:pt x="3934594" y="904648"/>
                    <a:pt x="3998803" y="856654"/>
                    <a:pt x="4012442" y="866396"/>
                  </a:cubicBezTo>
                  <a:cubicBezTo>
                    <a:pt x="4039137" y="885464"/>
                    <a:pt x="4039737" y="930086"/>
                    <a:pt x="4067033" y="948283"/>
                  </a:cubicBezTo>
                  <a:lnTo>
                    <a:pt x="4148919" y="1002874"/>
                  </a:lnTo>
                  <a:cubicBezTo>
                    <a:pt x="4158018" y="1016522"/>
                    <a:pt x="4163407" y="1033570"/>
                    <a:pt x="4176215" y="1043817"/>
                  </a:cubicBezTo>
                  <a:cubicBezTo>
                    <a:pt x="4217777" y="1077066"/>
                    <a:pt x="4226215" y="1053000"/>
                    <a:pt x="4244454" y="1016522"/>
                  </a:cubicBezTo>
                  <a:cubicBezTo>
                    <a:pt x="4250888" y="1003655"/>
                    <a:pt x="4249115" y="986813"/>
                    <a:pt x="4258102" y="975579"/>
                  </a:cubicBezTo>
                  <a:cubicBezTo>
                    <a:pt x="4268349" y="962771"/>
                    <a:pt x="4285397" y="957382"/>
                    <a:pt x="4299045" y="948283"/>
                  </a:cubicBezTo>
                  <a:cubicBezTo>
                    <a:pt x="4304008" y="933394"/>
                    <a:pt x="4312280" y="863089"/>
                    <a:pt x="4353636" y="920988"/>
                  </a:cubicBezTo>
                  <a:cubicBezTo>
                    <a:pt x="4370359" y="944401"/>
                    <a:pt x="4364971" y="978935"/>
                    <a:pt x="4380931" y="1002874"/>
                  </a:cubicBezTo>
                  <a:lnTo>
                    <a:pt x="4408227" y="1043817"/>
                  </a:lnTo>
                  <a:cubicBezTo>
                    <a:pt x="4426424" y="1039268"/>
                    <a:pt x="4445578" y="1037559"/>
                    <a:pt x="4462818" y="1030170"/>
                  </a:cubicBezTo>
                  <a:cubicBezTo>
                    <a:pt x="4477894" y="1023709"/>
                    <a:pt x="4487677" y="999657"/>
                    <a:pt x="4503761" y="1002874"/>
                  </a:cubicBezTo>
                  <a:cubicBezTo>
                    <a:pt x="4519845" y="1006091"/>
                    <a:pt x="4521958" y="1030169"/>
                    <a:pt x="4531057" y="1043817"/>
                  </a:cubicBezTo>
                  <a:cubicBezTo>
                    <a:pt x="4535606" y="1057465"/>
                    <a:pt x="4535718" y="1073527"/>
                    <a:pt x="4544705" y="1084761"/>
                  </a:cubicBezTo>
                  <a:cubicBezTo>
                    <a:pt x="4563945" y="1108811"/>
                    <a:pt x="4599620" y="1116714"/>
                    <a:pt x="4626591" y="1125704"/>
                  </a:cubicBezTo>
                  <a:cubicBezTo>
                    <a:pt x="4640239" y="1116605"/>
                    <a:pt x="4655936" y="1110006"/>
                    <a:pt x="4667534" y="1098408"/>
                  </a:cubicBezTo>
                  <a:cubicBezTo>
                    <a:pt x="4714845" y="1051097"/>
                    <a:pt x="4670265" y="1059284"/>
                    <a:pt x="4735773" y="1030170"/>
                  </a:cubicBezTo>
                  <a:cubicBezTo>
                    <a:pt x="4762065" y="1018485"/>
                    <a:pt x="4817660" y="1002874"/>
                    <a:pt x="4817660" y="1002874"/>
                  </a:cubicBezTo>
                  <a:cubicBezTo>
                    <a:pt x="4826758" y="1030170"/>
                    <a:pt x="4817659" y="1075663"/>
                    <a:pt x="4844955" y="1084761"/>
                  </a:cubicBezTo>
                  <a:lnTo>
                    <a:pt x="4926842" y="1112056"/>
                  </a:lnTo>
                  <a:cubicBezTo>
                    <a:pt x="4958687" y="1107507"/>
                    <a:pt x="4995237" y="1115678"/>
                    <a:pt x="5022376" y="1098408"/>
                  </a:cubicBezTo>
                  <a:cubicBezTo>
                    <a:pt x="5050052" y="1080796"/>
                    <a:pt x="5053770" y="1039718"/>
                    <a:pt x="5076967" y="1016522"/>
                  </a:cubicBezTo>
                  <a:lnTo>
                    <a:pt x="5117911" y="975579"/>
                  </a:lnTo>
                  <a:lnTo>
                    <a:pt x="5158854" y="852749"/>
                  </a:lnTo>
                  <a:cubicBezTo>
                    <a:pt x="5163403" y="839101"/>
                    <a:pt x="5164522" y="823775"/>
                    <a:pt x="5172502" y="811805"/>
                  </a:cubicBezTo>
                  <a:cubicBezTo>
                    <a:pt x="5250725" y="694468"/>
                    <a:pt x="5156941" y="842926"/>
                    <a:pt x="5213445" y="729919"/>
                  </a:cubicBezTo>
                  <a:cubicBezTo>
                    <a:pt x="5253320" y="650168"/>
                    <a:pt x="5231518" y="728075"/>
                    <a:pt x="5254388" y="648032"/>
                  </a:cubicBezTo>
                  <a:cubicBezTo>
                    <a:pt x="5295641" y="503648"/>
                    <a:pt x="5230465" y="706155"/>
                    <a:pt x="5295331" y="511555"/>
                  </a:cubicBezTo>
                  <a:cubicBezTo>
                    <a:pt x="5299880" y="497907"/>
                    <a:pt x="5297009" y="478591"/>
                    <a:pt x="5308979" y="470611"/>
                  </a:cubicBezTo>
                  <a:lnTo>
                    <a:pt x="5349922" y="443316"/>
                  </a:lnTo>
                  <a:cubicBezTo>
                    <a:pt x="5442127" y="474051"/>
                    <a:pt x="5342183" y="431426"/>
                    <a:pt x="5418161" y="497907"/>
                  </a:cubicBezTo>
                  <a:cubicBezTo>
                    <a:pt x="5475918" y="548444"/>
                    <a:pt x="5484757" y="547401"/>
                    <a:pt x="5540991" y="566146"/>
                  </a:cubicBezTo>
                  <a:cubicBezTo>
                    <a:pt x="5554639" y="579794"/>
                    <a:pt x="5572561" y="590217"/>
                    <a:pt x="5581934" y="607089"/>
                  </a:cubicBezTo>
                  <a:cubicBezTo>
                    <a:pt x="5595907" y="632240"/>
                    <a:pt x="5600131" y="661680"/>
                    <a:pt x="5609230" y="688976"/>
                  </a:cubicBezTo>
                  <a:cubicBezTo>
                    <a:pt x="5613779" y="702624"/>
                    <a:pt x="5612706" y="719747"/>
                    <a:pt x="5622878" y="729919"/>
                  </a:cubicBezTo>
                  <a:cubicBezTo>
                    <a:pt x="5636526" y="743567"/>
                    <a:pt x="5647762" y="760156"/>
                    <a:pt x="5663821" y="770862"/>
                  </a:cubicBezTo>
                  <a:cubicBezTo>
                    <a:pt x="5675791" y="778842"/>
                    <a:pt x="5691897" y="778076"/>
                    <a:pt x="5704764" y="784510"/>
                  </a:cubicBezTo>
                  <a:cubicBezTo>
                    <a:pt x="5719435" y="791845"/>
                    <a:pt x="5732060" y="802707"/>
                    <a:pt x="5745708" y="811805"/>
                  </a:cubicBezTo>
                  <a:cubicBezTo>
                    <a:pt x="5779355" y="946401"/>
                    <a:pt x="5735766" y="760836"/>
                    <a:pt x="5773003" y="1002874"/>
                  </a:cubicBezTo>
                  <a:cubicBezTo>
                    <a:pt x="5775191" y="1017093"/>
                    <a:pt x="5782699" y="1029985"/>
                    <a:pt x="5786651" y="1043817"/>
                  </a:cubicBezTo>
                  <a:cubicBezTo>
                    <a:pt x="5791804" y="1061852"/>
                    <a:pt x="5795750" y="1080211"/>
                    <a:pt x="5800299" y="1098408"/>
                  </a:cubicBezTo>
                  <a:lnTo>
                    <a:pt x="5827594" y="1016522"/>
                  </a:lnTo>
                  <a:lnTo>
                    <a:pt x="5841242" y="975579"/>
                  </a:lnTo>
                  <a:cubicBezTo>
                    <a:pt x="5891018" y="1124903"/>
                    <a:pt x="5811632" y="898721"/>
                    <a:pt x="5882185" y="1057465"/>
                  </a:cubicBezTo>
                  <a:cubicBezTo>
                    <a:pt x="5882195" y="1057487"/>
                    <a:pt x="5916300" y="1159812"/>
                    <a:pt x="5923128" y="1180295"/>
                  </a:cubicBezTo>
                  <a:lnTo>
                    <a:pt x="5977719" y="1344068"/>
                  </a:lnTo>
                  <a:lnTo>
                    <a:pt x="5991367" y="1385011"/>
                  </a:lnTo>
                  <a:cubicBezTo>
                    <a:pt x="5995916" y="1398659"/>
                    <a:pt x="5997035" y="1413985"/>
                    <a:pt x="6005015" y="1425955"/>
                  </a:cubicBezTo>
                  <a:lnTo>
                    <a:pt x="6032311" y="1466898"/>
                  </a:lnTo>
                  <a:cubicBezTo>
                    <a:pt x="6045959" y="1457799"/>
                    <a:pt x="6063007" y="1452410"/>
                    <a:pt x="6073254" y="1439602"/>
                  </a:cubicBezTo>
                  <a:cubicBezTo>
                    <a:pt x="6082241" y="1428368"/>
                    <a:pt x="6084081" y="1412766"/>
                    <a:pt x="6086902" y="1398659"/>
                  </a:cubicBezTo>
                  <a:cubicBezTo>
                    <a:pt x="6118266" y="1241837"/>
                    <a:pt x="6083363" y="1354682"/>
                    <a:pt x="6114197" y="1262182"/>
                  </a:cubicBezTo>
                  <a:cubicBezTo>
                    <a:pt x="6132394" y="1266731"/>
                    <a:pt x="6156581" y="1261588"/>
                    <a:pt x="6168788" y="1275829"/>
                  </a:cubicBezTo>
                  <a:cubicBezTo>
                    <a:pt x="6187513" y="1297674"/>
                    <a:pt x="6180124" y="1333776"/>
                    <a:pt x="6196084" y="1357716"/>
                  </a:cubicBezTo>
                  <a:lnTo>
                    <a:pt x="6223379" y="1398659"/>
                  </a:lnTo>
                  <a:cubicBezTo>
                    <a:pt x="6227928" y="1385011"/>
                    <a:pt x="6234454" y="1371870"/>
                    <a:pt x="6237027" y="1357716"/>
                  </a:cubicBezTo>
                  <a:cubicBezTo>
                    <a:pt x="6267893" y="1187956"/>
                    <a:pt x="6233024" y="1301491"/>
                    <a:pt x="6264322" y="1207591"/>
                  </a:cubicBezTo>
                  <a:cubicBezTo>
                    <a:pt x="6332562" y="1253083"/>
                    <a:pt x="6296168" y="1221238"/>
                    <a:pt x="6359857" y="1316773"/>
                  </a:cubicBezTo>
                  <a:cubicBezTo>
                    <a:pt x="6368955" y="1330421"/>
                    <a:pt x="6381965" y="1342155"/>
                    <a:pt x="6387152" y="1357716"/>
                  </a:cubicBezTo>
                  <a:cubicBezTo>
                    <a:pt x="6398253" y="1391017"/>
                    <a:pt x="6401639" y="1413145"/>
                    <a:pt x="6428096" y="1439602"/>
                  </a:cubicBezTo>
                  <a:cubicBezTo>
                    <a:pt x="6454553" y="1466059"/>
                    <a:pt x="6476681" y="1469445"/>
                    <a:pt x="6509982" y="1480546"/>
                  </a:cubicBezTo>
                  <a:cubicBezTo>
                    <a:pt x="6513381" y="1479866"/>
                    <a:pt x="6605175" y="1464442"/>
                    <a:pt x="6619164" y="1453250"/>
                  </a:cubicBezTo>
                  <a:cubicBezTo>
                    <a:pt x="6631972" y="1443003"/>
                    <a:pt x="6639798" y="1427296"/>
                    <a:pt x="6646460" y="1412307"/>
                  </a:cubicBezTo>
                  <a:cubicBezTo>
                    <a:pt x="6658145" y="1386015"/>
                    <a:pt x="6673755" y="1330420"/>
                    <a:pt x="6673755" y="1330420"/>
                  </a:cubicBezTo>
                  <a:cubicBezTo>
                    <a:pt x="6709392" y="1333390"/>
                    <a:pt x="6835210" y="1317287"/>
                    <a:pt x="6878472" y="1371364"/>
                  </a:cubicBezTo>
                  <a:cubicBezTo>
                    <a:pt x="7020188" y="1548510"/>
                    <a:pt x="6771036" y="1291229"/>
                    <a:pt x="6919415" y="1439602"/>
                  </a:cubicBezTo>
                </a:path>
              </a:pathLst>
            </a:cu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01572" y="4506026"/>
              <a:ext cx="3123064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 smtClean="0"/>
                <a:t>Leakage Varying with DMA  Pressure throughout the Day</a:t>
              </a:r>
              <a:endParaRPr lang="en-GB" sz="14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85397" y="2279176"/>
              <a:ext cx="150126" cy="18833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139817" y="1501254"/>
              <a:ext cx="0" cy="300250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178488" y="2991127"/>
              <a:ext cx="1771936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 smtClean="0"/>
                <a:t>Varying Customer Demand</a:t>
              </a:r>
              <a:endParaRPr lang="en-GB" sz="1400" b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712188" y="1323832"/>
              <a:ext cx="764274" cy="764274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3850942" y="4246727"/>
              <a:ext cx="557287" cy="557287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1680946" y="3113964"/>
              <a:ext cx="764274" cy="764274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1806053" y="4057933"/>
              <a:ext cx="557287" cy="557287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Physical losses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-86591" y="157756"/>
            <a:ext cx="9361040" cy="7825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Estimation of leakage: </a:t>
            </a:r>
            <a:r>
              <a:rPr lang="en-GB" sz="4400" dirty="0" smtClean="0"/>
              <a:t>bottom-up </a:t>
            </a:r>
            <a:r>
              <a:rPr lang="en-GB" sz="4400" dirty="0"/>
              <a:t>m</a:t>
            </a:r>
            <a:r>
              <a:rPr lang="en-GB" sz="4400" dirty="0" smtClean="0"/>
              <a:t>ethod</a:t>
            </a:r>
            <a:endParaRPr lang="nl-NL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087" y="4066816"/>
            <a:ext cx="25803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Peak demand  = lowest DMA pressure = lowest level of daily leakage</a:t>
            </a:r>
          </a:p>
          <a:p>
            <a:pPr marL="273050" indent="-273050">
              <a:buFont typeface="Arial" pitchFamily="34" charset="0"/>
              <a:buChar char="•"/>
            </a:pPr>
            <a:endParaRPr lang="en-GB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3050" indent="-273050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Night demand = highest DMA pressure = highest level of daily leakage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4" y="807963"/>
            <a:ext cx="87484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MNF (using a logged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DMA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meter) </a:t>
            </a:r>
          </a:p>
          <a:p>
            <a:pPr marL="449263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the typical LNF</a:t>
            </a:r>
          </a:p>
          <a:p>
            <a:pPr marL="449263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NNF = MNF – LNF</a:t>
            </a:r>
          </a:p>
          <a:p>
            <a:pPr marL="449263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Estimate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‘Utility leakage’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UNNF = NNF –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‘Customer leakage’</a:t>
            </a:r>
          </a:p>
          <a:p>
            <a:pPr marL="449263" indent="-44926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leakage is proportional to pressure, to represent the average leakage through the day the UNNF should be corrected with a pressure factor (pf), typically pf = average daily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DMA pressure /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average MNF pressure</a:t>
            </a:r>
          </a:p>
          <a:p>
            <a:pPr marL="906463" lvl="1" indent="-449263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b="1" dirty="0" smtClean="0">
                <a:solidFill>
                  <a:srgbClr val="FF0000"/>
                </a:solidFill>
              </a:rPr>
              <a:t>Average </a:t>
            </a:r>
            <a:r>
              <a:rPr lang="en-GB" b="1" dirty="0">
                <a:solidFill>
                  <a:srgbClr val="FF0000"/>
                </a:solidFill>
              </a:rPr>
              <a:t>DMA </a:t>
            </a:r>
            <a:r>
              <a:rPr lang="en-GB" b="1" dirty="0" smtClean="0">
                <a:solidFill>
                  <a:srgbClr val="FF0000"/>
                </a:solidFill>
              </a:rPr>
              <a:t>leakage </a:t>
            </a:r>
          </a:p>
          <a:p>
            <a:pPr lvl="1">
              <a:spcAft>
                <a:spcPts val="600"/>
              </a:spcAft>
              <a:defRPr/>
            </a:pPr>
            <a:r>
              <a:rPr lang="en-GB" b="1" dirty="0">
                <a:solidFill>
                  <a:srgbClr val="FF0000"/>
                </a:solidFill>
              </a:rPr>
              <a:t>	 </a:t>
            </a:r>
            <a:r>
              <a:rPr lang="en-GB" b="1" dirty="0" smtClean="0">
                <a:solidFill>
                  <a:srgbClr val="FF0000"/>
                </a:solidFill>
              </a:rPr>
              <a:t>      = UNNF*pf</a:t>
            </a:r>
            <a:endParaRPr lang="en-GB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Physical losses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0513" y="5297488"/>
            <a:ext cx="85344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aseline="30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GB" sz="1200" dirty="0" smtClean="0"/>
              <a:t>IWA </a:t>
            </a:r>
            <a:r>
              <a:rPr lang="en-GB" sz="1200" dirty="0"/>
              <a:t>Standard Factor</a:t>
            </a:r>
          </a:p>
          <a:p>
            <a:endParaRPr lang="en-GB" sz="300" b="1" dirty="0"/>
          </a:p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Compare this result </a:t>
            </a:r>
            <a:r>
              <a:rPr lang="en-GB" sz="1600" b="1" dirty="0">
                <a:solidFill>
                  <a:srgbClr val="FF0000"/>
                </a:solidFill>
              </a:rPr>
              <a:t>with </a:t>
            </a:r>
            <a:r>
              <a:rPr lang="en-GB" sz="1600" b="1" dirty="0" smtClean="0">
                <a:solidFill>
                  <a:srgbClr val="FF0000"/>
                </a:solidFill>
              </a:rPr>
              <a:t>the result of the </a:t>
            </a:r>
            <a:r>
              <a:rPr lang="en-GB" sz="1600" b="1" dirty="0">
                <a:solidFill>
                  <a:srgbClr val="FF0000"/>
                </a:solidFill>
              </a:rPr>
              <a:t>Top-Down </a:t>
            </a:r>
            <a:r>
              <a:rPr lang="en-GB" sz="1600" b="1" dirty="0" smtClean="0">
                <a:solidFill>
                  <a:srgbClr val="FF0000"/>
                </a:solidFill>
              </a:rPr>
              <a:t>calculation</a:t>
            </a:r>
            <a:endParaRPr lang="en-GB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4538"/>
              </p:ext>
            </p:extLst>
          </p:nvPr>
        </p:nvGraphicFramePr>
        <p:xfrm>
          <a:off x="276225" y="1135063"/>
          <a:ext cx="8636002" cy="3908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2"/>
                <a:gridCol w="2844800"/>
              </a:tblGrid>
              <a:tr h="355311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Minimum Night Flow into DMA (MNF) 	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= 13 m</a:t>
                      </a:r>
                      <a:r>
                        <a:rPr lang="en-GB" sz="1600" b="1" baseline="30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/hour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Number of domestic connections in DMA</a:t>
                      </a:r>
                      <a:endParaRPr lang="en-GB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500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Average DMA occupancy rate </a:t>
                      </a:r>
                      <a:endParaRPr lang="en-GB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5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Legitimate Domestic Night Use factor</a:t>
                      </a:r>
                      <a:r>
                        <a:rPr lang="en-GB" sz="1600" baseline="3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baseline="300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1.7 litres / person / hour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Legitimate Domestic Night Use = 500 x 5 x 1.7 / 1000</a:t>
                      </a:r>
                      <a:endParaRPr lang="en-GB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 4.25 m</a:t>
                      </a:r>
                      <a:r>
                        <a:rPr lang="en-GB" sz="16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/hour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Measured Exceptional Night Use</a:t>
                      </a:r>
                      <a:endParaRPr lang="en-GB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1 m</a:t>
                      </a:r>
                      <a:r>
                        <a:rPr lang="en-GB" sz="16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/hour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Night leakage (L</a:t>
                      </a:r>
                      <a:r>
                        <a:rPr lang="en-GB" sz="1600" baseline="-25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) = 13 – 4.25 – 1</a:t>
                      </a:r>
                      <a:endParaRPr lang="en-GB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7.75 m</a:t>
                      </a:r>
                      <a:r>
                        <a:rPr lang="en-GB" sz="16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/hour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Measured night pressure (P</a:t>
                      </a:r>
                      <a:r>
                        <a:rPr lang="en-GB" sz="1600" baseline="-25000" dirty="0" smtClean="0">
                          <a:latin typeface="Arial" pitchFamily="34" charset="0"/>
                          <a:cs typeface="Arial" pitchFamily="34" charset="0"/>
                        </a:rPr>
                        <a:t>0)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en-GB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25 metres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Measured average DMA pressure (P</a:t>
                      </a:r>
                      <a:r>
                        <a:rPr lang="en-GB" sz="16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en-GB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15 metres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pPr marL="449263" indent="-449263"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Therefore average DMA leakage (L</a:t>
                      </a:r>
                      <a:r>
                        <a:rPr lang="en-GB" sz="16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) = 7.75 x (15/25)</a:t>
                      </a:r>
                      <a:endParaRPr lang="en-GB" sz="16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4.65 m</a:t>
                      </a:r>
                      <a:r>
                        <a:rPr lang="en-GB" sz="16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/hour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311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Or, average DMA leakage (L</a:t>
                      </a:r>
                      <a:r>
                        <a:rPr lang="en-GB" sz="16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 111,6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GB" sz="16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/day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840349" y="4702938"/>
            <a:ext cx="2223467" cy="32226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Titel 3"/>
          <p:cNvSpPr txBox="1">
            <a:spLocks/>
          </p:cNvSpPr>
          <p:nvPr/>
        </p:nvSpPr>
        <p:spPr>
          <a:xfrm>
            <a:off x="-86591" y="157756"/>
            <a:ext cx="9361040" cy="7825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Estimation of leakage: </a:t>
            </a:r>
            <a:r>
              <a:rPr lang="en-GB" sz="4400" dirty="0" smtClean="0"/>
              <a:t>bottom-up </a:t>
            </a:r>
            <a:r>
              <a:rPr lang="en-GB" sz="4400" dirty="0"/>
              <a:t>m</a:t>
            </a:r>
            <a:r>
              <a:rPr lang="en-GB" sz="4400" dirty="0" smtClean="0"/>
              <a:t>ethod</a:t>
            </a:r>
            <a:endParaRPr lang="nl-NL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4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988840"/>
            <a:ext cx="7543801" cy="4023360"/>
          </a:xfrm>
        </p:spPr>
        <p:txBody>
          <a:bodyPr/>
          <a:lstStyle/>
          <a:p>
            <a:r>
              <a:rPr lang="nl-NL" dirty="0" smtClean="0"/>
              <a:t>Basic Water Balance </a:t>
            </a:r>
            <a:r>
              <a:rPr lang="nl-NL" dirty="0" err="1" smtClean="0"/>
              <a:t>Calculation</a:t>
            </a:r>
            <a:endParaRPr lang="nl-NL" dirty="0" smtClean="0"/>
          </a:p>
          <a:p>
            <a:r>
              <a:rPr lang="nl-NL" dirty="0" smtClean="0"/>
              <a:t>Commercial </a:t>
            </a:r>
            <a:r>
              <a:rPr lang="nl-NL" dirty="0" err="1" smtClean="0"/>
              <a:t>Losses</a:t>
            </a:r>
            <a:endParaRPr lang="nl-NL" dirty="0" smtClean="0"/>
          </a:p>
          <a:p>
            <a:r>
              <a:rPr lang="nl-NL" dirty="0" err="1" smtClean="0"/>
              <a:t>Physical</a:t>
            </a:r>
            <a:r>
              <a:rPr lang="nl-NL" dirty="0" smtClean="0"/>
              <a:t> </a:t>
            </a:r>
            <a:r>
              <a:rPr lang="nl-NL" dirty="0" err="1" smtClean="0"/>
              <a:t>Losses</a:t>
            </a:r>
            <a:endParaRPr lang="nl-NL" dirty="0" smtClean="0"/>
          </a:p>
          <a:p>
            <a:r>
              <a:rPr lang="nl-NL" smtClean="0"/>
              <a:t>Summary</a:t>
            </a:r>
            <a:endParaRPr lang="nl-NL" dirty="0" smtClean="0"/>
          </a:p>
          <a:p>
            <a:pPr marL="82550" indent="0"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7975-4CD1-482D-8C00-0E5A9B280604}" type="slidenum">
              <a:rPr lang="en-US" smtClean="0">
                <a:solidFill>
                  <a:srgbClr val="2D9BDC"/>
                </a:solidFill>
              </a:rPr>
              <a:pPr>
                <a:defRPr/>
              </a:pPr>
              <a:t>2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4</a:t>
            </a:r>
            <a:r>
              <a:rPr lang="nl-NL" dirty="0" smtClean="0"/>
              <a:t>. Summary</a:t>
            </a:r>
            <a:endParaRPr lang="nl-N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423" y="971208"/>
            <a:ext cx="8334375" cy="50937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order to understand NRW quantitative as well as qualitatively, it is essential to make a calculation of the water balance: the ratio of water produced to water sold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making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water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where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possible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should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distinguish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between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different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causes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water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loss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technical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administrative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illegal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consumption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authorised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consumption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etc.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Depending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resources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available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water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calculations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different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ways</a:t>
            </a:r>
            <a:endParaRPr lang="nl-N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basic NRW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calculation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easy, but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gives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information on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level of NRW. The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outcome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make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international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comparison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NRW performance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Estimates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made of commercial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losses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thoroughly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studying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customer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billing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database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field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surveys</a:t>
            </a:r>
            <a:endParaRPr lang="nl-N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Physical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loss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can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then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be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calculated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using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total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–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physical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loss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(top-down) or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by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more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detailed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field 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study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(</a:t>
            </a:r>
            <a:r>
              <a:rPr lang="nl-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bottom</a:t>
            </a:r>
            <a:r>
              <a:rPr lang="nl-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up) 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</p:txBody>
      </p:sp>
      <p:sp>
        <p:nvSpPr>
          <p:cNvPr id="5" name="Titel 3"/>
          <p:cNvSpPr txBox="1">
            <a:spLocks/>
          </p:cNvSpPr>
          <p:nvPr/>
        </p:nvSpPr>
        <p:spPr>
          <a:xfrm>
            <a:off x="265088" y="188640"/>
            <a:ext cx="8763047" cy="7825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Water balance calculations</a:t>
            </a:r>
            <a:endParaRPr lang="nl-NL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1. Basic water </a:t>
            </a:r>
            <a:r>
              <a:rPr lang="nl-NL" dirty="0" err="1" smtClean="0"/>
              <a:t>balance</a:t>
            </a:r>
            <a:r>
              <a:rPr lang="nl-NL" dirty="0" smtClean="0"/>
              <a:t> </a:t>
            </a:r>
            <a:r>
              <a:rPr lang="nl-NL" dirty="0" err="1" smtClean="0"/>
              <a:t>calculation</a:t>
            </a:r>
            <a:endParaRPr lang="nl-N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 txBox="1">
            <a:spLocks noGrp="1"/>
          </p:cNvSpPr>
          <p:nvPr/>
        </p:nvSpPr>
        <p:spPr bwMode="auto">
          <a:xfrm>
            <a:off x="8499475" y="6430963"/>
            <a:ext cx="630238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835F92-F854-47E4-A417-6D93DF4104F5}" type="slidenum">
              <a:rPr lang="en-US" sz="1000" b="1">
                <a:solidFill>
                  <a:schemeClr val="accent2"/>
                </a:solidFill>
                <a:latin typeface="+mn-lt"/>
              </a:rPr>
              <a:pPr algn="ctr">
                <a:defRPr/>
              </a:pPr>
              <a:t>4</a:t>
            </a:fld>
            <a:endParaRPr lang="en-US" sz="10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34918"/>
            <a:ext cx="7597775" cy="655637"/>
          </a:xfrm>
        </p:spPr>
        <p:txBody>
          <a:bodyPr>
            <a:noAutofit/>
          </a:bodyPr>
          <a:lstStyle/>
          <a:p>
            <a:r>
              <a:rPr lang="en-GB" altLang="nl-NL" sz="4400" dirty="0" smtClean="0"/>
              <a:t>IWA Water balance</a:t>
            </a:r>
            <a:endParaRPr lang="nl-NL" altLang="nl-NL" sz="4400" dirty="0" smtClean="0"/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1279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 altLang="nl-NL"/>
          </a:p>
        </p:txBody>
      </p:sp>
      <p:graphicFrame>
        <p:nvGraphicFramePr>
          <p:cNvPr id="2744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33917"/>
              </p:ext>
            </p:extLst>
          </p:nvPr>
        </p:nvGraphicFramePr>
        <p:xfrm>
          <a:off x="395537" y="1088772"/>
          <a:ext cx="7965032" cy="4990512"/>
        </p:xfrm>
        <a:graphic>
          <a:graphicData uri="http://schemas.openxmlformats.org/drawingml/2006/table">
            <a:tbl>
              <a:tblPr/>
              <a:tblGrid>
                <a:gridCol w="1454069"/>
                <a:gridCol w="1363190"/>
                <a:gridCol w="1665093"/>
                <a:gridCol w="2271983"/>
                <a:gridCol w="1210697"/>
              </a:tblGrid>
              <a:tr h="521696"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System Input Volume 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Authorised consumption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Billed authorised consumption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Billed metered consumption 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Revenue water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17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Billed unmetered consumption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20171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Unbilled authorised consumption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B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Unbilled metered consumption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BF8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Non-revenue water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76AA"/>
                    </a:solidFill>
                  </a:tcPr>
                </a:tc>
              </a:tr>
              <a:tr h="521696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Unbilled unmetered consumption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B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20171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Water losses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Apparent losses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(Commercial losses)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Unauthorised consumption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D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2339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Metering inaccuracies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D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72152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Real losses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(Physical losses)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A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Leakage in transmission and distribution lines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A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20171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Leakage and overflows at storage tanks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A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723052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Leakage on service connections up to customer meters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A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63448" y="6448251"/>
            <a:ext cx="3617103" cy="365125"/>
          </a:xfrm>
        </p:spPr>
        <p:txBody>
          <a:bodyPr/>
          <a:lstStyle/>
          <a:p>
            <a:r>
              <a:rPr lang="en-US" dirty="0" smtClean="0"/>
              <a:t>Water balance calculation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srgbClr val="2D9BD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 txBox="1">
            <a:spLocks noGrp="1"/>
          </p:cNvSpPr>
          <p:nvPr/>
        </p:nvSpPr>
        <p:spPr bwMode="auto">
          <a:xfrm>
            <a:off x="8499475" y="6430963"/>
            <a:ext cx="630238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835F92-F854-47E4-A417-6D93DF4104F5}" type="slidenum">
              <a:rPr lang="en-US" sz="1000" b="1">
                <a:solidFill>
                  <a:schemeClr val="accent2"/>
                </a:solidFill>
                <a:latin typeface="+mn-lt"/>
              </a:rPr>
              <a:pPr algn="ctr">
                <a:defRPr/>
              </a:pPr>
              <a:t>5</a:t>
            </a:fld>
            <a:endParaRPr lang="en-US" sz="10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74262"/>
            <a:ext cx="7597775" cy="655637"/>
          </a:xfrm>
        </p:spPr>
        <p:txBody>
          <a:bodyPr>
            <a:noAutofit/>
          </a:bodyPr>
          <a:lstStyle/>
          <a:p>
            <a:r>
              <a:rPr lang="en-GB" altLang="nl-NL" sz="4400" dirty="0" smtClean="0"/>
              <a:t>Basic NRW calculation</a:t>
            </a:r>
            <a:endParaRPr lang="nl-NL" altLang="nl-NL" sz="4400" dirty="0" smtClean="0"/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1279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63448" y="6448251"/>
            <a:ext cx="3617103" cy="365125"/>
          </a:xfrm>
        </p:spPr>
        <p:txBody>
          <a:bodyPr/>
          <a:lstStyle/>
          <a:p>
            <a:r>
              <a:rPr lang="en-US" dirty="0" smtClean="0"/>
              <a:t>Water balance calculation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2D9BD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1384187"/>
                <a:ext cx="9129713" cy="76296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</a:rPr>
                        <m:t>𝑁𝑅𝑊</m:t>
                      </m:r>
                      <m:r>
                        <a:rPr lang="en-GB" sz="16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𝑙𝑖𝑡𝑒𝑟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𝑐𝑜𝑛𝑛𝑒𝑐𝑡𝑖𝑜𝑛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𝑑𝑎𝑦</m:t>
                              </m:r>
                            </m:den>
                          </m:f>
                        </m:e>
                      </m:d>
                      <m:r>
                        <a:rPr lang="en-GB" sz="16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endChr m:val="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𝑙𝑖𝑡𝑒𝑟</m:t>
                              </m:r>
                              <m:r>
                                <a:rPr lang="en-GB" sz="16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𝑁𝑅𝑊</m:t>
                              </m:r>
                              <m:f>
                                <m:fPr>
                                  <m:type m:val="li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nl-NL" sz="1600" b="0" i="1" smtClean="0">
                                      <a:latin typeface="Cambria Math" panose="02040503050406030204" pitchFamily="18" charset="0"/>
                                    </a:rPr>
                                    <m:t>𝑎𝑦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60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𝑐𝑜𝑛𝑛𝑒𝑐𝑡𝑖𝑜𝑛𝑠</m:t>
                          </m:r>
                        </m:den>
                      </m:f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endChr m:val="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𝑙𝑖𝑡𝑒𝑟</m:t>
                              </m:r>
                              <m:r>
                                <a:rPr lang="en-GB" sz="1600" i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𝑤𝑎𝑡𝑒𝑟</m:t>
                              </m:r>
                              <m:r>
                                <a:rPr lang="en-GB" sz="1600" i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𝑠𝑢𝑝𝑝𝑙𝑖𝑒𝑑</m:t>
                              </m:r>
                              <m:f>
                                <m:fPr>
                                  <m:type m:val="li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1600" i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1600" i="0"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r>
                                <a:rPr lang="en-GB" sz="16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𝑙𝑖𝑡𝑒𝑟</m:t>
                              </m:r>
                              <m:r>
                                <a:rPr lang="en-GB" sz="16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𝑤𝑎𝑡𝑒𝑟</m:t>
                              </m:r>
                              <m:r>
                                <a:rPr lang="en-GB" sz="16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𝑝𝑎𝑖𝑑</m:t>
                              </m:r>
                              <m:f>
                                <m:fPr>
                                  <m:type m:val="li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1600" i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num>
                        <m:den>
                          <m:r>
                            <a:rPr lang="en-GB" sz="16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𝑐𝑜𝑛𝑛𝑒𝑐𝑡𝑖𝑜𝑛𝑠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84187"/>
                <a:ext cx="9129713" cy="7629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44008" y="2598618"/>
                <a:ext cx="4331072" cy="844655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𝑙𝑖𝑡𝑒𝑟</m:t>
                      </m:r>
                      <m:r>
                        <a:rPr lang="en-GB" sz="12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𝑤𝑎𝑡𝑒𝑟</m:t>
                      </m:r>
                      <m:r>
                        <a:rPr lang="en-GB" sz="12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𝑠𝑢𝑝𝑝𝑙𝑖𝑒𝑑</m:t>
                      </m:r>
                      <m:f>
                        <m:fPr>
                          <m:type m:val="li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1200" i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GB" sz="1200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nl-NL" sz="1200" i="1" dirty="0" smtClean="0">
                  <a:latin typeface="Cambria Math" panose="02040503050406030204" pitchFamily="18" charset="0"/>
                </a:endParaRPr>
              </a:p>
              <a:p>
                <a:endParaRPr lang="en-GB" sz="1200" i="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𝑙𝑖𝑡𝑒𝑟</m:t>
                      </m:r>
                      <m:r>
                        <a:rPr lang="en-GB" sz="12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𝑤𝑎𝑡𝑒𝑟</m:t>
                      </m:r>
                      <m:r>
                        <a:rPr lang="en-GB" sz="12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𝑠𝑢𝑝𝑝𝑙𝑖𝑒𝑑</m:t>
                      </m:r>
                      <m:f>
                        <m:fPr>
                          <m:type m:val="li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GB" sz="1200" i="1">
                          <a:latin typeface="Cambria Math" panose="02040503050406030204" pitchFamily="18" charset="0"/>
                        </a:rPr>
                        <m:t>𝑎𝑦</m:t>
                      </m:r>
                      <m:r>
                        <a:rPr lang="en-GB" sz="1200" i="0">
                          <a:latin typeface="Cambria Math" panose="02040503050406030204" pitchFamily="18" charset="0"/>
                        </a:rPr>
                        <m:t>∗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𝑎𝑣𝑒𝑟𝑎𝑔𝑒</m:t>
                          </m:r>
                          <m:r>
                            <a:rPr lang="en-GB" sz="1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𝑑𝑎𝑖𝑙𝑦</m:t>
                          </m:r>
                          <m:r>
                            <a:rPr lang="en-GB" sz="1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𝑠𝑢𝑝𝑝𝑙𝑦</m:t>
                          </m:r>
                          <m:r>
                            <a:rPr lang="en-GB" sz="1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598618"/>
                <a:ext cx="4331072" cy="844655"/>
              </a:xfrm>
              <a:prstGeom prst="rect">
                <a:avLst/>
              </a:prstGeom>
              <a:blipFill rotWithShape="0">
                <a:blip r:embed="rId4"/>
                <a:stretch>
                  <a:fillRect t="-29078" b="-34752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678676"/>
            <a:ext cx="4371211" cy="29019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48064" y="4248190"/>
            <a:ext cx="38884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*Expressing NRW 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a percentage of system input volume is a misleading and imprecise method, particularly in systems with intermittent supply and very low operating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pressures.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owever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percentages may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used when looking internally at the improvements made throughout 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balance calculation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425" y="1067816"/>
            <a:ext cx="8334375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The volume of water entering a DMA over a fixed period of time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Calculated by:</a:t>
            </a:r>
          </a:p>
          <a:p>
            <a:pPr marL="727075" lvl="1" indent="-269875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Physically reading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DMA’s in- and outgoing meters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the start and end of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certain period (i.e. two weeks or one month)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7075" lvl="1" indent="-269875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Analysing the flow data at the office (if meter fitted with GPRS / SMS)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Try to coincide the period of time with the DMA billing period to be able to compare input volume with billed volume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688355"/>
            <a:ext cx="2753991" cy="25208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3" descr="C:\Users\Patrick\Documents\Vietnam\Photographs\Zone 2\DMA 02-01\CIMG15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7" y="3724200"/>
            <a:ext cx="3312368" cy="24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463232" y="158345"/>
            <a:ext cx="8366760" cy="7812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DMA Water Supply Input Volume</a:t>
            </a:r>
            <a:endParaRPr lang="nl-NL" sz="4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balance calculation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55442"/>
            <a:ext cx="833437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The volume of billed water in a DMA over a fixed period of time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Calculated by:</a:t>
            </a:r>
          </a:p>
          <a:p>
            <a:pPr marL="727075" lvl="1" indent="-269875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Billed volume taken from the monthly billing database</a:t>
            </a:r>
          </a:p>
          <a:p>
            <a:pPr marL="727075" lvl="1" indent="-269875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customer meters in a coordinated action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Try and read the customer meters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 the same period as the standard cycle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3249302"/>
            <a:ext cx="7560840" cy="298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371851" y="197462"/>
            <a:ext cx="8185402" cy="7812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DMA Billed Water Consumption</a:t>
            </a:r>
            <a:endParaRPr lang="nl-NL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balance calculation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966B0-9649-49CA-8241-CF2E1E5BA841}" type="slidenum">
              <a:rPr lang="en-US" smtClean="0">
                <a:solidFill>
                  <a:srgbClr val="2D9BD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2D9BD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1279788"/>
            <a:ext cx="404017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A1: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potential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further NRW reductions is small 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A2: Further NRW reduction may be uneconomic 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B: Potential for marked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improvements </a:t>
            </a:r>
          </a:p>
          <a:p>
            <a:pPr lvl="0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C: Poor NRW record; tolerable only if water is plentiful and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cheap</a:t>
            </a:r>
          </a:p>
          <a:p>
            <a:pPr lvl="0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D: Highly inefficient; a comprehensive NRW reduction program is imperative and high-priority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71851" y="197462"/>
            <a:ext cx="8185402" cy="7812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International NRW assessment</a:t>
            </a:r>
            <a:endParaRPr lang="nl-NL" sz="4400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628800"/>
            <a:ext cx="4865995" cy="3456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. Commercial </a:t>
            </a:r>
            <a:r>
              <a:rPr lang="nl-NL" dirty="0" err="1" smtClean="0"/>
              <a:t>losses</a:t>
            </a:r>
            <a:endParaRPr lang="nl-N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1046"/>
            <a:ext cx="1584156" cy="8649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334788"/>
            <a:ext cx="1278114" cy="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9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3300</TotalTime>
  <Words>1435</Words>
  <Application>Microsoft Office PowerPoint</Application>
  <PresentationFormat>On-screen Show (4:3)</PresentationFormat>
  <Paragraphs>234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Wingdings</vt:lpstr>
      <vt:lpstr>Retrospect</vt:lpstr>
      <vt:lpstr>Water Balance Calculations</vt:lpstr>
      <vt:lpstr>Content</vt:lpstr>
      <vt:lpstr>1. Basic water balance calculation</vt:lpstr>
      <vt:lpstr>IWA Water balance</vt:lpstr>
      <vt:lpstr>Basic NRW calculation</vt:lpstr>
      <vt:lpstr>PowerPoint Presentation</vt:lpstr>
      <vt:lpstr>PowerPoint Presentation</vt:lpstr>
      <vt:lpstr>PowerPoint Presentation</vt:lpstr>
      <vt:lpstr>2. Commercial losses</vt:lpstr>
      <vt:lpstr>PowerPoint Presentation</vt:lpstr>
      <vt:lpstr>PowerPoint Presentation</vt:lpstr>
      <vt:lpstr>PowerPoint Presentation</vt:lpstr>
      <vt:lpstr>3. Physical losses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Summary</vt:lpstr>
      <vt:lpstr>PowerPoint Presentation</vt:lpstr>
    </vt:vector>
  </TitlesOfParts>
  <Company>Vitens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information system (MIS)</dc:title>
  <dc:creator>Reinder van den Brink-Bil</dc:creator>
  <cp:lastModifiedBy>Mohanasundar Radhakrishnan</cp:lastModifiedBy>
  <cp:revision>85</cp:revision>
  <dcterms:created xsi:type="dcterms:W3CDTF">2014-10-06T07:35:43Z</dcterms:created>
  <dcterms:modified xsi:type="dcterms:W3CDTF">2018-10-15T13:29:30Z</dcterms:modified>
</cp:coreProperties>
</file>