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  <p:sldMasterId id="2147483733" r:id="rId3"/>
  </p:sldMasterIdLst>
  <p:notesMasterIdLst>
    <p:notesMasterId r:id="rId31"/>
  </p:notesMasterIdLst>
  <p:sldIdLst>
    <p:sldId id="258" r:id="rId4"/>
    <p:sldId id="342" r:id="rId5"/>
    <p:sldId id="347" r:id="rId6"/>
    <p:sldId id="343" r:id="rId7"/>
    <p:sldId id="344" r:id="rId8"/>
    <p:sldId id="320" r:id="rId9"/>
    <p:sldId id="348" r:id="rId10"/>
    <p:sldId id="352" r:id="rId11"/>
    <p:sldId id="353" r:id="rId12"/>
    <p:sldId id="349" r:id="rId13"/>
    <p:sldId id="354" r:id="rId14"/>
    <p:sldId id="365" r:id="rId15"/>
    <p:sldId id="366" r:id="rId16"/>
    <p:sldId id="358" r:id="rId17"/>
    <p:sldId id="360" r:id="rId18"/>
    <p:sldId id="350" r:id="rId19"/>
    <p:sldId id="361" r:id="rId20"/>
    <p:sldId id="362" r:id="rId21"/>
    <p:sldId id="351" r:id="rId22"/>
    <p:sldId id="363" r:id="rId23"/>
    <p:sldId id="364" r:id="rId24"/>
    <p:sldId id="369" r:id="rId25"/>
    <p:sldId id="345" r:id="rId26"/>
    <p:sldId id="368" r:id="rId27"/>
    <p:sldId id="324" r:id="rId28"/>
    <p:sldId id="326" r:id="rId29"/>
    <p:sldId id="346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Faber" initials="SF" lastIdx="3" clrIdx="0">
    <p:extLst>
      <p:ext uri="{19B8F6BF-5375-455C-9EA6-DF929625EA0E}">
        <p15:presenceInfo xmlns:p15="http://schemas.microsoft.com/office/powerpoint/2012/main" userId="S-1-5-21-633286589-1002725333-91453608-35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85386" autoAdjust="0"/>
  </p:normalViewPr>
  <p:slideViewPr>
    <p:cSldViewPr>
      <p:cViewPr varScale="1">
        <p:scale>
          <a:sx n="70" d="100"/>
          <a:sy n="70" d="100"/>
        </p:scale>
        <p:origin x="163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7T09:55:59.938" idx="2">
    <p:pos x="1200" y="3564"/>
    <p:text>en BC ratio?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7AB7-507E-44BF-A793-1785703BA0DC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B1DFB-196F-433A-9AAE-95B88D2536F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06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1DFB-196F-433A-9AAE-95B88D2536F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958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1DFB-196F-433A-9AAE-95B88D2536F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310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0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07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8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00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44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1DFB-196F-433A-9AAE-95B88D2536F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712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6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85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1DFB-196F-433A-9AAE-95B88D2536F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84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1DFB-196F-433A-9AAE-95B88D2536F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747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20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7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13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56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C271F4-CFAF-47F2-A488-7DCA7B8FC948}" type="slidenum">
              <a:rPr lang="nl-NL" altLang="nl-NL" smtClean="0">
                <a:latin typeface="Arial" charset="0"/>
              </a:rPr>
              <a:pPr eaLnBrk="1" hangingPunct="1"/>
              <a:t>24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30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C271F4-CFAF-47F2-A488-7DCA7B8FC948}" type="slidenum">
              <a:rPr lang="nl-NL" altLang="nl-NL" smtClean="0">
                <a:latin typeface="Arial" charset="0"/>
              </a:rPr>
              <a:pPr eaLnBrk="1" hangingPunct="1"/>
              <a:t>25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16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C271F4-CFAF-47F2-A488-7DCA7B8FC948}" type="slidenum">
              <a:rPr lang="nl-NL" altLang="nl-NL" smtClean="0">
                <a:latin typeface="Arial" charset="0"/>
              </a:rPr>
              <a:pPr eaLnBrk="1" hangingPunct="1"/>
              <a:t>26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06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nl-N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A995E2-3536-444A-B9A4-7666FD9EE2CA}" type="slidenum">
              <a:rPr lang="en-US" altLang="nl-NL"/>
              <a:pPr algn="r" eaLnBrk="1" hangingPunct="1">
                <a:spcBef>
                  <a:spcPct val="0"/>
                </a:spcBef>
              </a:pPr>
              <a:t>27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1160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1DFB-196F-433A-9AAE-95B88D2536F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3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0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8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C271F4-CFAF-47F2-A488-7DCA7B8FC948}" type="slidenum">
              <a:rPr lang="nl-NL" altLang="nl-NL" smtClean="0">
                <a:latin typeface="Arial" charset="0"/>
              </a:rPr>
              <a:pPr eaLnBrk="1" hangingPunct="1"/>
              <a:t>6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7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B1DFB-196F-433A-9AAE-95B88D2536F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03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3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nl-NL" altLang="nl-NL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0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1719-4587-45E9-96C0-7B36C63FC16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3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8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 descr="voorka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69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904B-5B89-42E5-9853-3BA34045BED1}" type="datetime1">
              <a:rPr lang="nl-NL" smtClean="0"/>
              <a:pPr/>
              <a:t>15-8-2018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1719-4587-45E9-96C0-7B36C63FC16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0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6D5E-4464-4E80-9D6D-187A152410A1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3E-357A-4D14-A120-3F25A95ED1FA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0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C40F-56F5-4DF5-9903-545DF79DF8E4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5EA0-B4F8-401A-A75B-C180AF8A2EA2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7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1D86-C102-48C0-AC06-D59E18805939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6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33D9-B5E8-4E5E-958B-E895DD6792B8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9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6B6FA7C-9763-4FF3-B63A-8B163F8C8678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89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633B-B006-4596-B2D3-4A5403E815A3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037-0F40-44E4-B205-E7499475759D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2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EE1F-F0E4-403D-9F7F-B1A0CB1971D1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19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 descr="voorka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91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5D05-DC86-4703-9611-10B93BF6E0F8}" type="datetime1">
              <a:rPr lang="en-GB" smtClean="0"/>
              <a:pPr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1719-4587-45E9-96C0-7B36C63FC16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14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468D-F9A4-43F6-B19D-92648F98B14D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0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9A68-EF07-4BCD-BA9D-007C2FEEEA14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00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D837-F99F-47DF-ABD6-602CE8681091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36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3122-44B2-4EB9-A444-DC9D028C4BB7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8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39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45B-FDB3-40E2-A6FC-8FC8E2FB74F8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3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C67-D3C1-42BE-891F-65794F90FE5F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11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7D0C19F-00AC-4A06-89B4-75A59C66D541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84E-9D8B-4EC7-BF5B-F752B3ACA7FA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6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E10D-C74F-4A2A-B84B-C1F72FDD6F57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45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9244-B160-43A3-A6D4-960055199A7B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8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 descr="voorka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84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4DC81-BB8A-4981-A76E-B27E1CA401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F4286-8954-4612-B929-8DF4AD30E0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D5019-CA39-4980-A85A-E6CAE63C4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6" descr="VEI_boog[volg boog]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8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78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428788-58A5-4B80-9F07-7AD4960C9373}" type="datetime1">
              <a:rPr lang="nl-NL" smtClean="0"/>
              <a:pPr/>
              <a:t>15-8-2018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9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2BA17B-D149-43E8-A4C8-DCFB6078B382}" type="datetime1">
              <a:rPr lang="en-GB" smtClean="0"/>
              <a:pPr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4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Commercial NRW </a:t>
            </a:r>
            <a:r>
              <a:rPr lang="nl-NL" sz="5400" dirty="0" err="1" smtClean="0"/>
              <a:t>Reduction</a:t>
            </a:r>
            <a:endParaRPr lang="en-US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of </a:t>
            </a:r>
            <a:r>
              <a:rPr lang="nl-NL" dirty="0" err="1" smtClean="0"/>
              <a:t>administrative</a:t>
            </a:r>
            <a:r>
              <a:rPr lang="nl-NL" dirty="0" smtClean="0"/>
              <a:t> </a:t>
            </a:r>
            <a:r>
              <a:rPr lang="nl-NL" dirty="0" err="1" smtClean="0"/>
              <a:t>components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.Unauthorised </a:t>
            </a:r>
            <a:r>
              <a:rPr lang="nl-NL" dirty="0" err="1" smtClean="0"/>
              <a:t>consumption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Unauthorised</a:t>
            </a:r>
            <a:r>
              <a:rPr lang="nl-NL" dirty="0"/>
              <a:t> </a:t>
            </a:r>
            <a:r>
              <a:rPr lang="nl-NL" dirty="0" err="1"/>
              <a:t>consumption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7504" y="113211"/>
            <a:ext cx="9969611" cy="579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Key components unauthorised consumption</a:t>
            </a:r>
            <a:endParaRPr lang="nl-NL" sz="4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451" y="764704"/>
            <a:ext cx="8208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regularly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occuring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unauthorised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are: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Legitimate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 that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invoiced, for example because: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new connection was never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entered into the billing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system was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customer details,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people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moving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home, dis- 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re-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Illegal consumption, through: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 by-passes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tampering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Illegal connections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Illegal use of fire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hydrants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2553903"/>
            <a:ext cx="2562158" cy="187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7824" y="4736003"/>
            <a:ext cx="64882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Unauthorised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occur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Mistakes 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water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company’s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side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Illegal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customer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Collusion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company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Unauthorised</a:t>
            </a:r>
            <a:r>
              <a:rPr lang="nl-NL" dirty="0"/>
              <a:t> </a:t>
            </a:r>
            <a:r>
              <a:rPr lang="nl-NL" dirty="0" err="1"/>
              <a:t>consumption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87069"/>
            <a:ext cx="9033507" cy="719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Reducing not-invoiced customers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6337" y="900533"/>
            <a:ext cx="84963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unauthorised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l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egitimate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 that are never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invoiced because the billing database is not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up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date. In order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 NRW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important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regularly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clean up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database.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database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verifying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 reader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whether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he/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his/her area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addresses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 data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reason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(do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receive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invoices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?)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Organise field actions to verify billing database and GIS data:</a:t>
            </a:r>
          </a:p>
          <a:p>
            <a:pPr marL="817563" lvl="1" indent="-36036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DMA, take a copy of the billing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GIS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showing all properties and their reference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17563" lvl="1" indent="-36036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Walk the DMA; check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 is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date and billing database accurate</a:t>
            </a:r>
          </a:p>
          <a:p>
            <a:pPr marL="817563" lvl="1" indent="-36036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properties that mismatch with the GIS plan and billing database</a:t>
            </a:r>
          </a:p>
          <a:p>
            <a:pPr marL="817563" lvl="1" indent="-36036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properties not on billing database; investigate and take action</a:t>
            </a:r>
          </a:p>
          <a:p>
            <a:pPr marL="817563" lvl="1" indent="-36036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 the GIS plan and billing database</a:t>
            </a:r>
          </a:p>
        </p:txBody>
      </p:sp>
    </p:spTree>
    <p:extLst>
      <p:ext uri="{BB962C8B-B14F-4D97-AF65-F5344CB8AC3E}">
        <p14:creationId xmlns:p14="http://schemas.microsoft.com/office/powerpoint/2010/main" val="9784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Unauthorised</a:t>
            </a:r>
            <a:r>
              <a:rPr lang="nl-NL" dirty="0"/>
              <a:t> </a:t>
            </a:r>
            <a:r>
              <a:rPr lang="nl-NL" dirty="0" err="1"/>
              <a:t>consumption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7313"/>
            <a:ext cx="9033507" cy="719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Reducing not-invoiced customers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6988505" cy="463210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Unauthorised</a:t>
            </a:r>
            <a:r>
              <a:rPr lang="nl-NL" dirty="0"/>
              <a:t> </a:t>
            </a:r>
            <a:r>
              <a:rPr lang="nl-NL" dirty="0" err="1"/>
              <a:t>consumption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7504" y="189063"/>
            <a:ext cx="9033507" cy="9356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Reducing illegal consumption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90541"/>
            <a:ext cx="84963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important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actively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illegal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causes a loss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revenue to the water company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 are likely to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of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poor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quality. Therefore, they may leak and be 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of contamination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actively reducing NRW may encourage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others to illegally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and aggravate the problem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NB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Illegal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usually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happens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a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much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commercial users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3" descr="P2140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9" y="4176358"/>
            <a:ext cx="2880320" cy="1962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Unauthorised</a:t>
            </a:r>
            <a:r>
              <a:rPr lang="nl-NL" dirty="0"/>
              <a:t> </a:t>
            </a:r>
            <a:r>
              <a:rPr lang="nl-NL" dirty="0" err="1"/>
              <a:t>consumption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7313"/>
            <a:ext cx="9033507" cy="719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Reducing illegal consumption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8771" y="874916"/>
            <a:ext cx="8948837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campaigns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theft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higher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tariffs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 communication with customers is important, so that it is easy for them to contact the water company when they see irregularities (f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instance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having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trusted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spokesman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or a free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anonymous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phone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line)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 campaigns for meter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readers 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consequences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water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theft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able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recognise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illegal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meter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tampering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act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finding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illegal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 good and affordable service to everyone so that there is no need to steal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targeted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searches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suspected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Regularly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large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(commercial)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check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installations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Check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temporary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sites, etc.</a:t>
            </a:r>
          </a:p>
          <a:p>
            <a:pPr lvl="1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Metering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hydrants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4.Meter reading </a:t>
            </a:r>
            <a:r>
              <a:rPr lang="nl-NL" dirty="0" err="1" smtClean="0"/>
              <a:t>errors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Meter reading </a:t>
            </a:r>
            <a:r>
              <a:rPr lang="nl-NL" dirty="0" err="1"/>
              <a:t>errors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261070"/>
            <a:ext cx="8889491" cy="7196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Key components meter reading errors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6558" y="1412776"/>
            <a:ext cx="85732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 errors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(accidental)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Reading or writing mistakes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nreadable meters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Corruption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 readers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(intentional)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Collusion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readings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charged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endParaRPr lang="nl-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Meter reading </a:t>
            </a:r>
            <a:r>
              <a:rPr lang="nl-NL" dirty="0" err="1"/>
              <a:t>errors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7504" y="189063"/>
            <a:ext cx="9033507" cy="9356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Reducing meter reading errors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185" y="980728"/>
            <a:ext cx="7053103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meters are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readible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replace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unreadable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meters)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important, as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own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company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high or low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Rotate meter readers to avoid customer collusion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Undertake data analysis</a:t>
            </a:r>
          </a:p>
          <a:p>
            <a:pPr marL="914400" lvl="1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logical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(type of) customer?</a:t>
            </a:r>
          </a:p>
          <a:p>
            <a:pPr marL="914400" lvl="1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customer in line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customer?</a:t>
            </a:r>
          </a:p>
          <a:p>
            <a:pPr marL="914400" lvl="1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highlight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outliers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Undertake ad-hoc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rounds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data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verification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field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hand held meter reading devices to avoid data errors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zero)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 b="16298"/>
          <a:stretch/>
        </p:blipFill>
        <p:spPr bwMode="auto">
          <a:xfrm>
            <a:off x="7164288" y="2924944"/>
            <a:ext cx="1755775" cy="199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5. Accounting </a:t>
            </a:r>
            <a:r>
              <a:rPr lang="nl-NL" dirty="0" err="1" smtClean="0"/>
              <a:t>errors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290" y="685800"/>
            <a:ext cx="7543800" cy="1450757"/>
          </a:xfrm>
        </p:spPr>
        <p:txBody>
          <a:bodyPr>
            <a:normAutofit/>
          </a:bodyPr>
          <a:lstStyle/>
          <a:p>
            <a:r>
              <a:rPr lang="nl-NL" b="1" dirty="0" smtClean="0"/>
              <a:t>Contents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358708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nl-NL" sz="2800" dirty="0" err="1" smtClean="0"/>
              <a:t>Introduction</a:t>
            </a:r>
            <a:endParaRPr lang="nl-NL" sz="2800" dirty="0" smtClean="0"/>
          </a:p>
          <a:p>
            <a:pPr marL="82550" indent="0">
              <a:buNone/>
            </a:pPr>
            <a:r>
              <a:rPr lang="nl-NL" sz="2800" dirty="0" err="1" smtClean="0"/>
              <a:t>Unbilled</a:t>
            </a:r>
            <a:r>
              <a:rPr lang="nl-NL" sz="2800" dirty="0" smtClean="0"/>
              <a:t> </a:t>
            </a:r>
            <a:r>
              <a:rPr lang="nl-NL" sz="2800" dirty="0" err="1" smtClean="0"/>
              <a:t>authorised</a:t>
            </a:r>
            <a:r>
              <a:rPr lang="nl-NL" sz="2800" dirty="0" smtClean="0"/>
              <a:t> </a:t>
            </a:r>
            <a:r>
              <a:rPr lang="nl-NL" sz="2800" dirty="0" err="1" smtClean="0"/>
              <a:t>consumption</a:t>
            </a:r>
            <a:endParaRPr lang="nl-NL" sz="2800" dirty="0" smtClean="0"/>
          </a:p>
          <a:p>
            <a:pPr marL="82550" indent="0">
              <a:buNone/>
            </a:pPr>
            <a:r>
              <a:rPr lang="nl-NL" sz="2800" dirty="0" err="1" smtClean="0"/>
              <a:t>Unauthorised</a:t>
            </a:r>
            <a:r>
              <a:rPr lang="nl-NL" sz="2800" dirty="0" smtClean="0"/>
              <a:t> </a:t>
            </a:r>
            <a:r>
              <a:rPr lang="nl-NL" sz="2800" dirty="0" err="1" smtClean="0"/>
              <a:t>consumption</a:t>
            </a:r>
            <a:endParaRPr lang="nl-NL" sz="2800" dirty="0" smtClean="0"/>
          </a:p>
          <a:p>
            <a:pPr marL="82550" indent="0">
              <a:buNone/>
            </a:pPr>
            <a:r>
              <a:rPr lang="nl-NL" sz="2800" dirty="0" smtClean="0"/>
              <a:t>Meter reading </a:t>
            </a:r>
            <a:r>
              <a:rPr lang="nl-NL" sz="2800" dirty="0" err="1" smtClean="0"/>
              <a:t>errors</a:t>
            </a:r>
            <a:endParaRPr lang="nl-NL" sz="2800" dirty="0" smtClean="0"/>
          </a:p>
          <a:p>
            <a:pPr marL="82550" indent="0">
              <a:buNone/>
            </a:pPr>
            <a:r>
              <a:rPr lang="nl-NL" sz="2800" dirty="0" smtClean="0"/>
              <a:t>Accounting </a:t>
            </a:r>
            <a:r>
              <a:rPr lang="nl-NL" sz="2800" dirty="0" err="1" smtClean="0"/>
              <a:t>errors</a:t>
            </a:r>
            <a:endParaRPr lang="nl-NL" sz="2800" dirty="0" smtClean="0"/>
          </a:p>
          <a:p>
            <a:pPr marL="82550" indent="0">
              <a:buNone/>
            </a:pPr>
            <a:r>
              <a:rPr lang="nl-NL" sz="2800" dirty="0" smtClean="0"/>
              <a:t>Important </a:t>
            </a:r>
            <a:r>
              <a:rPr lang="nl-NL" sz="2800" dirty="0" err="1" smtClean="0"/>
              <a:t>pillars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2D9BD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 smtClean="0"/>
              <a:t>Accounting </a:t>
            </a:r>
            <a:r>
              <a:rPr lang="nl-NL" b="1" dirty="0" err="1" smtClean="0"/>
              <a:t>errors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7054"/>
            <a:ext cx="8889491" cy="11517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Key components accounting errors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6558" y="1412776"/>
            <a:ext cx="6301666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handling errors billing department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Bills sent to wrong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officially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part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IWA water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but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important element in a commercial revenu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inefficiency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Even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-Collection ratio is as high as 87%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means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13% NRW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occurs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non-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whether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a component;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Billing-collection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ratio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C:\Documents and Settings\Administrator\My Documents\Thailand\NRW\Meter Reading photos\CIMG02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3271415"/>
            <a:ext cx="2031777" cy="27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Accounting </a:t>
            </a:r>
            <a:r>
              <a:rPr lang="nl-NL" b="1" dirty="0" err="1"/>
              <a:t>errors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536" y="116632"/>
            <a:ext cx="9033507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Reducing accounting errors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185" y="969397"/>
            <a:ext cx="8925312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database.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Robust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errors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zero-readings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Undertake data analysis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logical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(type of) customer? Is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customer in line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customer?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highlight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outliers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Going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database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verify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using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meter reader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lists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Organise field actions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billing database and GIS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meters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needing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replacement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meter reading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devices</a:t>
            </a:r>
            <a:endParaRPr lang="nl-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important, as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verify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bills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company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bills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high or 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/>
              <a:t>Accounting </a:t>
            </a:r>
            <a:r>
              <a:rPr lang="nl-NL" b="1" dirty="0" err="1"/>
              <a:t>errors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536" y="249317"/>
            <a:ext cx="9033507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Improving collection efficiency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5974" y="1124744"/>
            <a:ext cx="719777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Reach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 to all customers with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debt 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Depending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height of debt, how long it has been standing for and how many warning they already had, disconnect them or give them a deadline for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payback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 a payback scheme 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Pro-actively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 ‘gate-locked’ consumers 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 pre-paid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meters 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more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expensive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might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solution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public taps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45" y="3356992"/>
            <a:ext cx="1701216" cy="2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25344" y="5911827"/>
            <a:ext cx="1387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Image: </a:t>
            </a:r>
            <a:r>
              <a:rPr lang="nl-N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Waterworld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altLang="nl-NL" dirty="0"/>
              <a:t>6</a:t>
            </a:r>
            <a:r>
              <a:rPr lang="nl-NL" altLang="nl-NL" dirty="0" smtClean="0"/>
              <a:t>. </a:t>
            </a:r>
            <a:r>
              <a:rPr lang="nl-NL" altLang="nl-NL" dirty="0" err="1" smtClean="0"/>
              <a:t>Organisation</a:t>
            </a:r>
            <a:endParaRPr lang="nl-NL" altLang="nl-NL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640960" cy="863600"/>
          </a:xfrm>
          <a:noFill/>
        </p:spPr>
        <p:txBody>
          <a:bodyPr lIns="0" tIns="0" rIns="0" bIns="0">
            <a:normAutofit/>
          </a:bodyPr>
          <a:lstStyle/>
          <a:p>
            <a:r>
              <a:rPr lang="en-GB" altLang="nl-NL" sz="4400" dirty="0" smtClean="0"/>
              <a:t>Tackling administrative components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057783"/>
            <a:ext cx="8496943" cy="4603466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  <a:defRPr/>
            </a:pPr>
            <a:r>
              <a:rPr lang="nl-NL" dirty="0" smtClean="0"/>
              <a:t>In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we have </a:t>
            </a:r>
            <a:r>
              <a:rPr lang="nl-NL" dirty="0" err="1" smtClean="0"/>
              <a:t>seen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are a </a:t>
            </a:r>
            <a:r>
              <a:rPr lang="nl-NL" dirty="0" err="1" smtClean="0"/>
              <a:t>number</a:t>
            </a:r>
            <a:r>
              <a:rPr lang="nl-NL" dirty="0" smtClean="0"/>
              <a:t> of important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/>
              <a:t> </a:t>
            </a:r>
            <a:r>
              <a:rPr lang="nl-NL" dirty="0" smtClean="0"/>
              <a:t>look at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tackling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administrative</a:t>
            </a:r>
            <a:r>
              <a:rPr lang="nl-NL" dirty="0" smtClean="0"/>
              <a:t> </a:t>
            </a:r>
            <a:r>
              <a:rPr lang="nl-NL" dirty="0" err="1" smtClean="0"/>
              <a:t>components</a:t>
            </a:r>
            <a:r>
              <a:rPr lang="nl-NL" dirty="0" smtClean="0"/>
              <a:t> of commercial NRW </a:t>
            </a:r>
            <a:r>
              <a:rPr lang="nl-NL" dirty="0" err="1" smtClean="0"/>
              <a:t>reduction</a:t>
            </a:r>
            <a:r>
              <a:rPr lang="nl-NL" dirty="0" smtClean="0"/>
              <a:t>. These </a:t>
            </a:r>
            <a:r>
              <a:rPr lang="nl-NL" dirty="0" err="1" smtClean="0"/>
              <a:t>include</a:t>
            </a:r>
            <a:r>
              <a:rPr lang="nl-NL" dirty="0" smtClean="0"/>
              <a:t>: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dirty="0" err="1"/>
              <a:t>Careful</a:t>
            </a:r>
            <a:r>
              <a:rPr lang="nl-NL" dirty="0"/>
              <a:t> </a:t>
            </a:r>
            <a:r>
              <a:rPr lang="nl-NL" dirty="0" err="1"/>
              <a:t>metering</a:t>
            </a:r>
            <a:r>
              <a:rPr lang="nl-NL" dirty="0"/>
              <a:t> of water </a:t>
            </a:r>
            <a:r>
              <a:rPr lang="nl-NL" dirty="0" err="1"/>
              <a:t>use</a:t>
            </a:r>
            <a:endParaRPr lang="nl-NL" dirty="0"/>
          </a:p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dirty="0" err="1"/>
              <a:t>Thorough</a:t>
            </a:r>
            <a:r>
              <a:rPr lang="nl-NL" dirty="0"/>
              <a:t> data analysis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dirty="0" err="1"/>
              <a:t>Creating</a:t>
            </a:r>
            <a:r>
              <a:rPr lang="nl-NL" dirty="0"/>
              <a:t> awareness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utility</a:t>
            </a:r>
            <a:r>
              <a:rPr lang="nl-NL" dirty="0"/>
              <a:t> </a:t>
            </a:r>
            <a:r>
              <a:rPr lang="nl-NL" dirty="0" err="1"/>
              <a:t>staff</a:t>
            </a:r>
            <a:r>
              <a:rPr lang="nl-NL" dirty="0"/>
              <a:t> as well as </a:t>
            </a:r>
            <a:r>
              <a:rPr lang="nl-NL" dirty="0" err="1"/>
              <a:t>customers</a:t>
            </a:r>
            <a:endParaRPr lang="nl-NL" dirty="0"/>
          </a:p>
          <a:p>
            <a:pPr marL="342900" indent="-34290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dirty="0" err="1"/>
              <a:t>Maintaining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customer relations</a:t>
            </a:r>
          </a:p>
          <a:p>
            <a:pPr marL="0" indent="0">
              <a:buNone/>
              <a:defRPr/>
            </a:pPr>
            <a:endParaRPr lang="nl-NL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To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be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able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to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maintain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this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it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 is important </a:t>
            </a: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to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 have a 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well </a:t>
            </a:r>
            <a:r>
              <a:rPr lang="nl-NL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organised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commercial </a:t>
            </a:r>
            <a:r>
              <a:rPr lang="nl-NL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department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with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clear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processes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in </a:t>
            </a:r>
            <a:r>
              <a:rPr lang="nl-NL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place</a:t>
            </a:r>
            <a:endParaRPr lang="nl-NL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F4286-8954-4612-B929-8DF4AD30E0A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9197578" cy="863600"/>
          </a:xfrm>
          <a:noFill/>
        </p:spPr>
        <p:txBody>
          <a:bodyPr lIns="0" tIns="0" rIns="0" bIns="0">
            <a:normAutofit/>
          </a:bodyPr>
          <a:lstStyle/>
          <a:p>
            <a:r>
              <a:rPr lang="en-GB" altLang="nl-NL" sz="4400" dirty="0" smtClean="0"/>
              <a:t>Organisation of commercial department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52736"/>
            <a:ext cx="3960440" cy="4603466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  <a:defRPr/>
            </a:pPr>
            <a:r>
              <a:rPr lang="en-GB" dirty="0" smtClean="0"/>
              <a:t>Aspects of the organisation of the customer department:</a:t>
            </a:r>
          </a:p>
          <a:p>
            <a:pPr marL="382588" lvl="1" indent="-182563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Organogram</a:t>
            </a:r>
            <a:endParaRPr lang="en-US" dirty="0">
              <a:latin typeface="Calibri" panose="020F0502020204030204" pitchFamily="34" charset="0"/>
            </a:endParaRPr>
          </a:p>
          <a:p>
            <a:pPr marL="382588" lvl="1" indent="-182563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Staffing</a:t>
            </a:r>
            <a:endParaRPr lang="en-US" dirty="0">
              <a:latin typeface="Calibri" panose="020F0502020204030204" pitchFamily="34" charset="0"/>
            </a:endParaRPr>
          </a:p>
          <a:p>
            <a:pPr marL="382588" lvl="1" indent="-182563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Tasks and responsibilities </a:t>
            </a:r>
            <a:endParaRPr lang="en-US" dirty="0">
              <a:latin typeface="Calibri" panose="020F0502020204030204" pitchFamily="34" charset="0"/>
            </a:endParaRPr>
          </a:p>
          <a:p>
            <a:pPr marL="382588" lvl="1" indent="-182563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Processes and standard operating procedures</a:t>
            </a:r>
            <a:endParaRPr lang="en-US" dirty="0">
              <a:latin typeface="Calibri" panose="020F0502020204030204" pitchFamily="34" charset="0"/>
            </a:endParaRPr>
          </a:p>
          <a:p>
            <a:pPr marL="382588" lvl="1" indent="-182563"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Job descriptions</a:t>
            </a:r>
            <a:endParaRPr lang="en-US" dirty="0">
              <a:latin typeface="Calibri" panose="020F0502020204030204" pitchFamily="34" charset="0"/>
            </a:endParaRPr>
          </a:p>
          <a:p>
            <a:pPr marL="382588" lvl="1" indent="-182563">
              <a:buClrTx/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Training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F4286-8954-4612-B929-8DF4AD30E0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32656"/>
            <a:ext cx="8388424" cy="863600"/>
          </a:xfrm>
          <a:noFill/>
        </p:spPr>
        <p:txBody>
          <a:bodyPr lIns="0" tIns="0" rIns="0" bIns="0">
            <a:normAutofit fontScale="90000"/>
          </a:bodyPr>
          <a:lstStyle/>
          <a:p>
            <a:r>
              <a:rPr lang="en-GB" altLang="nl-NL" dirty="0"/>
              <a:t>Processes </a:t>
            </a:r>
            <a:r>
              <a:rPr lang="en-GB" altLang="nl-NL" dirty="0" smtClean="0"/>
              <a:t>supported by </a:t>
            </a:r>
            <a:r>
              <a:rPr lang="en-GB" altLang="nl-NL" sz="4900" dirty="0"/>
              <a:t>standard</a:t>
            </a:r>
            <a:r>
              <a:rPr lang="en-GB" altLang="nl-NL" dirty="0"/>
              <a:t> operating procedures</a:t>
            </a:r>
            <a:endParaRPr lang="en-GB" altLang="nl-NL" dirty="0" smtClean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499992" y="1457325"/>
            <a:ext cx="4519392" cy="5400675"/>
          </a:xfrm>
        </p:spPr>
        <p:txBody>
          <a:bodyPr lIns="0" tIns="0" rIns="0" bIns="0">
            <a:noAutofit/>
          </a:bodyPr>
          <a:lstStyle/>
          <a:p>
            <a:pPr marL="200025" lvl="1" indent="0">
              <a:buClrTx/>
              <a:buNone/>
              <a:defRPr/>
            </a:pPr>
            <a:r>
              <a:rPr lang="nl-NL" sz="2000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Supportive</a:t>
            </a:r>
            <a:r>
              <a:rPr lang="nl-NL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operating procedures:</a:t>
            </a:r>
            <a:endParaRPr lang="en-GB" sz="20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382588" lvl="1" indent="-182563">
              <a:buClrTx/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Billing </a:t>
            </a:r>
            <a:r>
              <a:rPr lang="en-GB" sz="2000" dirty="0">
                <a:solidFill>
                  <a:srgbClr val="404040"/>
                </a:solidFill>
                <a:latin typeface="Calibri" panose="020F0502020204030204" pitchFamily="34" charset="0"/>
              </a:rPr>
              <a:t>and collection software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Integration with Customer database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Integration with GIS/Financial systems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Minimum requirements: registration of primary and supporting processes</a:t>
            </a:r>
          </a:p>
          <a:p>
            <a:pPr marL="382588" lvl="1" indent="-182563">
              <a:buClrTx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404040"/>
                </a:solidFill>
                <a:latin typeface="Calibri" panose="020F0502020204030204" pitchFamily="34" charset="0"/>
              </a:rPr>
              <a:t>Reporting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Standard reports on paper and on screen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Ad hoc reports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Export to excel</a:t>
            </a:r>
          </a:p>
          <a:p>
            <a:pPr marL="382588" lvl="1" indent="-182563">
              <a:buClrTx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404040"/>
                </a:solidFill>
                <a:latin typeface="Calibri" panose="020F0502020204030204" pitchFamily="34" charset="0"/>
              </a:rPr>
              <a:t>Monitoring and analysis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Development (e.g. price, consumption, number of connections)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Budget analysis</a:t>
            </a:r>
          </a:p>
          <a:p>
            <a:pPr marL="668655" lvl="2" indent="-285750">
              <a:buClrTx/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rgbClr val="404040"/>
                </a:solidFill>
                <a:latin typeface="Calibri" panose="020F0502020204030204" pitchFamily="34" charset="0"/>
              </a:rPr>
              <a:t>Sensitivity analyses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F4286-8954-4612-B929-8DF4AD30E0A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340768"/>
            <a:ext cx="4824536" cy="489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processes: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Meter reading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Billing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C</a:t>
            </a:r>
            <a:r>
              <a:rPr lang="en-GB" dirty="0" smtClean="0">
                <a:solidFill>
                  <a:srgbClr val="404040"/>
                </a:solidFill>
                <a:latin typeface="Calibri" panose="020F0502020204030204" pitchFamily="34" charset="0"/>
              </a:rPr>
              <a:t>ollection</a:t>
            </a:r>
            <a:endParaRPr lang="en-GB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Debt </a:t>
            </a:r>
            <a:r>
              <a:rPr lang="en-GB" dirty="0" smtClean="0">
                <a:solidFill>
                  <a:srgbClr val="404040"/>
                </a:solidFill>
                <a:latin typeface="Calibri" panose="020F0502020204030204" pitchFamily="34" charset="0"/>
              </a:rPr>
              <a:t>management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rgbClr val="404040"/>
                </a:solidFill>
                <a:latin typeface="Calibri" panose="020F0502020204030204" pitchFamily="34" charset="0"/>
              </a:rPr>
              <a:t>Customer relations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9100" indent="-419100"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processes: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New connections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Disconnections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Re-connections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Legalisation of illegal connections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Moving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Meter changing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Complaints registration and handling</a:t>
            </a:r>
          </a:p>
          <a:p>
            <a:pPr marL="382588" lvl="1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04040"/>
                </a:solidFill>
                <a:latin typeface="Calibri" panose="020F0502020204030204" pitchFamily="34" charset="0"/>
              </a:rPr>
              <a:t>Reporting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25479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>
            <a:spLocks noGrp="1"/>
          </p:cNvSpPr>
          <p:nvPr/>
        </p:nvSpPr>
        <p:spPr bwMode="auto">
          <a:xfrm>
            <a:off x="8499475" y="6430963"/>
            <a:ext cx="630238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fld id="{157152E0-E449-42F3-8E26-424BE252FB58}" type="slidenum">
              <a:rPr lang="en-US" sz="1000" b="1">
                <a:solidFill>
                  <a:schemeClr val="accent2"/>
                </a:solidFill>
                <a:latin typeface="+mn-lt"/>
              </a:rPr>
              <a:pPr algn="ctr" eaLnBrk="1" hangingPunct="1">
                <a:defRPr/>
              </a:pPr>
              <a:t>27</a:t>
            </a:fld>
            <a:endParaRPr lang="en-US" sz="1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3838" y="6448425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16CEC-41A8-4CCE-972C-1C0F5BEBA37B}" type="slidenum">
              <a:rPr lang="en-US">
                <a:solidFill>
                  <a:srgbClr val="2D9BDC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80443"/>
            <a:ext cx="81153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4400" dirty="0" smtClean="0"/>
              <a:t>O&amp;M of customer relations</a:t>
            </a:r>
            <a:endParaRPr lang="nl-NL" sz="4400" dirty="0"/>
          </a:p>
        </p:txBody>
      </p:sp>
      <p:sp>
        <p:nvSpPr>
          <p:cNvPr id="60423" name="Tijdelijke aanduiding voor inhoud 2"/>
          <p:cNvSpPr txBox="1">
            <a:spLocks/>
          </p:cNvSpPr>
          <p:nvPr/>
        </p:nvSpPr>
        <p:spPr bwMode="auto">
          <a:xfrm>
            <a:off x="107950" y="986312"/>
            <a:ext cx="88566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None/>
            </a:pPr>
            <a:r>
              <a:rPr lang="en-GB" altLang="en-US" dirty="0"/>
              <a:t>The most important O&amp;M activities for customer relations are: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nl-NL" altLang="en-US" sz="2000" dirty="0" smtClean="0"/>
              <a:t>Have a </a:t>
            </a:r>
            <a:r>
              <a:rPr lang="nl-NL" altLang="en-US" sz="2000" dirty="0" err="1" smtClean="0"/>
              <a:t>clear</a:t>
            </a:r>
            <a:r>
              <a:rPr lang="nl-NL" altLang="en-US" sz="2000" dirty="0" smtClean="0"/>
              <a:t> line of contact </a:t>
            </a:r>
            <a:r>
              <a:rPr lang="nl-NL" altLang="en-US" sz="2000" dirty="0" err="1" smtClean="0"/>
              <a:t>for</a:t>
            </a:r>
            <a:r>
              <a:rPr lang="nl-NL" altLang="en-US" sz="2000" dirty="0" smtClean="0"/>
              <a:t> </a:t>
            </a:r>
            <a:r>
              <a:rPr lang="nl-NL" altLang="en-US" sz="2000" dirty="0" err="1" smtClean="0"/>
              <a:t>customers</a:t>
            </a:r>
            <a:r>
              <a:rPr lang="nl-NL" altLang="en-US" sz="2000" dirty="0" smtClean="0"/>
              <a:t> (customer </a:t>
            </a:r>
            <a:r>
              <a:rPr lang="nl-NL" altLang="en-US" sz="2000" dirty="0" err="1" smtClean="0"/>
              <a:t>phone</a:t>
            </a:r>
            <a:r>
              <a:rPr lang="nl-NL" altLang="en-US" sz="2000" dirty="0" smtClean="0"/>
              <a:t> line, or office desk)</a:t>
            </a:r>
            <a:endParaRPr lang="en-GB" altLang="en-US" sz="2000" dirty="0" smtClean="0"/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Solve </a:t>
            </a:r>
            <a:r>
              <a:rPr lang="en-GB" altLang="en-US" sz="2000" dirty="0"/>
              <a:t>customers’ complaints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Reporting </a:t>
            </a:r>
            <a:r>
              <a:rPr lang="en-GB" altLang="en-US" sz="2000" dirty="0"/>
              <a:t>of customers complaints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Keep </a:t>
            </a:r>
            <a:r>
              <a:rPr lang="en-GB" altLang="en-US" sz="2000" dirty="0"/>
              <a:t>the contracts up to date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Formalise communication (letters, emails, phone, </a:t>
            </a:r>
            <a:r>
              <a:rPr lang="en-GB" altLang="en-US" sz="2000" dirty="0" err="1" smtClean="0"/>
              <a:t>sms</a:t>
            </a:r>
            <a:r>
              <a:rPr lang="en-GB" altLang="en-US" sz="2000" dirty="0" smtClean="0"/>
              <a:t>, visits if necessary) 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Analyse </a:t>
            </a:r>
            <a:r>
              <a:rPr lang="en-GB" altLang="en-US" sz="2000" dirty="0"/>
              <a:t>consumption and find the cause for large deviations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Take </a:t>
            </a:r>
            <a:r>
              <a:rPr lang="en-GB" altLang="en-US" sz="2000" dirty="0"/>
              <a:t>care of special requirements of large </a:t>
            </a:r>
            <a:r>
              <a:rPr lang="en-GB" altLang="en-US" sz="2000" dirty="0" smtClean="0"/>
              <a:t>customers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Keep the list of customers up to date 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Disconnect and reconnect customers in a timely manner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Making new connections on the existing system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r>
              <a:rPr lang="nl-NL" altLang="en-US" sz="2000" dirty="0" smtClean="0"/>
              <a:t>Check water </a:t>
            </a:r>
            <a:r>
              <a:rPr lang="nl-NL" altLang="en-US" sz="2000" dirty="0" err="1" smtClean="0"/>
              <a:t>tariffs</a:t>
            </a:r>
            <a:endParaRPr lang="en-GB" altLang="en-US" sz="2000" dirty="0" smtClean="0"/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endParaRPr lang="en-GB" altLang="en-US" sz="2000" dirty="0"/>
          </a:p>
        </p:txBody>
      </p:sp>
      <p:pic>
        <p:nvPicPr>
          <p:cNvPr id="604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08" y="4553734"/>
            <a:ext cx="2448397" cy="174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Introduction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2348880"/>
            <a:ext cx="381642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79512" y="193165"/>
            <a:ext cx="9036496" cy="9101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Key components of </a:t>
            </a: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ommercial loss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196752"/>
            <a:ext cx="777019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7504" y="183397"/>
            <a:ext cx="9036496" cy="719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Key components of commercial loss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52641"/>
              </p:ext>
            </p:extLst>
          </p:nvPr>
        </p:nvGraphicFramePr>
        <p:xfrm>
          <a:off x="206897" y="925524"/>
          <a:ext cx="8732585" cy="5258896"/>
        </p:xfrm>
        <a:graphic>
          <a:graphicData uri="http://schemas.openxmlformats.org/drawingml/2006/table">
            <a:tbl>
              <a:tblPr/>
              <a:tblGrid>
                <a:gridCol w="1851755"/>
                <a:gridCol w="6880830"/>
              </a:tblGrid>
              <a:tr h="773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Unbilled</a:t>
                      </a:r>
                      <a:r>
                        <a:rPr lang="nl-NL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Authorised</a:t>
                      </a:r>
                      <a:r>
                        <a:rPr lang="nl-NL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Consumption</a:t>
                      </a:r>
                      <a:endParaRPr lang="en-GB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Water legitimately consumed but not billed, such as: Water fountains; Pipe and sewer flushing; Watering parks and gardens; Public drinking fountains; Fire fighting hydrants, Exempted</a:t>
                      </a:r>
                      <a:r>
                        <a:rPr lang="en-GB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customers</a:t>
                      </a: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(metered or unmetered)</a:t>
                      </a:r>
                    </a:p>
                  </a:txBody>
                  <a:tcPr marL="39872" marR="39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64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Unauthorised Consumption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Legitimate connections that were never entered into the </a:t>
                      </a:r>
                      <a:r>
                        <a:rPr lang="en-GB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billing </a:t>
                      </a: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system and are therefore never invoiced (intentional </a:t>
                      </a:r>
                      <a:r>
                        <a:rPr lang="en-GB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accidental)</a:t>
                      </a:r>
                    </a:p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en-GB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Permanent or temporary meter bypass</a:t>
                      </a:r>
                    </a:p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en-GB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Illegal </a:t>
                      </a: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connections</a:t>
                      </a:r>
                    </a:p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nl-NL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Illegal</a:t>
                      </a:r>
                      <a:r>
                        <a:rPr lang="nl-N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use</a:t>
                      </a:r>
                      <a:r>
                        <a:rPr lang="nl-N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of </a:t>
                      </a:r>
                      <a:r>
                        <a:rPr lang="nl-NL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fire</a:t>
                      </a:r>
                      <a:r>
                        <a:rPr lang="nl-N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hydrants</a:t>
                      </a:r>
                      <a:endParaRPr lang="nl-NL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9875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  <a:defRPr/>
                      </a:pP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Meter tampering</a:t>
                      </a:r>
                      <a:endParaRPr lang="nl-NL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90487" lvl="0" indent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None/>
                        <a:tabLst>
                          <a:tab pos="111760" algn="l"/>
                        </a:tabLst>
                      </a:pPr>
                      <a:endParaRPr lang="en-GB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872" marR="39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Meter Inaccuracies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Volume </a:t>
                      </a:r>
                      <a:r>
                        <a:rPr lang="en-GB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under-recorded by revenue </a:t>
                      </a: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meter</a:t>
                      </a:r>
                      <a:r>
                        <a:rPr lang="en-GB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due to its</a:t>
                      </a: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condition or installation</a:t>
                      </a:r>
                      <a:endParaRPr lang="en-GB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en-GB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Over-sized revenue </a:t>
                      </a: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meters</a:t>
                      </a:r>
                    </a:p>
                  </a:txBody>
                  <a:tcPr marL="39872" marR="39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Meter Reading </a:t>
                      </a:r>
                      <a:r>
                        <a:rPr lang="nl-NL" sz="14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Errors</a:t>
                      </a:r>
                      <a:endParaRPr lang="en-GB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nl-NL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Corruption</a:t>
                      </a:r>
                      <a:r>
                        <a:rPr lang="nl-N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meter</a:t>
                      </a:r>
                      <a:r>
                        <a:rPr lang="nl-NL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readers (</a:t>
                      </a:r>
                      <a:r>
                        <a:rPr lang="nl-NL" sz="14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collusion</a:t>
                      </a:r>
                      <a:r>
                        <a:rPr lang="nl-NL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NL" sz="14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</a:t>
                      </a:r>
                      <a:r>
                        <a:rPr lang="nl-NL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nl-NL" sz="14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customers</a:t>
                      </a:r>
                      <a:r>
                        <a:rPr lang="nl-NL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Meter</a:t>
                      </a:r>
                      <a:r>
                        <a:rPr lang="en-GB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reading errors (mistakes, or unreadable meters)</a:t>
                      </a:r>
                    </a:p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nl-NL" sz="14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Estimated</a:t>
                      </a:r>
                      <a:r>
                        <a:rPr lang="nl-NL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readings</a:t>
                      </a:r>
                      <a:endParaRPr lang="en-GB" sz="140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9872" marR="39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6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Accounting </a:t>
                      </a:r>
                      <a:r>
                        <a:rPr lang="nl-NL" sz="14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Errors</a:t>
                      </a:r>
                      <a:endParaRPr lang="en-GB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  <a:defRPr/>
                      </a:pPr>
                      <a:r>
                        <a:rPr lang="en-GB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Data handling errors billing department</a:t>
                      </a:r>
                    </a:p>
                    <a:p>
                      <a:pPr marL="269875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  <a:defRPr/>
                      </a:pPr>
                      <a:r>
                        <a:rPr lang="nl-N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Bills sent </a:t>
                      </a:r>
                      <a:r>
                        <a:rPr lang="nl-NL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</a:t>
                      </a:r>
                      <a:r>
                        <a:rPr lang="nl-N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wrong </a:t>
                      </a:r>
                      <a:r>
                        <a:rPr lang="nl-NL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address</a:t>
                      </a:r>
                      <a:endParaRPr lang="en-GB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9875" lvl="0" indent="-179388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endParaRPr lang="en-GB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872" marR="39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6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5008" y="-37452"/>
            <a:ext cx="8928992" cy="863600"/>
          </a:xfrm>
          <a:noFill/>
        </p:spPr>
        <p:txBody>
          <a:bodyPr lIns="0" tIns="0" rIns="0" bIns="0">
            <a:noAutofit/>
          </a:bodyPr>
          <a:lstStyle/>
          <a:p>
            <a:r>
              <a:rPr lang="en-GB" altLang="nl-NL" sz="4400" dirty="0" smtClean="0"/>
              <a:t>Approach to commercial loss reduction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11659"/>
            <a:ext cx="8162925" cy="861157"/>
          </a:xfrm>
        </p:spPr>
        <p:txBody>
          <a:bodyPr lIns="0" tIns="0" rIns="0" bIns="0"/>
          <a:lstStyle/>
          <a:p>
            <a:pPr marL="0" indent="0">
              <a:buNone/>
              <a:defRPr/>
            </a:pPr>
            <a:r>
              <a:rPr lang="en-GB" sz="1900" dirty="0" smtClean="0">
                <a:solidFill>
                  <a:srgbClr val="FF0000"/>
                </a:solidFill>
              </a:rPr>
              <a:t>Commercial NRW includes technical and administrative components</a:t>
            </a:r>
            <a:r>
              <a:rPr lang="en-GB" sz="1900" dirty="0" smtClean="0"/>
              <a:t>. In this presentation we will focus on the reduction of administrative components.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F4286-8954-4612-B929-8DF4AD30E0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541925"/>
              </p:ext>
            </p:extLst>
          </p:nvPr>
        </p:nvGraphicFramePr>
        <p:xfrm>
          <a:off x="395536" y="1858327"/>
          <a:ext cx="2748724" cy="3888431"/>
        </p:xfrm>
        <a:graphic>
          <a:graphicData uri="http://schemas.openxmlformats.org/drawingml/2006/table">
            <a:tbl>
              <a:tblPr/>
              <a:tblGrid>
                <a:gridCol w="2748724"/>
              </a:tblGrid>
              <a:tr h="776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Unbilled</a:t>
                      </a:r>
                      <a:r>
                        <a:rPr lang="nl-NL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Authorised</a:t>
                      </a:r>
                      <a:r>
                        <a:rPr lang="nl-NL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Consumption</a:t>
                      </a:r>
                      <a:endParaRPr lang="en-GB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8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Unauthorised Consumption</a:t>
                      </a:r>
                      <a:endParaRPr lang="en-GB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075"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sng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Meter Inaccuracies</a:t>
                      </a:r>
                      <a:endParaRPr lang="en-GB" sz="1800" strike="sng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075"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Meter Reading </a:t>
                      </a:r>
                      <a:r>
                        <a:rPr lang="nl-NL" sz="1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Errors</a:t>
                      </a:r>
                      <a:endParaRPr lang="en-GB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0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Accounting </a:t>
                      </a:r>
                      <a:r>
                        <a:rPr lang="nl-NL" sz="1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Errors</a:t>
                      </a:r>
                      <a:endParaRPr lang="en-GB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872" marR="39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6" descr="IMG_0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58327"/>
            <a:ext cx="2516900" cy="188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Administrator\My Documents\Thailand\NRW\Meter Reading photos\CIMG0241.JPG"/>
          <p:cNvPicPr>
            <a:picLocks noChangeAspect="1" noChangeArrowheads="1"/>
          </p:cNvPicPr>
          <p:nvPr/>
        </p:nvPicPr>
        <p:blipFill rotWithShape="1">
          <a:blip r:embed="rId4" cstate="email"/>
          <a:srcRect b="13047"/>
          <a:stretch/>
        </p:blipFill>
        <p:spPr bwMode="auto">
          <a:xfrm>
            <a:off x="3527856" y="4005064"/>
            <a:ext cx="1596652" cy="18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P21400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3907" y="4435128"/>
            <a:ext cx="2500541" cy="1703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2.Unbilled </a:t>
            </a:r>
            <a:r>
              <a:rPr lang="nl-NL" dirty="0" err="1" smtClean="0"/>
              <a:t>authorised</a:t>
            </a:r>
            <a:r>
              <a:rPr lang="nl-NL" dirty="0" smtClean="0"/>
              <a:t> </a:t>
            </a:r>
            <a:r>
              <a:rPr lang="nl-NL" dirty="0" err="1" smtClean="0"/>
              <a:t>consumption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Unbilled</a:t>
            </a:r>
            <a:r>
              <a:rPr lang="nl-NL" dirty="0"/>
              <a:t> </a:t>
            </a:r>
            <a:r>
              <a:rPr lang="nl-NL" dirty="0" err="1"/>
              <a:t>authorised</a:t>
            </a:r>
            <a:r>
              <a:rPr lang="nl-NL" dirty="0"/>
              <a:t> </a:t>
            </a:r>
            <a:r>
              <a:rPr lang="nl-NL" dirty="0" err="1"/>
              <a:t>consumption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7054"/>
            <a:ext cx="8889491" cy="11517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Key components unbilled authorised consumption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6558" y="1412776"/>
            <a:ext cx="857326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Unbilled authorised consumption is in theory the only element of NRW that a utility commits to voluntarily 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enforced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law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does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necessarily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have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reduced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Eaxmples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components of water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legitimately consumed but not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billed are: 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fountains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Pipe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sewer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flushing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Watering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parks and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gardens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 public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drinking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fountains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fighting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hydrants</a:t>
            </a:r>
          </a:p>
          <a:p>
            <a:pPr marL="269875" indent="-269875">
              <a:spcAft>
                <a:spcPts val="600"/>
              </a:spcAft>
              <a:buFont typeface="Arial" charset="0"/>
              <a:buChar char="•"/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Exempted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private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6" descr="IMG_0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01008"/>
            <a:ext cx="3164972" cy="237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Unbilled</a:t>
            </a:r>
            <a:r>
              <a:rPr lang="nl-NL" dirty="0"/>
              <a:t> </a:t>
            </a:r>
            <a:r>
              <a:rPr lang="nl-NL" dirty="0" err="1"/>
              <a:t>authorised</a:t>
            </a:r>
            <a:r>
              <a:rPr lang="nl-NL" dirty="0"/>
              <a:t> </a:t>
            </a:r>
            <a:r>
              <a:rPr lang="nl-NL" dirty="0" err="1"/>
              <a:t>consumption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7504" y="189063"/>
            <a:ext cx="9033507" cy="11517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Reducing unbilled authorised consumption</a:t>
            </a:r>
            <a:endParaRPr lang="nl-NL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6558" y="1477233"/>
            <a:ext cx="8573264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Unbilled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authorised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unmetered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does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matter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level of NRW,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however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does help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much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utility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gives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away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of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level of NRW</a:t>
            </a:r>
          </a:p>
          <a:p>
            <a:pPr>
              <a:spcAft>
                <a:spcPts val="600"/>
              </a:spcAft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rgbClr val="FF0000"/>
                </a:solidFill>
              </a:rPr>
              <a:t>metering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err="1" smtClean="0">
                <a:solidFill>
                  <a:srgbClr val="FF0000"/>
                </a:solidFill>
              </a:rPr>
              <a:t>and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err="1" smtClean="0">
                <a:solidFill>
                  <a:srgbClr val="FF0000"/>
                </a:solidFill>
              </a:rPr>
              <a:t>analysing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unbilled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authorised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water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utility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NRW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706168"/>
            <a:ext cx="2995734" cy="2245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7263" y="5888305"/>
            <a:ext cx="1035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Image: WTOP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1779</TotalTime>
  <Words>1658</Words>
  <Application>Microsoft Office PowerPoint</Application>
  <PresentationFormat>On-screen Show (4:3)</PresentationFormat>
  <Paragraphs>269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Retrospect</vt:lpstr>
      <vt:lpstr>1_Retrospect</vt:lpstr>
      <vt:lpstr>2_Retrospect</vt:lpstr>
      <vt:lpstr>Commercial NRW Reduction</vt:lpstr>
      <vt:lpstr>Contents </vt:lpstr>
      <vt:lpstr>Introduction</vt:lpstr>
      <vt:lpstr>PowerPoint Presentation</vt:lpstr>
      <vt:lpstr>PowerPoint Presentation</vt:lpstr>
      <vt:lpstr>Approach to commercial loss reduction</vt:lpstr>
      <vt:lpstr>2.Unbilled authorised consumption</vt:lpstr>
      <vt:lpstr>PowerPoint Presentation</vt:lpstr>
      <vt:lpstr>PowerPoint Presentation</vt:lpstr>
      <vt:lpstr>3.Unauthorised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4.Meter reading errors</vt:lpstr>
      <vt:lpstr>PowerPoint Presentation</vt:lpstr>
      <vt:lpstr>PowerPoint Presentation</vt:lpstr>
      <vt:lpstr>5. Accounting errors</vt:lpstr>
      <vt:lpstr>PowerPoint Presentation</vt:lpstr>
      <vt:lpstr>PowerPoint Presentation</vt:lpstr>
      <vt:lpstr>PowerPoint Presentation</vt:lpstr>
      <vt:lpstr>6. Organisation</vt:lpstr>
      <vt:lpstr>Tackling administrative components</vt:lpstr>
      <vt:lpstr>Organisation of commercial department</vt:lpstr>
      <vt:lpstr>Processes supported by standard operating procedures</vt:lpstr>
      <vt:lpstr>PowerPoint Presentation</vt:lpstr>
    </vt:vector>
  </TitlesOfParts>
  <Company>Vitens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Reinder van den Brink-Bil</dc:creator>
  <cp:lastModifiedBy>Mohanasundar Radhakrishnan</cp:lastModifiedBy>
  <cp:revision>103</cp:revision>
  <dcterms:created xsi:type="dcterms:W3CDTF">2014-10-06T07:32:42Z</dcterms:created>
  <dcterms:modified xsi:type="dcterms:W3CDTF">2018-08-15T17:11:38Z</dcterms:modified>
</cp:coreProperties>
</file>