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41"/>
  </p:notesMasterIdLst>
  <p:handoutMasterIdLst>
    <p:handoutMasterId r:id="rId42"/>
  </p:handoutMasterIdLst>
  <p:sldIdLst>
    <p:sldId id="424" r:id="rId2"/>
    <p:sldId id="564" r:id="rId3"/>
    <p:sldId id="608" r:id="rId4"/>
    <p:sldId id="563" r:id="rId5"/>
    <p:sldId id="587" r:id="rId6"/>
    <p:sldId id="588" r:id="rId7"/>
    <p:sldId id="579" r:id="rId8"/>
    <p:sldId id="590" r:id="rId9"/>
    <p:sldId id="591" r:id="rId10"/>
    <p:sldId id="592" r:id="rId11"/>
    <p:sldId id="593" r:id="rId12"/>
    <p:sldId id="594" r:id="rId13"/>
    <p:sldId id="595" r:id="rId14"/>
    <p:sldId id="569" r:id="rId15"/>
    <p:sldId id="570" r:id="rId16"/>
    <p:sldId id="571" r:id="rId17"/>
    <p:sldId id="572" r:id="rId18"/>
    <p:sldId id="596" r:id="rId19"/>
    <p:sldId id="598" r:id="rId20"/>
    <p:sldId id="597" r:id="rId21"/>
    <p:sldId id="599" r:id="rId22"/>
    <p:sldId id="567" r:id="rId23"/>
    <p:sldId id="581" r:id="rId24"/>
    <p:sldId id="582" r:id="rId25"/>
    <p:sldId id="583" r:id="rId26"/>
    <p:sldId id="584" r:id="rId27"/>
    <p:sldId id="585" r:id="rId28"/>
    <p:sldId id="586" r:id="rId29"/>
    <p:sldId id="600" r:id="rId30"/>
    <p:sldId id="601" r:id="rId31"/>
    <p:sldId id="602" r:id="rId32"/>
    <p:sldId id="603" r:id="rId33"/>
    <p:sldId id="604" r:id="rId34"/>
    <p:sldId id="605" r:id="rId35"/>
    <p:sldId id="609" r:id="rId36"/>
    <p:sldId id="610" r:id="rId37"/>
    <p:sldId id="606" r:id="rId38"/>
    <p:sldId id="573" r:id="rId39"/>
    <p:sldId id="611" r:id="rId40"/>
  </p:sldIdLst>
  <p:sldSz cx="9144000" cy="6858000" type="screen4x3"/>
  <p:notesSz cx="10234613" cy="70993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orient="horz" pos="980">
          <p15:clr>
            <a:srgbClr val="A4A3A4"/>
          </p15:clr>
        </p15:guide>
        <p15:guide id="3" orient="horz" pos="346">
          <p15:clr>
            <a:srgbClr val="A4A3A4"/>
          </p15:clr>
        </p15:guide>
        <p15:guide id="4" orient="horz" pos="1616">
          <p15:clr>
            <a:srgbClr val="A4A3A4"/>
          </p15:clr>
        </p15:guide>
        <p15:guide id="5" pos="5601">
          <p15:clr>
            <a:srgbClr val="A4A3A4"/>
          </p15:clr>
        </p15:guide>
        <p15:guide id="6" pos="2901">
          <p15:clr>
            <a:srgbClr val="A4A3A4"/>
          </p15:clr>
        </p15:guide>
        <p15:guide id="7" pos="158">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0"/>
    <a:srgbClr val="0092D1"/>
    <a:srgbClr val="009FEE"/>
    <a:srgbClr val="002D6D"/>
    <a:srgbClr val="00B7EB"/>
    <a:srgbClr val="385D8A"/>
    <a:srgbClr val="6699FF"/>
    <a:srgbClr val="00B7EA"/>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713" autoAdjust="0"/>
  </p:normalViewPr>
  <p:slideViewPr>
    <p:cSldViewPr snapToObjects="1">
      <p:cViewPr varScale="1">
        <p:scale>
          <a:sx n="72" d="100"/>
          <a:sy n="72" d="100"/>
        </p:scale>
        <p:origin x="1212" y="60"/>
      </p:cViewPr>
      <p:guideLst>
        <p:guide orient="horz" pos="4319"/>
        <p:guide orient="horz" pos="980"/>
        <p:guide orient="horz" pos="346"/>
        <p:guide orient="horz" pos="1616"/>
        <p:guide pos="5601"/>
        <p:guide pos="2901"/>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104" d="100"/>
          <a:sy n="104" d="100"/>
        </p:scale>
        <p:origin x="-2168" y="-10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E5993-D948-4E34-9246-1707CA6393FC}"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D127ABD2-14D4-47B3-8624-07323DF2CF0B}">
      <dgm:prSet phldrT="[Text]" custT="1"/>
      <dgm:spPr/>
      <dgm:t>
        <a:bodyPr/>
        <a:lstStyle/>
        <a:p>
          <a:r>
            <a:rPr lang="en-US" sz="2400" dirty="0" smtClean="0"/>
            <a:t>Water Utility</a:t>
          </a:r>
          <a:endParaRPr lang="en-US" sz="2400" dirty="0"/>
        </a:p>
      </dgm:t>
    </dgm:pt>
    <dgm:pt modelId="{F899EA60-E07B-4006-A4ED-053C926EC7A0}" type="parTrans" cxnId="{FA8EBCF2-DA2C-4B4E-A456-51A490D08FE1}">
      <dgm:prSet/>
      <dgm:spPr/>
      <dgm:t>
        <a:bodyPr/>
        <a:lstStyle/>
        <a:p>
          <a:endParaRPr lang="en-US" sz="1800"/>
        </a:p>
      </dgm:t>
    </dgm:pt>
    <dgm:pt modelId="{453CCF97-43A1-4374-8D8B-F2662D236F91}" type="sibTrans" cxnId="{FA8EBCF2-DA2C-4B4E-A456-51A490D08FE1}">
      <dgm:prSet/>
      <dgm:spPr/>
      <dgm:t>
        <a:bodyPr/>
        <a:lstStyle/>
        <a:p>
          <a:endParaRPr lang="en-US" sz="1800"/>
        </a:p>
      </dgm:t>
    </dgm:pt>
    <dgm:pt modelId="{3310FEF6-107F-4C7D-A302-4915679504B1}">
      <dgm:prSet phldrT="[Text]" custT="1"/>
      <dgm:spPr/>
      <dgm:t>
        <a:bodyPr/>
        <a:lstStyle/>
        <a:p>
          <a:r>
            <a:rPr lang="en-US" sz="1800" dirty="0" smtClean="0"/>
            <a:t>Organizational</a:t>
          </a:r>
          <a:endParaRPr lang="en-US" sz="1800" dirty="0"/>
        </a:p>
      </dgm:t>
    </dgm:pt>
    <dgm:pt modelId="{55E2F1E0-C250-4FA0-9948-3D70369B3B28}" type="parTrans" cxnId="{5C410581-CB5C-4774-845E-EC621ED64421}">
      <dgm:prSet/>
      <dgm:spPr/>
      <dgm:t>
        <a:bodyPr/>
        <a:lstStyle/>
        <a:p>
          <a:endParaRPr lang="en-US" sz="1800"/>
        </a:p>
      </dgm:t>
    </dgm:pt>
    <dgm:pt modelId="{A0EE55A0-9C57-4FF3-8446-2412858BC1D7}" type="sibTrans" cxnId="{5C410581-CB5C-4774-845E-EC621ED64421}">
      <dgm:prSet/>
      <dgm:spPr/>
      <dgm:t>
        <a:bodyPr/>
        <a:lstStyle/>
        <a:p>
          <a:endParaRPr lang="en-US" sz="1800"/>
        </a:p>
      </dgm:t>
    </dgm:pt>
    <dgm:pt modelId="{C8BF9FB4-6FE2-40B9-9CBA-A3187E2D9956}">
      <dgm:prSet phldrT="[Text]" custT="1"/>
      <dgm:spPr/>
      <dgm:t>
        <a:bodyPr/>
        <a:lstStyle/>
        <a:p>
          <a:r>
            <a:rPr lang="en-US" sz="1800" dirty="0" smtClean="0"/>
            <a:t>Financial</a:t>
          </a:r>
          <a:endParaRPr lang="en-US" sz="1800" dirty="0"/>
        </a:p>
      </dgm:t>
    </dgm:pt>
    <dgm:pt modelId="{5E159853-7110-412B-985A-28566960A0A1}" type="parTrans" cxnId="{313E2BB2-4998-4D6E-B17D-87676282D2F6}">
      <dgm:prSet/>
      <dgm:spPr/>
      <dgm:t>
        <a:bodyPr/>
        <a:lstStyle/>
        <a:p>
          <a:endParaRPr lang="en-US" sz="1800"/>
        </a:p>
      </dgm:t>
    </dgm:pt>
    <dgm:pt modelId="{28BB1376-31DB-4901-AB4B-54C75AB226F4}" type="sibTrans" cxnId="{313E2BB2-4998-4D6E-B17D-87676282D2F6}">
      <dgm:prSet/>
      <dgm:spPr/>
      <dgm:t>
        <a:bodyPr/>
        <a:lstStyle/>
        <a:p>
          <a:endParaRPr lang="en-US" sz="1800"/>
        </a:p>
      </dgm:t>
    </dgm:pt>
    <dgm:pt modelId="{526AF19D-9B2F-4295-BC06-CF489CB1FEE2}">
      <dgm:prSet phldrT="[Text]" custT="1"/>
      <dgm:spPr/>
      <dgm:t>
        <a:bodyPr/>
        <a:lstStyle/>
        <a:p>
          <a:r>
            <a:rPr lang="en-US" sz="1800" dirty="0" smtClean="0"/>
            <a:t>Operational</a:t>
          </a:r>
          <a:endParaRPr lang="en-US" sz="1800" dirty="0"/>
        </a:p>
      </dgm:t>
    </dgm:pt>
    <dgm:pt modelId="{A13A8493-A863-46D8-AA35-C61BBD387D2C}" type="parTrans" cxnId="{349199D8-145F-4A09-A756-2D31A9233281}">
      <dgm:prSet/>
      <dgm:spPr/>
      <dgm:t>
        <a:bodyPr/>
        <a:lstStyle/>
        <a:p>
          <a:endParaRPr lang="en-US" sz="1800"/>
        </a:p>
      </dgm:t>
    </dgm:pt>
    <dgm:pt modelId="{AD233492-B41B-408F-8306-87F912CC5D2C}" type="sibTrans" cxnId="{349199D8-145F-4A09-A756-2D31A9233281}">
      <dgm:prSet/>
      <dgm:spPr/>
      <dgm:t>
        <a:bodyPr/>
        <a:lstStyle/>
        <a:p>
          <a:endParaRPr lang="en-US" sz="1800"/>
        </a:p>
      </dgm:t>
    </dgm:pt>
    <dgm:pt modelId="{98976440-0141-4D24-8420-55460A0A7157}">
      <dgm:prSet phldrT="[Text]" custT="1"/>
      <dgm:spPr/>
      <dgm:t>
        <a:bodyPr/>
        <a:lstStyle/>
        <a:p>
          <a:r>
            <a:rPr lang="en-US" sz="1800" dirty="0" smtClean="0"/>
            <a:t>Technological</a:t>
          </a:r>
          <a:endParaRPr lang="en-US" sz="1800" dirty="0"/>
        </a:p>
      </dgm:t>
    </dgm:pt>
    <dgm:pt modelId="{C61B790D-8FA9-4C2C-AD6A-4F8D431C7B9E}" type="parTrans" cxnId="{34DA8FCF-2451-4A43-A77C-2F4262652141}">
      <dgm:prSet/>
      <dgm:spPr/>
      <dgm:t>
        <a:bodyPr/>
        <a:lstStyle/>
        <a:p>
          <a:endParaRPr lang="en-US" sz="1800"/>
        </a:p>
      </dgm:t>
    </dgm:pt>
    <dgm:pt modelId="{7B972F60-EE2D-4E97-BA51-8D28B8B47D7F}" type="sibTrans" cxnId="{34DA8FCF-2451-4A43-A77C-2F4262652141}">
      <dgm:prSet/>
      <dgm:spPr/>
      <dgm:t>
        <a:bodyPr/>
        <a:lstStyle/>
        <a:p>
          <a:endParaRPr lang="en-US" sz="1800"/>
        </a:p>
      </dgm:t>
    </dgm:pt>
    <dgm:pt modelId="{3BD64468-D9EA-4353-943C-6B5AD5F263B6}">
      <dgm:prSet phldrT="[Text]" custT="1"/>
      <dgm:spPr/>
      <dgm:t>
        <a:bodyPr/>
        <a:lstStyle/>
        <a:p>
          <a:r>
            <a:rPr lang="en-US" sz="1800" dirty="0" smtClean="0"/>
            <a:t>Political</a:t>
          </a:r>
          <a:endParaRPr lang="en-US" sz="1800" dirty="0"/>
        </a:p>
      </dgm:t>
    </dgm:pt>
    <dgm:pt modelId="{51CE4B29-9AE0-4715-893B-DE07A50EF8FD}" type="parTrans" cxnId="{96A72A8D-7638-41C7-B6B9-7731241E0E9A}">
      <dgm:prSet/>
      <dgm:spPr/>
      <dgm:t>
        <a:bodyPr/>
        <a:lstStyle/>
        <a:p>
          <a:endParaRPr lang="en-US" sz="1800"/>
        </a:p>
      </dgm:t>
    </dgm:pt>
    <dgm:pt modelId="{1130C8B7-FD51-4376-B063-D7FCD12B8838}" type="sibTrans" cxnId="{96A72A8D-7638-41C7-B6B9-7731241E0E9A}">
      <dgm:prSet/>
      <dgm:spPr/>
      <dgm:t>
        <a:bodyPr/>
        <a:lstStyle/>
        <a:p>
          <a:endParaRPr lang="en-US" sz="1800"/>
        </a:p>
      </dgm:t>
    </dgm:pt>
    <dgm:pt modelId="{76046855-9167-41D1-A03C-EBDAD40B3791}">
      <dgm:prSet phldrT="[Text]" custT="1"/>
      <dgm:spPr/>
      <dgm:t>
        <a:bodyPr/>
        <a:lstStyle/>
        <a:p>
          <a:r>
            <a:rPr lang="en-US" sz="1800" dirty="0" smtClean="0"/>
            <a:t>Social</a:t>
          </a:r>
          <a:endParaRPr lang="en-US" sz="1800" dirty="0"/>
        </a:p>
      </dgm:t>
    </dgm:pt>
    <dgm:pt modelId="{916DAF68-E419-4E8B-936B-95775230AF2A}" type="parTrans" cxnId="{5E9D37B6-BABF-4A7C-8044-CC07805F7206}">
      <dgm:prSet/>
      <dgm:spPr/>
      <dgm:t>
        <a:bodyPr/>
        <a:lstStyle/>
        <a:p>
          <a:endParaRPr lang="en-US" sz="1800"/>
        </a:p>
      </dgm:t>
    </dgm:pt>
    <dgm:pt modelId="{00B9E23D-ED67-49C5-A650-66A736095FFE}" type="sibTrans" cxnId="{5E9D37B6-BABF-4A7C-8044-CC07805F7206}">
      <dgm:prSet/>
      <dgm:spPr/>
      <dgm:t>
        <a:bodyPr/>
        <a:lstStyle/>
        <a:p>
          <a:endParaRPr lang="en-US" sz="1800"/>
        </a:p>
      </dgm:t>
    </dgm:pt>
    <dgm:pt modelId="{66566948-AB03-46B4-BD1F-0CCC1F09D504}">
      <dgm:prSet phldrT="[Text]" custT="1"/>
      <dgm:spPr/>
      <dgm:t>
        <a:bodyPr/>
        <a:lstStyle/>
        <a:p>
          <a:r>
            <a:rPr lang="en-US" sz="1800" dirty="0" smtClean="0"/>
            <a:t>Institutional / Legal</a:t>
          </a:r>
          <a:endParaRPr lang="en-US" sz="1800" dirty="0"/>
        </a:p>
      </dgm:t>
    </dgm:pt>
    <dgm:pt modelId="{1E1689F7-FD1A-473F-B24E-DD7D32DC4D06}" type="parTrans" cxnId="{96038B5D-A9DB-4CF2-9769-90DDB162E74C}">
      <dgm:prSet/>
      <dgm:spPr/>
      <dgm:t>
        <a:bodyPr/>
        <a:lstStyle/>
        <a:p>
          <a:endParaRPr lang="en-US" sz="1800"/>
        </a:p>
      </dgm:t>
    </dgm:pt>
    <dgm:pt modelId="{CAA20A11-CAE9-4703-AA73-78E7DF6D70F6}" type="sibTrans" cxnId="{96038B5D-A9DB-4CF2-9769-90DDB162E74C}">
      <dgm:prSet/>
      <dgm:spPr/>
      <dgm:t>
        <a:bodyPr/>
        <a:lstStyle/>
        <a:p>
          <a:endParaRPr lang="en-US" sz="1800"/>
        </a:p>
      </dgm:t>
    </dgm:pt>
    <dgm:pt modelId="{D09B31EF-A30B-4E6C-AD6F-3F3866A8E540}">
      <dgm:prSet phldrT="[Text]" custT="1"/>
      <dgm:spPr/>
      <dgm:t>
        <a:bodyPr/>
        <a:lstStyle/>
        <a:p>
          <a:r>
            <a:rPr lang="en-US" sz="1800" dirty="0" smtClean="0"/>
            <a:t>Sectorial</a:t>
          </a:r>
          <a:endParaRPr lang="en-US" sz="1800" dirty="0"/>
        </a:p>
      </dgm:t>
    </dgm:pt>
    <dgm:pt modelId="{86F0D2B1-949D-4E1F-8CAF-FA8AEB037851}" type="parTrans" cxnId="{6A05AA3A-45E3-4961-B3BF-FC1EAF43A6DB}">
      <dgm:prSet/>
      <dgm:spPr/>
      <dgm:t>
        <a:bodyPr/>
        <a:lstStyle/>
        <a:p>
          <a:endParaRPr lang="en-US" sz="1800"/>
        </a:p>
      </dgm:t>
    </dgm:pt>
    <dgm:pt modelId="{B783433E-3C4B-4897-B119-413EB8D2B2B4}" type="sibTrans" cxnId="{6A05AA3A-45E3-4961-B3BF-FC1EAF43A6DB}">
      <dgm:prSet/>
      <dgm:spPr/>
      <dgm:t>
        <a:bodyPr/>
        <a:lstStyle/>
        <a:p>
          <a:endParaRPr lang="en-US" sz="1800"/>
        </a:p>
      </dgm:t>
    </dgm:pt>
    <dgm:pt modelId="{8FC3D6E4-7077-4A07-A2B4-47913A4C8658}">
      <dgm:prSet phldrT="[Text]" custT="1"/>
      <dgm:spPr/>
      <dgm:t>
        <a:bodyPr/>
        <a:lstStyle/>
        <a:p>
          <a:r>
            <a:rPr lang="en-US" sz="1800" dirty="0" smtClean="0"/>
            <a:t>Environmental</a:t>
          </a:r>
          <a:endParaRPr lang="en-US" sz="1800" dirty="0"/>
        </a:p>
      </dgm:t>
    </dgm:pt>
    <dgm:pt modelId="{BD4B0381-5D38-4125-AA27-E84D0BFD796F}" type="parTrans" cxnId="{7FD7AF2E-85D1-4B34-8D65-0FAC65EB3034}">
      <dgm:prSet/>
      <dgm:spPr/>
      <dgm:t>
        <a:bodyPr/>
        <a:lstStyle/>
        <a:p>
          <a:endParaRPr lang="en-US" sz="1800"/>
        </a:p>
      </dgm:t>
    </dgm:pt>
    <dgm:pt modelId="{7BE2B255-19F6-4EE8-BD9D-503CB15350E2}" type="sibTrans" cxnId="{7FD7AF2E-85D1-4B34-8D65-0FAC65EB3034}">
      <dgm:prSet/>
      <dgm:spPr/>
      <dgm:t>
        <a:bodyPr/>
        <a:lstStyle/>
        <a:p>
          <a:endParaRPr lang="en-US" sz="1800"/>
        </a:p>
      </dgm:t>
    </dgm:pt>
    <dgm:pt modelId="{BB38C57C-5C10-4F82-8776-1E850A98C392}" type="pres">
      <dgm:prSet presAssocID="{E9CE5993-D948-4E34-9246-1707CA6393FC}" presName="Name0" presStyleCnt="0">
        <dgm:presLayoutVars>
          <dgm:chMax val="1"/>
          <dgm:dir/>
          <dgm:animLvl val="ctr"/>
          <dgm:resizeHandles val="exact"/>
        </dgm:presLayoutVars>
      </dgm:prSet>
      <dgm:spPr/>
      <dgm:t>
        <a:bodyPr/>
        <a:lstStyle/>
        <a:p>
          <a:endParaRPr lang="en-US"/>
        </a:p>
      </dgm:t>
    </dgm:pt>
    <dgm:pt modelId="{D00A3AFE-A8D6-4543-AF5E-A84B620D8D39}" type="pres">
      <dgm:prSet presAssocID="{D127ABD2-14D4-47B3-8624-07323DF2CF0B}" presName="centerShape" presStyleLbl="node0" presStyleIdx="0" presStyleCnt="1" custScaleX="173629"/>
      <dgm:spPr/>
      <dgm:t>
        <a:bodyPr/>
        <a:lstStyle/>
        <a:p>
          <a:endParaRPr lang="en-US"/>
        </a:p>
      </dgm:t>
    </dgm:pt>
    <dgm:pt modelId="{C547D81B-4A97-49F8-97EA-99EA157E3397}" type="pres">
      <dgm:prSet presAssocID="{3310FEF6-107F-4C7D-A302-4915679504B1}" presName="node" presStyleLbl="node1" presStyleIdx="0" presStyleCnt="9" custScaleX="217494" custScaleY="138796" custRadScaleRad="110439" custRadScaleInc="-384">
        <dgm:presLayoutVars>
          <dgm:bulletEnabled val="1"/>
        </dgm:presLayoutVars>
      </dgm:prSet>
      <dgm:spPr/>
      <dgm:t>
        <a:bodyPr/>
        <a:lstStyle/>
        <a:p>
          <a:endParaRPr lang="en-US"/>
        </a:p>
      </dgm:t>
    </dgm:pt>
    <dgm:pt modelId="{29C35688-53DE-41F8-A6F3-93E8C6839E52}" type="pres">
      <dgm:prSet presAssocID="{3310FEF6-107F-4C7D-A302-4915679504B1}" presName="dummy" presStyleCnt="0"/>
      <dgm:spPr/>
    </dgm:pt>
    <dgm:pt modelId="{3F6620D0-8586-40B6-BB64-D5C3B5EA46EA}" type="pres">
      <dgm:prSet presAssocID="{A0EE55A0-9C57-4FF3-8446-2412858BC1D7}" presName="sibTrans" presStyleLbl="sibTrans2D1" presStyleIdx="0" presStyleCnt="9"/>
      <dgm:spPr/>
      <dgm:t>
        <a:bodyPr/>
        <a:lstStyle/>
        <a:p>
          <a:endParaRPr lang="en-US"/>
        </a:p>
      </dgm:t>
    </dgm:pt>
    <dgm:pt modelId="{2C8B391B-FBEF-47DE-8A5F-81EB5E84AB7A}" type="pres">
      <dgm:prSet presAssocID="{C8BF9FB4-6FE2-40B9-9CBA-A3187E2D9956}" presName="node" presStyleLbl="node1" presStyleIdx="1" presStyleCnt="9" custScaleX="215084" custScaleY="138796" custRadScaleRad="124958" custRadScaleInc="83719">
        <dgm:presLayoutVars>
          <dgm:bulletEnabled val="1"/>
        </dgm:presLayoutVars>
      </dgm:prSet>
      <dgm:spPr/>
      <dgm:t>
        <a:bodyPr/>
        <a:lstStyle/>
        <a:p>
          <a:endParaRPr lang="en-US"/>
        </a:p>
      </dgm:t>
    </dgm:pt>
    <dgm:pt modelId="{0CB91630-30DF-44AD-AA10-CD5824E6D02E}" type="pres">
      <dgm:prSet presAssocID="{C8BF9FB4-6FE2-40B9-9CBA-A3187E2D9956}" presName="dummy" presStyleCnt="0"/>
      <dgm:spPr/>
    </dgm:pt>
    <dgm:pt modelId="{F30547EE-CB90-41C3-9ED2-916D5D3B464C}" type="pres">
      <dgm:prSet presAssocID="{28BB1376-31DB-4901-AB4B-54C75AB226F4}" presName="sibTrans" presStyleLbl="sibTrans2D1" presStyleIdx="1" presStyleCnt="9"/>
      <dgm:spPr/>
      <dgm:t>
        <a:bodyPr/>
        <a:lstStyle/>
        <a:p>
          <a:endParaRPr lang="en-US"/>
        </a:p>
      </dgm:t>
    </dgm:pt>
    <dgm:pt modelId="{1C9601AA-9C23-4EFF-B653-580B1D7DC0A5}" type="pres">
      <dgm:prSet presAssocID="{526AF19D-9B2F-4295-BC06-CF489CB1FEE2}" presName="node" presStyleLbl="node1" presStyleIdx="2" presStyleCnt="9" custScaleX="199979" custScaleY="138796" custRadScaleRad="144275" custRadScaleInc="26647">
        <dgm:presLayoutVars>
          <dgm:bulletEnabled val="1"/>
        </dgm:presLayoutVars>
      </dgm:prSet>
      <dgm:spPr/>
      <dgm:t>
        <a:bodyPr/>
        <a:lstStyle/>
        <a:p>
          <a:endParaRPr lang="en-US"/>
        </a:p>
      </dgm:t>
    </dgm:pt>
    <dgm:pt modelId="{30B42CA2-F067-4FE2-AEB9-979D28127397}" type="pres">
      <dgm:prSet presAssocID="{526AF19D-9B2F-4295-BC06-CF489CB1FEE2}" presName="dummy" presStyleCnt="0"/>
      <dgm:spPr/>
    </dgm:pt>
    <dgm:pt modelId="{B639A660-FE7E-423E-A29B-125C8DA652B2}" type="pres">
      <dgm:prSet presAssocID="{AD233492-B41B-408F-8306-87F912CC5D2C}" presName="sibTrans" presStyleLbl="sibTrans2D1" presStyleIdx="2" presStyleCnt="9"/>
      <dgm:spPr/>
      <dgm:t>
        <a:bodyPr/>
        <a:lstStyle/>
        <a:p>
          <a:endParaRPr lang="en-US"/>
        </a:p>
      </dgm:t>
    </dgm:pt>
    <dgm:pt modelId="{5C52B900-BAF9-4D1C-B1E8-41FF9160EBD8}" type="pres">
      <dgm:prSet presAssocID="{98976440-0141-4D24-8420-55460A0A7157}" presName="node" presStyleLbl="node1" presStyleIdx="3" presStyleCnt="9" custScaleX="199979" custScaleY="138796" custRadScaleRad="142614" custRadScaleInc="-42870">
        <dgm:presLayoutVars>
          <dgm:bulletEnabled val="1"/>
        </dgm:presLayoutVars>
      </dgm:prSet>
      <dgm:spPr/>
      <dgm:t>
        <a:bodyPr/>
        <a:lstStyle/>
        <a:p>
          <a:endParaRPr lang="en-US"/>
        </a:p>
      </dgm:t>
    </dgm:pt>
    <dgm:pt modelId="{A92852BB-74DD-43E3-9164-19C1B0D60CF0}" type="pres">
      <dgm:prSet presAssocID="{98976440-0141-4D24-8420-55460A0A7157}" presName="dummy" presStyleCnt="0"/>
      <dgm:spPr/>
    </dgm:pt>
    <dgm:pt modelId="{1A5DDA90-4455-44F3-BFC9-F683BEF11955}" type="pres">
      <dgm:prSet presAssocID="{7B972F60-EE2D-4E97-BA51-8D28B8B47D7F}" presName="sibTrans" presStyleLbl="sibTrans2D1" presStyleIdx="3" presStyleCnt="9"/>
      <dgm:spPr/>
      <dgm:t>
        <a:bodyPr/>
        <a:lstStyle/>
        <a:p>
          <a:endParaRPr lang="en-US"/>
        </a:p>
      </dgm:t>
    </dgm:pt>
    <dgm:pt modelId="{B4446E77-80DF-4827-AB85-938E03941F10}" type="pres">
      <dgm:prSet presAssocID="{3BD64468-D9EA-4353-943C-6B5AD5F263B6}" presName="node" presStyleLbl="node1" presStyleIdx="4" presStyleCnt="9" custScaleX="199979" custScaleY="138796" custRadScaleRad="104075" custRadScaleInc="-36954">
        <dgm:presLayoutVars>
          <dgm:bulletEnabled val="1"/>
        </dgm:presLayoutVars>
      </dgm:prSet>
      <dgm:spPr/>
      <dgm:t>
        <a:bodyPr/>
        <a:lstStyle/>
        <a:p>
          <a:endParaRPr lang="en-US"/>
        </a:p>
      </dgm:t>
    </dgm:pt>
    <dgm:pt modelId="{B9261111-90C0-438C-9302-DBEBE40D5A49}" type="pres">
      <dgm:prSet presAssocID="{3BD64468-D9EA-4353-943C-6B5AD5F263B6}" presName="dummy" presStyleCnt="0"/>
      <dgm:spPr/>
    </dgm:pt>
    <dgm:pt modelId="{2A6D6255-2275-4B3E-8258-A6E85C3B0104}" type="pres">
      <dgm:prSet presAssocID="{1130C8B7-FD51-4376-B063-D7FCD12B8838}" presName="sibTrans" presStyleLbl="sibTrans2D1" presStyleIdx="4" presStyleCnt="9"/>
      <dgm:spPr/>
      <dgm:t>
        <a:bodyPr/>
        <a:lstStyle/>
        <a:p>
          <a:endParaRPr lang="en-US"/>
        </a:p>
      </dgm:t>
    </dgm:pt>
    <dgm:pt modelId="{BFBE785E-BC2B-4C5D-AE05-984F3DCF574F}" type="pres">
      <dgm:prSet presAssocID="{76046855-9167-41D1-A03C-EBDAD40B3791}" presName="node" presStyleLbl="node1" presStyleIdx="5" presStyleCnt="9" custScaleX="199979" custScaleY="138796" custRadScaleRad="106259" custRadScaleInc="74622">
        <dgm:presLayoutVars>
          <dgm:bulletEnabled val="1"/>
        </dgm:presLayoutVars>
      </dgm:prSet>
      <dgm:spPr/>
      <dgm:t>
        <a:bodyPr/>
        <a:lstStyle/>
        <a:p>
          <a:endParaRPr lang="en-US"/>
        </a:p>
      </dgm:t>
    </dgm:pt>
    <dgm:pt modelId="{B79B2BBF-2F82-40F4-9F30-BA61F927FA98}" type="pres">
      <dgm:prSet presAssocID="{76046855-9167-41D1-A03C-EBDAD40B3791}" presName="dummy" presStyleCnt="0"/>
      <dgm:spPr/>
    </dgm:pt>
    <dgm:pt modelId="{38D4D01B-42F0-4982-B4A4-CBB0446FE556}" type="pres">
      <dgm:prSet presAssocID="{00B9E23D-ED67-49C5-A650-66A736095FFE}" presName="sibTrans" presStyleLbl="sibTrans2D1" presStyleIdx="5" presStyleCnt="9"/>
      <dgm:spPr/>
      <dgm:t>
        <a:bodyPr/>
        <a:lstStyle/>
        <a:p>
          <a:endParaRPr lang="en-US"/>
        </a:p>
      </dgm:t>
    </dgm:pt>
    <dgm:pt modelId="{7B3B399A-8DEA-43E8-BA7B-1ABAA05FBD7E}" type="pres">
      <dgm:prSet presAssocID="{66566948-AB03-46B4-BD1F-0CCC1F09D504}" presName="node" presStyleLbl="node1" presStyleIdx="6" presStyleCnt="9" custScaleX="199979" custScaleY="138796" custRadScaleRad="148067" custRadScaleInc="60493">
        <dgm:presLayoutVars>
          <dgm:bulletEnabled val="1"/>
        </dgm:presLayoutVars>
      </dgm:prSet>
      <dgm:spPr/>
      <dgm:t>
        <a:bodyPr/>
        <a:lstStyle/>
        <a:p>
          <a:endParaRPr lang="en-US"/>
        </a:p>
      </dgm:t>
    </dgm:pt>
    <dgm:pt modelId="{980C0D6E-CD0F-4B54-9087-B3317C64CE20}" type="pres">
      <dgm:prSet presAssocID="{66566948-AB03-46B4-BD1F-0CCC1F09D504}" presName="dummy" presStyleCnt="0"/>
      <dgm:spPr/>
    </dgm:pt>
    <dgm:pt modelId="{B44934D3-69C5-4138-A8E1-74468A35C388}" type="pres">
      <dgm:prSet presAssocID="{CAA20A11-CAE9-4703-AA73-78E7DF6D70F6}" presName="sibTrans" presStyleLbl="sibTrans2D1" presStyleIdx="6" presStyleCnt="9"/>
      <dgm:spPr/>
      <dgm:t>
        <a:bodyPr/>
        <a:lstStyle/>
        <a:p>
          <a:endParaRPr lang="en-US"/>
        </a:p>
      </dgm:t>
    </dgm:pt>
    <dgm:pt modelId="{C039E618-2BD5-489C-8AD5-1CD1F910D9A8}" type="pres">
      <dgm:prSet presAssocID="{D09B31EF-A30B-4E6C-AD6F-3F3866A8E540}" presName="node" presStyleLbl="node1" presStyleIdx="7" presStyleCnt="9" custScaleX="199979" custScaleY="138796" custRadScaleRad="144471" custRadScaleInc="-26713">
        <dgm:presLayoutVars>
          <dgm:bulletEnabled val="1"/>
        </dgm:presLayoutVars>
      </dgm:prSet>
      <dgm:spPr/>
      <dgm:t>
        <a:bodyPr/>
        <a:lstStyle/>
        <a:p>
          <a:endParaRPr lang="en-US"/>
        </a:p>
      </dgm:t>
    </dgm:pt>
    <dgm:pt modelId="{9D53D441-A55A-423F-8BF1-C5463F25D453}" type="pres">
      <dgm:prSet presAssocID="{D09B31EF-A30B-4E6C-AD6F-3F3866A8E540}" presName="dummy" presStyleCnt="0"/>
      <dgm:spPr/>
    </dgm:pt>
    <dgm:pt modelId="{80E13FD5-3710-4EF5-B253-CB9E608A3ABD}" type="pres">
      <dgm:prSet presAssocID="{B783433E-3C4B-4897-B119-413EB8D2B2B4}" presName="sibTrans" presStyleLbl="sibTrans2D1" presStyleIdx="7" presStyleCnt="9"/>
      <dgm:spPr/>
      <dgm:t>
        <a:bodyPr/>
        <a:lstStyle/>
        <a:p>
          <a:endParaRPr lang="en-US"/>
        </a:p>
      </dgm:t>
    </dgm:pt>
    <dgm:pt modelId="{E94A9115-7B0E-4487-AF49-E9801981ACB1}" type="pres">
      <dgm:prSet presAssocID="{8FC3D6E4-7077-4A07-A2B4-47913A4C8658}" presName="node" presStyleLbl="node1" presStyleIdx="8" presStyleCnt="9" custScaleX="215482" custScaleY="138796" custRadScaleRad="124891" custRadScaleInc="-83534">
        <dgm:presLayoutVars>
          <dgm:bulletEnabled val="1"/>
        </dgm:presLayoutVars>
      </dgm:prSet>
      <dgm:spPr/>
      <dgm:t>
        <a:bodyPr/>
        <a:lstStyle/>
        <a:p>
          <a:endParaRPr lang="en-US"/>
        </a:p>
      </dgm:t>
    </dgm:pt>
    <dgm:pt modelId="{076EB219-3F82-4E75-88D5-3B4DE41D05AC}" type="pres">
      <dgm:prSet presAssocID="{8FC3D6E4-7077-4A07-A2B4-47913A4C8658}" presName="dummy" presStyleCnt="0"/>
      <dgm:spPr/>
    </dgm:pt>
    <dgm:pt modelId="{B0235ED7-6D4F-4ACB-9ACB-6493E4F26A8B}" type="pres">
      <dgm:prSet presAssocID="{7BE2B255-19F6-4EE8-BD9D-503CB15350E2}" presName="sibTrans" presStyleLbl="sibTrans2D1" presStyleIdx="8" presStyleCnt="9"/>
      <dgm:spPr/>
      <dgm:t>
        <a:bodyPr/>
        <a:lstStyle/>
        <a:p>
          <a:endParaRPr lang="en-US"/>
        </a:p>
      </dgm:t>
    </dgm:pt>
  </dgm:ptLst>
  <dgm:cxnLst>
    <dgm:cxn modelId="{B171C58B-54DB-4C1D-8414-5EDA35A703BE}" type="presOf" srcId="{AD233492-B41B-408F-8306-87F912CC5D2C}" destId="{B639A660-FE7E-423E-A29B-125C8DA652B2}" srcOrd="0" destOrd="0" presId="urn:microsoft.com/office/officeart/2005/8/layout/radial6"/>
    <dgm:cxn modelId="{313E2BB2-4998-4D6E-B17D-87676282D2F6}" srcId="{D127ABD2-14D4-47B3-8624-07323DF2CF0B}" destId="{C8BF9FB4-6FE2-40B9-9CBA-A3187E2D9956}" srcOrd="1" destOrd="0" parTransId="{5E159853-7110-412B-985A-28566960A0A1}" sibTransId="{28BB1376-31DB-4901-AB4B-54C75AB226F4}"/>
    <dgm:cxn modelId="{5E9D37B6-BABF-4A7C-8044-CC07805F7206}" srcId="{D127ABD2-14D4-47B3-8624-07323DF2CF0B}" destId="{76046855-9167-41D1-A03C-EBDAD40B3791}" srcOrd="5" destOrd="0" parTransId="{916DAF68-E419-4E8B-936B-95775230AF2A}" sibTransId="{00B9E23D-ED67-49C5-A650-66A736095FFE}"/>
    <dgm:cxn modelId="{B21DE6A3-95EB-4492-9160-229EF94E07EF}" type="presOf" srcId="{3BD64468-D9EA-4353-943C-6B5AD5F263B6}" destId="{B4446E77-80DF-4827-AB85-938E03941F10}" srcOrd="0" destOrd="0" presId="urn:microsoft.com/office/officeart/2005/8/layout/radial6"/>
    <dgm:cxn modelId="{6C54D083-FE1E-4D1E-99D4-99A729A2E928}" type="presOf" srcId="{D09B31EF-A30B-4E6C-AD6F-3F3866A8E540}" destId="{C039E618-2BD5-489C-8AD5-1CD1F910D9A8}" srcOrd="0" destOrd="0" presId="urn:microsoft.com/office/officeart/2005/8/layout/radial6"/>
    <dgm:cxn modelId="{7D527048-31CB-459B-BBD8-C3DBE6B176BA}" type="presOf" srcId="{00B9E23D-ED67-49C5-A650-66A736095FFE}" destId="{38D4D01B-42F0-4982-B4A4-CBB0446FE556}" srcOrd="0" destOrd="0" presId="urn:microsoft.com/office/officeart/2005/8/layout/radial6"/>
    <dgm:cxn modelId="{4747F848-5156-4359-9D02-98571449CE9C}" type="presOf" srcId="{3310FEF6-107F-4C7D-A302-4915679504B1}" destId="{C547D81B-4A97-49F8-97EA-99EA157E3397}" srcOrd="0" destOrd="0" presId="urn:microsoft.com/office/officeart/2005/8/layout/radial6"/>
    <dgm:cxn modelId="{2E1423DB-116A-4C61-9F70-2170B315CD94}" type="presOf" srcId="{76046855-9167-41D1-A03C-EBDAD40B3791}" destId="{BFBE785E-BC2B-4C5D-AE05-984F3DCF574F}" srcOrd="0" destOrd="0" presId="urn:microsoft.com/office/officeart/2005/8/layout/radial6"/>
    <dgm:cxn modelId="{F7C317CD-7BFD-43A4-B5B0-EBD6E226A5EF}" type="presOf" srcId="{1130C8B7-FD51-4376-B063-D7FCD12B8838}" destId="{2A6D6255-2275-4B3E-8258-A6E85C3B0104}" srcOrd="0" destOrd="0" presId="urn:microsoft.com/office/officeart/2005/8/layout/radial6"/>
    <dgm:cxn modelId="{96A72A8D-7638-41C7-B6B9-7731241E0E9A}" srcId="{D127ABD2-14D4-47B3-8624-07323DF2CF0B}" destId="{3BD64468-D9EA-4353-943C-6B5AD5F263B6}" srcOrd="4" destOrd="0" parTransId="{51CE4B29-9AE0-4715-893B-DE07A50EF8FD}" sibTransId="{1130C8B7-FD51-4376-B063-D7FCD12B8838}"/>
    <dgm:cxn modelId="{C267598A-3E12-406A-8600-6CB4D157E1D6}" type="presOf" srcId="{A0EE55A0-9C57-4FF3-8446-2412858BC1D7}" destId="{3F6620D0-8586-40B6-BB64-D5C3B5EA46EA}" srcOrd="0" destOrd="0" presId="urn:microsoft.com/office/officeart/2005/8/layout/radial6"/>
    <dgm:cxn modelId="{FE697AB7-A0DC-4CD1-A1F5-9B4C570E8D0A}" type="presOf" srcId="{E9CE5993-D948-4E34-9246-1707CA6393FC}" destId="{BB38C57C-5C10-4F82-8776-1E850A98C392}" srcOrd="0" destOrd="0" presId="urn:microsoft.com/office/officeart/2005/8/layout/radial6"/>
    <dgm:cxn modelId="{3BDD5EC1-3F30-4184-A4CD-5285C7D42B11}" type="presOf" srcId="{CAA20A11-CAE9-4703-AA73-78E7DF6D70F6}" destId="{B44934D3-69C5-4138-A8E1-74468A35C388}" srcOrd="0" destOrd="0" presId="urn:microsoft.com/office/officeart/2005/8/layout/radial6"/>
    <dgm:cxn modelId="{DB84CDE2-FDF2-4589-8E56-512816D45370}" type="presOf" srcId="{526AF19D-9B2F-4295-BC06-CF489CB1FEE2}" destId="{1C9601AA-9C23-4EFF-B653-580B1D7DC0A5}" srcOrd="0" destOrd="0" presId="urn:microsoft.com/office/officeart/2005/8/layout/radial6"/>
    <dgm:cxn modelId="{5C410581-CB5C-4774-845E-EC621ED64421}" srcId="{D127ABD2-14D4-47B3-8624-07323DF2CF0B}" destId="{3310FEF6-107F-4C7D-A302-4915679504B1}" srcOrd="0" destOrd="0" parTransId="{55E2F1E0-C250-4FA0-9948-3D70369B3B28}" sibTransId="{A0EE55A0-9C57-4FF3-8446-2412858BC1D7}"/>
    <dgm:cxn modelId="{396BA0B1-1E65-4E23-8E7F-B4B308A72E73}" type="presOf" srcId="{7B972F60-EE2D-4E97-BA51-8D28B8B47D7F}" destId="{1A5DDA90-4455-44F3-BFC9-F683BEF11955}" srcOrd="0" destOrd="0" presId="urn:microsoft.com/office/officeart/2005/8/layout/radial6"/>
    <dgm:cxn modelId="{7FD7AF2E-85D1-4B34-8D65-0FAC65EB3034}" srcId="{D127ABD2-14D4-47B3-8624-07323DF2CF0B}" destId="{8FC3D6E4-7077-4A07-A2B4-47913A4C8658}" srcOrd="8" destOrd="0" parTransId="{BD4B0381-5D38-4125-AA27-E84D0BFD796F}" sibTransId="{7BE2B255-19F6-4EE8-BD9D-503CB15350E2}"/>
    <dgm:cxn modelId="{6A05AA3A-45E3-4961-B3BF-FC1EAF43A6DB}" srcId="{D127ABD2-14D4-47B3-8624-07323DF2CF0B}" destId="{D09B31EF-A30B-4E6C-AD6F-3F3866A8E540}" srcOrd="7" destOrd="0" parTransId="{86F0D2B1-949D-4E1F-8CAF-FA8AEB037851}" sibTransId="{B783433E-3C4B-4897-B119-413EB8D2B2B4}"/>
    <dgm:cxn modelId="{B82172A7-2CF6-419C-867E-4DCCE899F67B}" type="presOf" srcId="{7BE2B255-19F6-4EE8-BD9D-503CB15350E2}" destId="{B0235ED7-6D4F-4ACB-9ACB-6493E4F26A8B}" srcOrd="0" destOrd="0" presId="urn:microsoft.com/office/officeart/2005/8/layout/radial6"/>
    <dgm:cxn modelId="{96038B5D-A9DB-4CF2-9769-90DDB162E74C}" srcId="{D127ABD2-14D4-47B3-8624-07323DF2CF0B}" destId="{66566948-AB03-46B4-BD1F-0CCC1F09D504}" srcOrd="6" destOrd="0" parTransId="{1E1689F7-FD1A-473F-B24E-DD7D32DC4D06}" sibTransId="{CAA20A11-CAE9-4703-AA73-78E7DF6D70F6}"/>
    <dgm:cxn modelId="{ED3B3DC4-FC5E-4BA1-8933-A02218EE5816}" type="presOf" srcId="{98976440-0141-4D24-8420-55460A0A7157}" destId="{5C52B900-BAF9-4D1C-B1E8-41FF9160EBD8}" srcOrd="0" destOrd="0" presId="urn:microsoft.com/office/officeart/2005/8/layout/radial6"/>
    <dgm:cxn modelId="{D558E742-018B-4F7E-AB27-857857503252}" type="presOf" srcId="{B783433E-3C4B-4897-B119-413EB8D2B2B4}" destId="{80E13FD5-3710-4EF5-B253-CB9E608A3ABD}" srcOrd="0" destOrd="0" presId="urn:microsoft.com/office/officeart/2005/8/layout/radial6"/>
    <dgm:cxn modelId="{9B241B13-3710-4BA5-AE27-86D955A5ADC7}" type="presOf" srcId="{66566948-AB03-46B4-BD1F-0CCC1F09D504}" destId="{7B3B399A-8DEA-43E8-BA7B-1ABAA05FBD7E}" srcOrd="0" destOrd="0" presId="urn:microsoft.com/office/officeart/2005/8/layout/radial6"/>
    <dgm:cxn modelId="{EF524F23-589A-4688-A279-461CDD4CA856}" type="presOf" srcId="{C8BF9FB4-6FE2-40B9-9CBA-A3187E2D9956}" destId="{2C8B391B-FBEF-47DE-8A5F-81EB5E84AB7A}" srcOrd="0" destOrd="0" presId="urn:microsoft.com/office/officeart/2005/8/layout/radial6"/>
    <dgm:cxn modelId="{1E22E3AF-A456-4F26-B6FD-AC884F27B8CA}" type="presOf" srcId="{D127ABD2-14D4-47B3-8624-07323DF2CF0B}" destId="{D00A3AFE-A8D6-4543-AF5E-A84B620D8D39}" srcOrd="0" destOrd="0" presId="urn:microsoft.com/office/officeart/2005/8/layout/radial6"/>
    <dgm:cxn modelId="{FA8EBCF2-DA2C-4B4E-A456-51A490D08FE1}" srcId="{E9CE5993-D948-4E34-9246-1707CA6393FC}" destId="{D127ABD2-14D4-47B3-8624-07323DF2CF0B}" srcOrd="0" destOrd="0" parTransId="{F899EA60-E07B-4006-A4ED-053C926EC7A0}" sibTransId="{453CCF97-43A1-4374-8D8B-F2662D236F91}"/>
    <dgm:cxn modelId="{349199D8-145F-4A09-A756-2D31A9233281}" srcId="{D127ABD2-14D4-47B3-8624-07323DF2CF0B}" destId="{526AF19D-9B2F-4295-BC06-CF489CB1FEE2}" srcOrd="2" destOrd="0" parTransId="{A13A8493-A863-46D8-AA35-C61BBD387D2C}" sibTransId="{AD233492-B41B-408F-8306-87F912CC5D2C}"/>
    <dgm:cxn modelId="{7ACCCBCA-B31D-4417-BDF8-2A25B227D723}" type="presOf" srcId="{8FC3D6E4-7077-4A07-A2B4-47913A4C8658}" destId="{E94A9115-7B0E-4487-AF49-E9801981ACB1}" srcOrd="0" destOrd="0" presId="urn:microsoft.com/office/officeart/2005/8/layout/radial6"/>
    <dgm:cxn modelId="{34DA8FCF-2451-4A43-A77C-2F4262652141}" srcId="{D127ABD2-14D4-47B3-8624-07323DF2CF0B}" destId="{98976440-0141-4D24-8420-55460A0A7157}" srcOrd="3" destOrd="0" parTransId="{C61B790D-8FA9-4C2C-AD6A-4F8D431C7B9E}" sibTransId="{7B972F60-EE2D-4E97-BA51-8D28B8B47D7F}"/>
    <dgm:cxn modelId="{46AFF364-ADD5-4B5F-A6DC-55D04E9B19B6}" type="presOf" srcId="{28BB1376-31DB-4901-AB4B-54C75AB226F4}" destId="{F30547EE-CB90-41C3-9ED2-916D5D3B464C}" srcOrd="0" destOrd="0" presId="urn:microsoft.com/office/officeart/2005/8/layout/radial6"/>
    <dgm:cxn modelId="{29DF5F55-448C-4F4C-B934-C96F1355E4AE}" type="presParOf" srcId="{BB38C57C-5C10-4F82-8776-1E850A98C392}" destId="{D00A3AFE-A8D6-4543-AF5E-A84B620D8D39}" srcOrd="0" destOrd="0" presId="urn:microsoft.com/office/officeart/2005/8/layout/radial6"/>
    <dgm:cxn modelId="{FDA96997-A290-4C67-B70F-17CA7389C258}" type="presParOf" srcId="{BB38C57C-5C10-4F82-8776-1E850A98C392}" destId="{C547D81B-4A97-49F8-97EA-99EA157E3397}" srcOrd="1" destOrd="0" presId="urn:microsoft.com/office/officeart/2005/8/layout/radial6"/>
    <dgm:cxn modelId="{F8BB58C6-B73C-4F6A-AF60-94A19EE2A736}" type="presParOf" srcId="{BB38C57C-5C10-4F82-8776-1E850A98C392}" destId="{29C35688-53DE-41F8-A6F3-93E8C6839E52}" srcOrd="2" destOrd="0" presId="urn:microsoft.com/office/officeart/2005/8/layout/radial6"/>
    <dgm:cxn modelId="{73B4E8A0-F75E-4F55-B0C1-2FF45155DEE5}" type="presParOf" srcId="{BB38C57C-5C10-4F82-8776-1E850A98C392}" destId="{3F6620D0-8586-40B6-BB64-D5C3B5EA46EA}" srcOrd="3" destOrd="0" presId="urn:microsoft.com/office/officeart/2005/8/layout/radial6"/>
    <dgm:cxn modelId="{ABFCAA8B-25D3-4F9D-8A1F-DD32D0D3AAF7}" type="presParOf" srcId="{BB38C57C-5C10-4F82-8776-1E850A98C392}" destId="{2C8B391B-FBEF-47DE-8A5F-81EB5E84AB7A}" srcOrd="4" destOrd="0" presId="urn:microsoft.com/office/officeart/2005/8/layout/radial6"/>
    <dgm:cxn modelId="{702B51D0-0FE4-4784-A3F2-188BC4717A10}" type="presParOf" srcId="{BB38C57C-5C10-4F82-8776-1E850A98C392}" destId="{0CB91630-30DF-44AD-AA10-CD5824E6D02E}" srcOrd="5" destOrd="0" presId="urn:microsoft.com/office/officeart/2005/8/layout/radial6"/>
    <dgm:cxn modelId="{AB65C14E-DC10-40B9-9EF0-FEF9DBA464FB}" type="presParOf" srcId="{BB38C57C-5C10-4F82-8776-1E850A98C392}" destId="{F30547EE-CB90-41C3-9ED2-916D5D3B464C}" srcOrd="6" destOrd="0" presId="urn:microsoft.com/office/officeart/2005/8/layout/radial6"/>
    <dgm:cxn modelId="{87DFAE15-2D6B-46C2-9109-5E17F4180F32}" type="presParOf" srcId="{BB38C57C-5C10-4F82-8776-1E850A98C392}" destId="{1C9601AA-9C23-4EFF-B653-580B1D7DC0A5}" srcOrd="7" destOrd="0" presId="urn:microsoft.com/office/officeart/2005/8/layout/radial6"/>
    <dgm:cxn modelId="{0517650F-BE27-45DE-8E2C-6F181A1C834B}" type="presParOf" srcId="{BB38C57C-5C10-4F82-8776-1E850A98C392}" destId="{30B42CA2-F067-4FE2-AEB9-979D28127397}" srcOrd="8" destOrd="0" presId="urn:microsoft.com/office/officeart/2005/8/layout/radial6"/>
    <dgm:cxn modelId="{FA38F690-FB61-4FAA-944B-6AC98F239D57}" type="presParOf" srcId="{BB38C57C-5C10-4F82-8776-1E850A98C392}" destId="{B639A660-FE7E-423E-A29B-125C8DA652B2}" srcOrd="9" destOrd="0" presId="urn:microsoft.com/office/officeart/2005/8/layout/radial6"/>
    <dgm:cxn modelId="{70610B90-1FB8-488A-8BD4-3234B14DFF3A}" type="presParOf" srcId="{BB38C57C-5C10-4F82-8776-1E850A98C392}" destId="{5C52B900-BAF9-4D1C-B1E8-41FF9160EBD8}" srcOrd="10" destOrd="0" presId="urn:microsoft.com/office/officeart/2005/8/layout/radial6"/>
    <dgm:cxn modelId="{7F671FCF-F202-4097-8DA8-36F241A39A4D}" type="presParOf" srcId="{BB38C57C-5C10-4F82-8776-1E850A98C392}" destId="{A92852BB-74DD-43E3-9164-19C1B0D60CF0}" srcOrd="11" destOrd="0" presId="urn:microsoft.com/office/officeart/2005/8/layout/radial6"/>
    <dgm:cxn modelId="{38E5876E-6377-49EA-9111-74D2AD1D62EC}" type="presParOf" srcId="{BB38C57C-5C10-4F82-8776-1E850A98C392}" destId="{1A5DDA90-4455-44F3-BFC9-F683BEF11955}" srcOrd="12" destOrd="0" presId="urn:microsoft.com/office/officeart/2005/8/layout/radial6"/>
    <dgm:cxn modelId="{A278DD7A-5853-4D64-895C-C7539E3D7859}" type="presParOf" srcId="{BB38C57C-5C10-4F82-8776-1E850A98C392}" destId="{B4446E77-80DF-4827-AB85-938E03941F10}" srcOrd="13" destOrd="0" presId="urn:microsoft.com/office/officeart/2005/8/layout/radial6"/>
    <dgm:cxn modelId="{A036DB2C-A8C5-4EF2-8F49-4FF8BE4DB26E}" type="presParOf" srcId="{BB38C57C-5C10-4F82-8776-1E850A98C392}" destId="{B9261111-90C0-438C-9302-DBEBE40D5A49}" srcOrd="14" destOrd="0" presId="urn:microsoft.com/office/officeart/2005/8/layout/radial6"/>
    <dgm:cxn modelId="{830C6FDC-7198-4765-B83C-002C73833108}" type="presParOf" srcId="{BB38C57C-5C10-4F82-8776-1E850A98C392}" destId="{2A6D6255-2275-4B3E-8258-A6E85C3B0104}" srcOrd="15" destOrd="0" presId="urn:microsoft.com/office/officeart/2005/8/layout/radial6"/>
    <dgm:cxn modelId="{DC0DE8B0-DA97-46D0-B1C9-137A73D5B741}" type="presParOf" srcId="{BB38C57C-5C10-4F82-8776-1E850A98C392}" destId="{BFBE785E-BC2B-4C5D-AE05-984F3DCF574F}" srcOrd="16" destOrd="0" presId="urn:microsoft.com/office/officeart/2005/8/layout/radial6"/>
    <dgm:cxn modelId="{08445C52-DFC4-4330-AE8A-B25046A37C1F}" type="presParOf" srcId="{BB38C57C-5C10-4F82-8776-1E850A98C392}" destId="{B79B2BBF-2F82-40F4-9F30-BA61F927FA98}" srcOrd="17" destOrd="0" presId="urn:microsoft.com/office/officeart/2005/8/layout/radial6"/>
    <dgm:cxn modelId="{EAC467D5-972D-4BAF-A6FD-36612E7EAA25}" type="presParOf" srcId="{BB38C57C-5C10-4F82-8776-1E850A98C392}" destId="{38D4D01B-42F0-4982-B4A4-CBB0446FE556}" srcOrd="18" destOrd="0" presId="urn:microsoft.com/office/officeart/2005/8/layout/radial6"/>
    <dgm:cxn modelId="{BC1F4706-43B1-4304-B6DF-A8C762EF3EC1}" type="presParOf" srcId="{BB38C57C-5C10-4F82-8776-1E850A98C392}" destId="{7B3B399A-8DEA-43E8-BA7B-1ABAA05FBD7E}" srcOrd="19" destOrd="0" presId="urn:microsoft.com/office/officeart/2005/8/layout/radial6"/>
    <dgm:cxn modelId="{F53D256D-6E44-4B7A-9671-045F0D826D89}" type="presParOf" srcId="{BB38C57C-5C10-4F82-8776-1E850A98C392}" destId="{980C0D6E-CD0F-4B54-9087-B3317C64CE20}" srcOrd="20" destOrd="0" presId="urn:microsoft.com/office/officeart/2005/8/layout/radial6"/>
    <dgm:cxn modelId="{C4D82A55-D7EE-4732-8A2B-4523FA32D706}" type="presParOf" srcId="{BB38C57C-5C10-4F82-8776-1E850A98C392}" destId="{B44934D3-69C5-4138-A8E1-74468A35C388}" srcOrd="21" destOrd="0" presId="urn:microsoft.com/office/officeart/2005/8/layout/radial6"/>
    <dgm:cxn modelId="{0F5168F4-B368-4BA2-8587-4B2370B03972}" type="presParOf" srcId="{BB38C57C-5C10-4F82-8776-1E850A98C392}" destId="{C039E618-2BD5-489C-8AD5-1CD1F910D9A8}" srcOrd="22" destOrd="0" presId="urn:microsoft.com/office/officeart/2005/8/layout/radial6"/>
    <dgm:cxn modelId="{B926A5FE-41C2-4F48-8E18-F9DB0401A673}" type="presParOf" srcId="{BB38C57C-5C10-4F82-8776-1E850A98C392}" destId="{9D53D441-A55A-423F-8BF1-C5463F25D453}" srcOrd="23" destOrd="0" presId="urn:microsoft.com/office/officeart/2005/8/layout/radial6"/>
    <dgm:cxn modelId="{B988D34D-3D05-49AB-B89C-8AD8B082CF32}" type="presParOf" srcId="{BB38C57C-5C10-4F82-8776-1E850A98C392}" destId="{80E13FD5-3710-4EF5-B253-CB9E608A3ABD}" srcOrd="24" destOrd="0" presId="urn:microsoft.com/office/officeart/2005/8/layout/radial6"/>
    <dgm:cxn modelId="{5E54A32D-2E70-4E2B-8745-659D2A68624B}" type="presParOf" srcId="{BB38C57C-5C10-4F82-8776-1E850A98C392}" destId="{E94A9115-7B0E-4487-AF49-E9801981ACB1}" srcOrd="25" destOrd="0" presId="urn:microsoft.com/office/officeart/2005/8/layout/radial6"/>
    <dgm:cxn modelId="{F3642035-0F66-4121-949C-0418B2DCA6B2}" type="presParOf" srcId="{BB38C57C-5C10-4F82-8776-1E850A98C392}" destId="{076EB219-3F82-4E75-88D5-3B4DE41D05AC}" srcOrd="26" destOrd="0" presId="urn:microsoft.com/office/officeart/2005/8/layout/radial6"/>
    <dgm:cxn modelId="{57EA6DAF-E171-46D6-B7D1-F1B1E7F8A67A}" type="presParOf" srcId="{BB38C57C-5C10-4F82-8776-1E850A98C392}" destId="{B0235ED7-6D4F-4ACB-9ACB-6493E4F26A8B}"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B4697-3E48-4E07-957D-FD51C8EC6F11}" type="doc">
      <dgm:prSet loTypeId="urn:microsoft.com/office/officeart/2005/8/layout/venn1" loCatId="relationship" qsTypeId="urn:microsoft.com/office/officeart/2005/8/quickstyle/simple4" qsCatId="simple" csTypeId="urn:microsoft.com/office/officeart/2005/8/colors/accent3_2" csCatId="accent3" phldr="1"/>
      <dgm:spPr/>
    </dgm:pt>
    <dgm:pt modelId="{A8C256A3-461C-460F-BD59-9810F6D08369}">
      <dgm:prSet phldrT="[Text]"/>
      <dgm:spPr/>
      <dgm:t>
        <a:bodyPr/>
        <a:lstStyle/>
        <a:p>
          <a:pPr algn="ctr"/>
          <a:r>
            <a:rPr lang="en-GB" dirty="0" smtClean="0"/>
            <a:t>Current practices</a:t>
          </a:r>
          <a:endParaRPr lang="en-GB" dirty="0"/>
        </a:p>
      </dgm:t>
    </dgm:pt>
    <dgm:pt modelId="{FB8B763E-FC0B-4594-9924-ACF873B291D6}" type="parTrans" cxnId="{9B9D68F3-8D88-403D-BE13-342B119DFDE1}">
      <dgm:prSet/>
      <dgm:spPr/>
      <dgm:t>
        <a:bodyPr/>
        <a:lstStyle/>
        <a:p>
          <a:pPr algn="ctr"/>
          <a:endParaRPr lang="en-GB">
            <a:solidFill>
              <a:schemeClr val="bg1"/>
            </a:solidFill>
          </a:endParaRPr>
        </a:p>
      </dgm:t>
    </dgm:pt>
    <dgm:pt modelId="{0604A2FC-935E-4C8B-95D3-AF15F3462F9E}" type="sibTrans" cxnId="{9B9D68F3-8D88-403D-BE13-342B119DFDE1}">
      <dgm:prSet/>
      <dgm:spPr/>
      <dgm:t>
        <a:bodyPr/>
        <a:lstStyle/>
        <a:p>
          <a:pPr algn="ctr"/>
          <a:endParaRPr lang="en-GB">
            <a:solidFill>
              <a:schemeClr val="bg1"/>
            </a:solidFill>
          </a:endParaRPr>
        </a:p>
      </dgm:t>
    </dgm:pt>
    <dgm:pt modelId="{41D0D281-85B1-4829-8308-4DE72CE7E984}">
      <dgm:prSet phldrT="[Text]"/>
      <dgm:spPr/>
      <dgm:t>
        <a:bodyPr/>
        <a:lstStyle/>
        <a:p>
          <a:pPr algn="ctr"/>
          <a:r>
            <a:rPr lang="en-GB" smtClean="0"/>
            <a:t>Pathways</a:t>
          </a:r>
          <a:endParaRPr lang="en-GB" dirty="0"/>
        </a:p>
      </dgm:t>
    </dgm:pt>
    <dgm:pt modelId="{3B0C6286-CCF6-4487-8825-38054E5D499F}" type="parTrans" cxnId="{A8951848-63A8-46C2-9D45-0DABF4437F62}">
      <dgm:prSet/>
      <dgm:spPr/>
      <dgm:t>
        <a:bodyPr/>
        <a:lstStyle/>
        <a:p>
          <a:pPr algn="ctr"/>
          <a:endParaRPr lang="en-GB">
            <a:solidFill>
              <a:schemeClr val="bg1"/>
            </a:solidFill>
          </a:endParaRPr>
        </a:p>
      </dgm:t>
    </dgm:pt>
    <dgm:pt modelId="{0FB30468-912C-42F5-A094-6606B08F32B4}" type="sibTrans" cxnId="{A8951848-63A8-46C2-9D45-0DABF4437F62}">
      <dgm:prSet/>
      <dgm:spPr/>
      <dgm:t>
        <a:bodyPr/>
        <a:lstStyle/>
        <a:p>
          <a:pPr algn="ctr"/>
          <a:endParaRPr lang="en-GB">
            <a:solidFill>
              <a:schemeClr val="bg1"/>
            </a:solidFill>
          </a:endParaRPr>
        </a:p>
      </dgm:t>
    </dgm:pt>
    <dgm:pt modelId="{2D096C28-3383-47C5-8A72-F088314E1655}">
      <dgm:prSet phldrT="[Text]"/>
      <dgm:spPr/>
      <dgm:t>
        <a:bodyPr/>
        <a:lstStyle/>
        <a:p>
          <a:pPr algn="ctr"/>
          <a:r>
            <a:rPr lang="en-GB" smtClean="0"/>
            <a:t>Green 'turn-over'</a:t>
          </a:r>
          <a:endParaRPr lang="en-GB" dirty="0"/>
        </a:p>
      </dgm:t>
    </dgm:pt>
    <dgm:pt modelId="{39CAB80F-F310-41BF-93CF-E5F6FABA748A}" type="sibTrans" cxnId="{F6AB61A4-3FBB-4774-A708-F021531F1F8D}">
      <dgm:prSet/>
      <dgm:spPr/>
      <dgm:t>
        <a:bodyPr/>
        <a:lstStyle/>
        <a:p>
          <a:pPr algn="ctr"/>
          <a:endParaRPr lang="en-GB">
            <a:solidFill>
              <a:schemeClr val="bg1"/>
            </a:solidFill>
          </a:endParaRPr>
        </a:p>
      </dgm:t>
    </dgm:pt>
    <dgm:pt modelId="{0A5A75E6-A458-475D-AA8F-D26100AAAF89}" type="parTrans" cxnId="{F6AB61A4-3FBB-4774-A708-F021531F1F8D}">
      <dgm:prSet/>
      <dgm:spPr/>
      <dgm:t>
        <a:bodyPr/>
        <a:lstStyle/>
        <a:p>
          <a:pPr algn="ctr"/>
          <a:endParaRPr lang="en-GB">
            <a:solidFill>
              <a:schemeClr val="bg1"/>
            </a:solidFill>
          </a:endParaRPr>
        </a:p>
      </dgm:t>
    </dgm:pt>
    <dgm:pt modelId="{03929B39-E3F1-47E1-BA50-340E2141A382}" type="pres">
      <dgm:prSet presAssocID="{A0DB4697-3E48-4E07-957D-FD51C8EC6F11}" presName="compositeShape" presStyleCnt="0">
        <dgm:presLayoutVars>
          <dgm:chMax val="7"/>
          <dgm:dir/>
          <dgm:resizeHandles val="exact"/>
        </dgm:presLayoutVars>
      </dgm:prSet>
      <dgm:spPr/>
    </dgm:pt>
    <dgm:pt modelId="{9CBA9AC8-7CC1-4FA4-AB70-FF7EE6E84984}" type="pres">
      <dgm:prSet presAssocID="{A8C256A3-461C-460F-BD59-9810F6D08369}" presName="circ1" presStyleLbl="vennNode1" presStyleIdx="0" presStyleCnt="3"/>
      <dgm:spPr/>
      <dgm:t>
        <a:bodyPr/>
        <a:lstStyle/>
        <a:p>
          <a:endParaRPr lang="en-GB"/>
        </a:p>
      </dgm:t>
    </dgm:pt>
    <dgm:pt modelId="{1093E625-BD0C-431A-B211-AD34573D4D7E}" type="pres">
      <dgm:prSet presAssocID="{A8C256A3-461C-460F-BD59-9810F6D08369}" presName="circ1Tx" presStyleLbl="revTx" presStyleIdx="0" presStyleCnt="0">
        <dgm:presLayoutVars>
          <dgm:chMax val="0"/>
          <dgm:chPref val="0"/>
          <dgm:bulletEnabled val="1"/>
        </dgm:presLayoutVars>
      </dgm:prSet>
      <dgm:spPr/>
      <dgm:t>
        <a:bodyPr/>
        <a:lstStyle/>
        <a:p>
          <a:endParaRPr lang="en-GB"/>
        </a:p>
      </dgm:t>
    </dgm:pt>
    <dgm:pt modelId="{E73CE581-8FA4-48A9-8F56-D85B80BFAE87}" type="pres">
      <dgm:prSet presAssocID="{2D096C28-3383-47C5-8A72-F088314E1655}" presName="circ2" presStyleLbl="vennNode1" presStyleIdx="1" presStyleCnt="3"/>
      <dgm:spPr/>
      <dgm:t>
        <a:bodyPr/>
        <a:lstStyle/>
        <a:p>
          <a:endParaRPr lang="en-GB"/>
        </a:p>
      </dgm:t>
    </dgm:pt>
    <dgm:pt modelId="{3B374458-A8AD-4B43-80A6-67767825B0BA}" type="pres">
      <dgm:prSet presAssocID="{2D096C28-3383-47C5-8A72-F088314E1655}" presName="circ2Tx" presStyleLbl="revTx" presStyleIdx="0" presStyleCnt="0">
        <dgm:presLayoutVars>
          <dgm:chMax val="0"/>
          <dgm:chPref val="0"/>
          <dgm:bulletEnabled val="1"/>
        </dgm:presLayoutVars>
      </dgm:prSet>
      <dgm:spPr/>
      <dgm:t>
        <a:bodyPr/>
        <a:lstStyle/>
        <a:p>
          <a:endParaRPr lang="en-GB"/>
        </a:p>
      </dgm:t>
    </dgm:pt>
    <dgm:pt modelId="{DD643B8E-CEA7-4588-B4A2-8E1145AB1EB5}" type="pres">
      <dgm:prSet presAssocID="{41D0D281-85B1-4829-8308-4DE72CE7E984}" presName="circ3" presStyleLbl="vennNode1" presStyleIdx="2" presStyleCnt="3"/>
      <dgm:spPr/>
      <dgm:t>
        <a:bodyPr/>
        <a:lstStyle/>
        <a:p>
          <a:endParaRPr lang="en-GB"/>
        </a:p>
      </dgm:t>
    </dgm:pt>
    <dgm:pt modelId="{9F5D8898-4623-45DD-9791-0DACD4066A62}" type="pres">
      <dgm:prSet presAssocID="{41D0D281-85B1-4829-8308-4DE72CE7E984}" presName="circ3Tx" presStyleLbl="revTx" presStyleIdx="0" presStyleCnt="0">
        <dgm:presLayoutVars>
          <dgm:chMax val="0"/>
          <dgm:chPref val="0"/>
          <dgm:bulletEnabled val="1"/>
        </dgm:presLayoutVars>
      </dgm:prSet>
      <dgm:spPr/>
      <dgm:t>
        <a:bodyPr/>
        <a:lstStyle/>
        <a:p>
          <a:endParaRPr lang="en-GB"/>
        </a:p>
      </dgm:t>
    </dgm:pt>
  </dgm:ptLst>
  <dgm:cxnLst>
    <dgm:cxn modelId="{B50D46A0-38AF-483B-87D7-8466CE3ABE73}" type="presOf" srcId="{2D096C28-3383-47C5-8A72-F088314E1655}" destId="{E73CE581-8FA4-48A9-8F56-D85B80BFAE87}" srcOrd="0" destOrd="0" presId="urn:microsoft.com/office/officeart/2005/8/layout/venn1"/>
    <dgm:cxn modelId="{2A3C326F-4FF8-4F95-B3AB-1CD67C05D792}" type="presOf" srcId="{41D0D281-85B1-4829-8308-4DE72CE7E984}" destId="{9F5D8898-4623-45DD-9791-0DACD4066A62}" srcOrd="1" destOrd="0" presId="urn:microsoft.com/office/officeart/2005/8/layout/venn1"/>
    <dgm:cxn modelId="{A8951848-63A8-46C2-9D45-0DABF4437F62}" srcId="{A0DB4697-3E48-4E07-957D-FD51C8EC6F11}" destId="{41D0D281-85B1-4829-8308-4DE72CE7E984}" srcOrd="2" destOrd="0" parTransId="{3B0C6286-CCF6-4487-8825-38054E5D499F}" sibTransId="{0FB30468-912C-42F5-A094-6606B08F32B4}"/>
    <dgm:cxn modelId="{C5356C5A-5B5C-4583-8B61-485A9AADCC04}" type="presOf" srcId="{A8C256A3-461C-460F-BD59-9810F6D08369}" destId="{9CBA9AC8-7CC1-4FA4-AB70-FF7EE6E84984}" srcOrd="0" destOrd="0" presId="urn:microsoft.com/office/officeart/2005/8/layout/venn1"/>
    <dgm:cxn modelId="{F6AB61A4-3FBB-4774-A708-F021531F1F8D}" srcId="{A0DB4697-3E48-4E07-957D-FD51C8EC6F11}" destId="{2D096C28-3383-47C5-8A72-F088314E1655}" srcOrd="1" destOrd="0" parTransId="{0A5A75E6-A458-475D-AA8F-D26100AAAF89}" sibTransId="{39CAB80F-F310-41BF-93CF-E5F6FABA748A}"/>
    <dgm:cxn modelId="{9B9D68F3-8D88-403D-BE13-342B119DFDE1}" srcId="{A0DB4697-3E48-4E07-957D-FD51C8EC6F11}" destId="{A8C256A3-461C-460F-BD59-9810F6D08369}" srcOrd="0" destOrd="0" parTransId="{FB8B763E-FC0B-4594-9924-ACF873B291D6}" sibTransId="{0604A2FC-935E-4C8B-95D3-AF15F3462F9E}"/>
    <dgm:cxn modelId="{D00339F6-0DD6-4746-89CC-3F5B96CD1C9F}" type="presOf" srcId="{41D0D281-85B1-4829-8308-4DE72CE7E984}" destId="{DD643B8E-CEA7-4588-B4A2-8E1145AB1EB5}" srcOrd="0" destOrd="0" presId="urn:microsoft.com/office/officeart/2005/8/layout/venn1"/>
    <dgm:cxn modelId="{511999EF-1402-4478-A5D9-BE0ACABC4F28}" type="presOf" srcId="{A0DB4697-3E48-4E07-957D-FD51C8EC6F11}" destId="{03929B39-E3F1-47E1-BA50-340E2141A382}" srcOrd="0" destOrd="0" presId="urn:microsoft.com/office/officeart/2005/8/layout/venn1"/>
    <dgm:cxn modelId="{DAFB9B86-07DE-40D1-8217-5DA34A69EAA0}" type="presOf" srcId="{A8C256A3-461C-460F-BD59-9810F6D08369}" destId="{1093E625-BD0C-431A-B211-AD34573D4D7E}" srcOrd="1" destOrd="0" presId="urn:microsoft.com/office/officeart/2005/8/layout/venn1"/>
    <dgm:cxn modelId="{8223A8EC-192F-42DA-A158-82D15305009E}" type="presOf" srcId="{2D096C28-3383-47C5-8A72-F088314E1655}" destId="{3B374458-A8AD-4B43-80A6-67767825B0BA}" srcOrd="1" destOrd="0" presId="urn:microsoft.com/office/officeart/2005/8/layout/venn1"/>
    <dgm:cxn modelId="{99C9BDE9-D30D-4923-8DEA-B92CC9329313}" type="presParOf" srcId="{03929B39-E3F1-47E1-BA50-340E2141A382}" destId="{9CBA9AC8-7CC1-4FA4-AB70-FF7EE6E84984}" srcOrd="0" destOrd="0" presId="urn:microsoft.com/office/officeart/2005/8/layout/venn1"/>
    <dgm:cxn modelId="{26A66982-2B03-4E5F-B857-41C35A9E6EEB}" type="presParOf" srcId="{03929B39-E3F1-47E1-BA50-340E2141A382}" destId="{1093E625-BD0C-431A-B211-AD34573D4D7E}" srcOrd="1" destOrd="0" presId="urn:microsoft.com/office/officeart/2005/8/layout/venn1"/>
    <dgm:cxn modelId="{220CED69-5160-41D2-8B2D-D9590B554030}" type="presParOf" srcId="{03929B39-E3F1-47E1-BA50-340E2141A382}" destId="{E73CE581-8FA4-48A9-8F56-D85B80BFAE87}" srcOrd="2" destOrd="0" presId="urn:microsoft.com/office/officeart/2005/8/layout/venn1"/>
    <dgm:cxn modelId="{8313AB69-A2F4-47BA-9364-3AEEE02E5E51}" type="presParOf" srcId="{03929B39-E3F1-47E1-BA50-340E2141A382}" destId="{3B374458-A8AD-4B43-80A6-67767825B0BA}" srcOrd="3" destOrd="0" presId="urn:microsoft.com/office/officeart/2005/8/layout/venn1"/>
    <dgm:cxn modelId="{7A0B33C9-86F8-4333-86BE-A7A331380681}" type="presParOf" srcId="{03929B39-E3F1-47E1-BA50-340E2141A382}" destId="{DD643B8E-CEA7-4588-B4A2-8E1145AB1EB5}" srcOrd="4" destOrd="0" presId="urn:microsoft.com/office/officeart/2005/8/layout/venn1"/>
    <dgm:cxn modelId="{7168F770-B6ED-4D14-B41B-D0CC8680B63C}" type="presParOf" srcId="{03929B39-E3F1-47E1-BA50-340E2141A382}" destId="{9F5D8898-4623-45DD-9791-0DACD4066A6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smtClean="0"/>
            </a:lvl1pPr>
          </a:lstStyle>
          <a:p>
            <a:pPr>
              <a:defRPr/>
            </a:pPr>
            <a:endParaRPr lang="en-US"/>
          </a:p>
        </p:txBody>
      </p:sp>
      <p:sp>
        <p:nvSpPr>
          <p:cNvPr id="55299" name="Rectangle 3"/>
          <p:cNvSpPr>
            <a:spLocks noGrp="1" noChangeArrowheads="1"/>
          </p:cNvSpPr>
          <p:nvPr>
            <p:ph type="dt" sz="quarter" idx="1"/>
          </p:nvPr>
        </p:nvSpPr>
        <p:spPr bwMode="auto">
          <a:xfrm>
            <a:off x="5797838"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smtClean="0"/>
            </a:lvl1pPr>
          </a:lstStyle>
          <a:p>
            <a:pPr>
              <a:defRPr/>
            </a:pPr>
            <a:fld id="{6309A501-0301-4398-965A-6A4A93E447EF}" type="datetime1">
              <a:rPr lang="en-US"/>
              <a:pPr>
                <a:defRPr/>
              </a:pPr>
              <a:t>12/4/2018</a:t>
            </a:fld>
            <a:endParaRPr lang="en-US"/>
          </a:p>
        </p:txBody>
      </p:sp>
      <p:sp>
        <p:nvSpPr>
          <p:cNvPr id="55300" name="Rectangle 4"/>
          <p:cNvSpPr>
            <a:spLocks noGrp="1" noChangeArrowheads="1"/>
          </p:cNvSpPr>
          <p:nvPr>
            <p:ph type="ftr" sz="quarter" idx="2"/>
          </p:nvPr>
        </p:nvSpPr>
        <p:spPr bwMode="auto">
          <a:xfrm>
            <a:off x="0"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smtClean="0"/>
            </a:lvl1pPr>
          </a:lstStyle>
          <a:p>
            <a:pPr>
              <a:defRPr/>
            </a:pPr>
            <a:endParaRPr lang="en-US"/>
          </a:p>
        </p:txBody>
      </p:sp>
      <p:sp>
        <p:nvSpPr>
          <p:cNvPr id="55301" name="Rectangle 5"/>
          <p:cNvSpPr>
            <a:spLocks noGrp="1" noChangeArrowheads="1"/>
          </p:cNvSpPr>
          <p:nvPr>
            <p:ph type="sldNum" sz="quarter" idx="3"/>
          </p:nvPr>
        </p:nvSpPr>
        <p:spPr bwMode="auto">
          <a:xfrm>
            <a:off x="5797838"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smtClean="0"/>
            </a:lvl1pPr>
          </a:lstStyle>
          <a:p>
            <a:pPr>
              <a:defRPr/>
            </a:pPr>
            <a:fld id="{6B9A137C-6395-42CC-A20B-C17891A09B20}" type="slidenum">
              <a:rPr lang="en-US"/>
              <a:pPr>
                <a:defRPr/>
              </a:pPr>
              <a:t>‹#›</a:t>
            </a:fld>
            <a:endParaRPr lang="en-US"/>
          </a:p>
        </p:txBody>
      </p:sp>
    </p:spTree>
    <p:extLst>
      <p:ext uri="{BB962C8B-B14F-4D97-AF65-F5344CB8AC3E}">
        <p14:creationId xmlns:p14="http://schemas.microsoft.com/office/powerpoint/2010/main" val="13178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smtClean="0"/>
            </a:lvl1pPr>
          </a:lstStyle>
          <a:p>
            <a:pPr>
              <a:defRPr/>
            </a:pPr>
            <a:endParaRPr lang="en-US"/>
          </a:p>
        </p:txBody>
      </p:sp>
      <p:sp>
        <p:nvSpPr>
          <p:cNvPr id="30723" name="Rectangle 3"/>
          <p:cNvSpPr>
            <a:spLocks noGrp="1" noChangeArrowheads="1"/>
          </p:cNvSpPr>
          <p:nvPr>
            <p:ph type="dt" idx="1"/>
          </p:nvPr>
        </p:nvSpPr>
        <p:spPr bwMode="auto">
          <a:xfrm>
            <a:off x="5799614"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364615" y="3372167"/>
            <a:ext cx="7505383" cy="319468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744335"/>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smtClean="0"/>
            </a:lvl1pPr>
          </a:lstStyle>
          <a:p>
            <a:pPr>
              <a:defRPr/>
            </a:pPr>
            <a:endParaRPr lang="en-US"/>
          </a:p>
        </p:txBody>
      </p:sp>
      <p:sp>
        <p:nvSpPr>
          <p:cNvPr id="30727" name="Rectangle 7"/>
          <p:cNvSpPr>
            <a:spLocks noGrp="1" noChangeArrowheads="1"/>
          </p:cNvSpPr>
          <p:nvPr>
            <p:ph type="sldNum" sz="quarter" idx="5"/>
          </p:nvPr>
        </p:nvSpPr>
        <p:spPr bwMode="auto">
          <a:xfrm>
            <a:off x="5799614" y="6744335"/>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vl1pPr>
          </a:lstStyle>
          <a:p>
            <a:pPr>
              <a:defRPr/>
            </a:pPr>
            <a:fld id="{311B1BAD-EFC5-4142-A9F0-ADD3DB3AF809}" type="slidenum">
              <a:rPr lang="en-US"/>
              <a:pPr>
                <a:defRPr/>
              </a:pPr>
              <a:t>‹#›</a:t>
            </a:fld>
            <a:endParaRPr lang="en-US"/>
          </a:p>
        </p:txBody>
      </p:sp>
    </p:spTree>
    <p:extLst>
      <p:ext uri="{BB962C8B-B14F-4D97-AF65-F5344CB8AC3E}">
        <p14:creationId xmlns:p14="http://schemas.microsoft.com/office/powerpoint/2010/main" val="3096050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1</a:t>
            </a:fld>
            <a:endParaRPr lang="en-US"/>
          </a:p>
        </p:txBody>
      </p:sp>
    </p:spTree>
    <p:extLst>
      <p:ext uri="{BB962C8B-B14F-4D97-AF65-F5344CB8AC3E}">
        <p14:creationId xmlns:p14="http://schemas.microsoft.com/office/powerpoint/2010/main" val="189036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a:t>The hydro-social contract implicitly promised the delivery of a safe, cheap and largely limitless volume of water from a benign environment to the</a:t>
            </a:r>
          </a:p>
          <a:p>
            <a:r>
              <a:rPr lang="en-US" dirty="0"/>
              <a:t>rapidly growing urban population.</a:t>
            </a:r>
          </a:p>
          <a:p>
            <a:r>
              <a:rPr lang="en-US" dirty="0"/>
              <a:t>2. The hydro-social contract implicitly promised public health protection to the rapidly growing urban population, through the delivery of sewerage services directing waste flows to an environmentally benign receiving waterway environment.</a:t>
            </a:r>
          </a:p>
          <a:p>
            <a:r>
              <a:rPr lang="en-US" dirty="0"/>
              <a:t>3. the hydro-social contract implicitly promised cost-effective flood protection services through the efficient conveyance of </a:t>
            </a:r>
            <a:r>
              <a:rPr lang="en-US" dirty="0" err="1"/>
              <a:t>stormwater</a:t>
            </a:r>
            <a:r>
              <a:rPr lang="en-US" dirty="0"/>
              <a:t> to a benign waterway environment to facilitate the rapid urban expansion of cities. </a:t>
            </a:r>
            <a:r>
              <a:rPr lang="en-US" b="1" dirty="0"/>
              <a:t>Transition</a:t>
            </a:r>
            <a:r>
              <a:rPr lang="en-US" dirty="0"/>
              <a:t> to a more complex hydro-social contract involving multiple (and fragmented) urban water services providers.</a:t>
            </a:r>
          </a:p>
          <a:p>
            <a:r>
              <a:rPr lang="en-US" dirty="0"/>
              <a:t>4. ‘Old’ hydro-social construct and environmentalism 1960-70s, inclusiveness.</a:t>
            </a:r>
          </a:p>
          <a:p>
            <a:r>
              <a:rPr lang="en-US" dirty="0"/>
              <a:t>5. SUWM/IUWM diffuse new hydro-social contract.</a:t>
            </a:r>
          </a:p>
          <a:p>
            <a:r>
              <a:rPr lang="en-US" dirty="0"/>
              <a:t>6. Ideal, sustainability long-term, over-haul of hydro-social contract. </a:t>
            </a:r>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28</a:t>
            </a:fld>
            <a:endParaRPr lang="en-US"/>
          </a:p>
        </p:txBody>
      </p:sp>
    </p:spTree>
    <p:extLst>
      <p:ext uri="{BB962C8B-B14F-4D97-AF65-F5344CB8AC3E}">
        <p14:creationId xmlns:p14="http://schemas.microsoft.com/office/powerpoint/2010/main" val="143371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principles of IUWM can be</a:t>
            </a:r>
          </a:p>
          <a:p>
            <a:r>
              <a:rPr lang="en-US" dirty="0"/>
              <a:t>summarized as follows:</a:t>
            </a:r>
          </a:p>
          <a:p>
            <a:r>
              <a:rPr lang="en-US" dirty="0"/>
              <a:t>1. Consider all parts of the water cycle, natural and constructed, surface and subsurface, recognizing them as an integrated system.</a:t>
            </a:r>
          </a:p>
          <a:p>
            <a:r>
              <a:rPr lang="en-US" dirty="0"/>
              <a:t>2. Consider all requirements for water, both anthropogenic and ecological.</a:t>
            </a:r>
          </a:p>
          <a:p>
            <a:r>
              <a:rPr lang="en-US" dirty="0"/>
              <a:t>3. Consider the local context, accounting for environmental, social, cultural, and economic perspectives.</a:t>
            </a:r>
          </a:p>
          <a:p>
            <a:r>
              <a:rPr lang="en-US" dirty="0"/>
              <a:t>4. Include all stakeholders in planning and decision-making processes.</a:t>
            </a:r>
          </a:p>
          <a:p>
            <a:r>
              <a:rPr lang="en-US" dirty="0"/>
              <a:t>5. Strive for sustainability, aiming to balance environmental, social, and economic needs in the short, medium, and long term.</a:t>
            </a:r>
            <a:endParaRPr lang="en-GB"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29</a:t>
            </a:fld>
            <a:endParaRPr lang="en-US"/>
          </a:p>
        </p:txBody>
      </p:sp>
    </p:spTree>
    <p:extLst>
      <p:ext uri="{BB962C8B-B14F-4D97-AF65-F5344CB8AC3E}">
        <p14:creationId xmlns:p14="http://schemas.microsoft.com/office/powerpoint/2010/main" val="191551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WSC CRC https://www.youtube.com/watch?v=v0fX6L_zrBo</a:t>
            </a:r>
            <a:endParaRPr lang="en-GB"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32</a:t>
            </a:fld>
            <a:endParaRPr lang="en-US"/>
          </a:p>
        </p:txBody>
      </p:sp>
    </p:spTree>
    <p:extLst>
      <p:ext uri="{BB962C8B-B14F-4D97-AF65-F5344CB8AC3E}">
        <p14:creationId xmlns:p14="http://schemas.microsoft.com/office/powerpoint/2010/main" val="416052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using the circle of priorities, at the end of the presentation there is an additional slide</a:t>
            </a:r>
            <a:r>
              <a:rPr lang="en-US" baseline="0" dirty="0" smtClean="0"/>
              <a:t> for this section</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36</a:t>
            </a:fld>
            <a:endParaRPr lang="en-US"/>
          </a:p>
        </p:txBody>
      </p:sp>
    </p:spTree>
    <p:extLst>
      <p:ext uri="{BB962C8B-B14F-4D97-AF65-F5344CB8AC3E}">
        <p14:creationId xmlns:p14="http://schemas.microsoft.com/office/powerpoint/2010/main" val="1092866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Longer financial horizons / cost-savings / Diverse sources of funding</a:t>
            </a:r>
          </a:p>
          <a:p>
            <a:pPr marL="228600" indent="-228600">
              <a:buAutoNum type="arabicPeriod"/>
            </a:pPr>
            <a:r>
              <a:rPr lang="en-US" baseline="0" dirty="0" smtClean="0"/>
              <a:t>Community support / engagement</a:t>
            </a:r>
          </a:p>
          <a:p>
            <a:pPr marL="228600" indent="-228600">
              <a:buAutoNum type="arabicPeriod"/>
            </a:pPr>
            <a:r>
              <a:rPr lang="en-US" baseline="0" dirty="0" smtClean="0"/>
              <a:t>More options</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38</a:t>
            </a:fld>
            <a:endParaRPr lang="en-US"/>
          </a:p>
        </p:txBody>
      </p:sp>
    </p:spTree>
    <p:extLst>
      <p:ext uri="{BB962C8B-B14F-4D97-AF65-F5344CB8AC3E}">
        <p14:creationId xmlns:p14="http://schemas.microsoft.com/office/powerpoint/2010/main" val="108951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 is an example, change as required.</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4</a:t>
            </a:fld>
            <a:endParaRPr lang="en-US"/>
          </a:p>
        </p:txBody>
      </p:sp>
    </p:spTree>
    <p:extLst>
      <p:ext uri="{BB962C8B-B14F-4D97-AF65-F5344CB8AC3E}">
        <p14:creationId xmlns:p14="http://schemas.microsoft.com/office/powerpoint/2010/main" val="94966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using the circle of priorities, at the end of the presentation there is an additional slide</a:t>
            </a:r>
            <a:r>
              <a:rPr lang="en-US" baseline="0" dirty="0" smtClean="0"/>
              <a:t> for this section</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5</a:t>
            </a:fld>
            <a:endParaRPr lang="en-US"/>
          </a:p>
        </p:txBody>
      </p:sp>
    </p:spTree>
    <p:extLst>
      <p:ext uri="{BB962C8B-B14F-4D97-AF65-F5344CB8AC3E}">
        <p14:creationId xmlns:p14="http://schemas.microsoft.com/office/powerpoint/2010/main" val="174484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 to the number of groups in the workshop.</a:t>
            </a:r>
            <a:r>
              <a:rPr lang="en-US" baseline="0" dirty="0" smtClean="0"/>
              <a:t> Refer back to this slide as needed, particularly while participants are undergoing Step 2.</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6</a:t>
            </a:fld>
            <a:endParaRPr lang="en-US"/>
          </a:p>
        </p:txBody>
      </p:sp>
    </p:spTree>
    <p:extLst>
      <p:ext uri="{BB962C8B-B14F-4D97-AF65-F5344CB8AC3E}">
        <p14:creationId xmlns:p14="http://schemas.microsoft.com/office/powerpoint/2010/main" val="332541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cities to achieve these aspects, WSC’s proposes three pillars of action. First, cities must be viewed as water catchments where diverse sources complement the existing supply through fit-for-purpose and alternative systems. Second, promote the recognition of urban ecosystem services that benefit the environment and the citizens. Third, foster empowered water-aware communities where water professionals and decision-makers work across a range of disciplines (re)shaping the existing institutional context. </a:t>
            </a:r>
          </a:p>
          <a:p>
            <a:r>
              <a:rPr lang="en-GB" dirty="0" smtClean="0"/>
              <a:t>Use this as an example in presentation: First = Green turn-over; Second = Current practices; Third = Pathways. The contributions of the water utility to WSC.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14</a:t>
            </a:fld>
            <a:endParaRPr lang="en-US"/>
          </a:p>
        </p:txBody>
      </p:sp>
    </p:spTree>
    <p:extLst>
      <p:ext uri="{BB962C8B-B14F-4D97-AF65-F5344CB8AC3E}">
        <p14:creationId xmlns:p14="http://schemas.microsoft.com/office/powerpoint/2010/main" val="309509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cities to achieve these aspects, WSC’s proposes three pillars of action. First, cities must be viewed as water catchments where diverse sources complement the existing supply through fit-for-purpose and alternative systems. Second, promote the recognition of urban ecosystem services that benefit the environment and the citizens. Third, foster empowered water-aware communities where water professionals and decision-makers work across a range of disciplines (re)shaping the existing institutional context. </a:t>
            </a:r>
          </a:p>
          <a:p>
            <a:r>
              <a:rPr lang="en-GB" dirty="0" smtClean="0"/>
              <a:t>Use this as an example in presentation: First = Green turn-over; Second = Current practices; Third = Pathways. The contributions of the water utility to WSC.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18</a:t>
            </a:fld>
            <a:endParaRPr lang="en-US"/>
          </a:p>
        </p:txBody>
      </p:sp>
    </p:spTree>
    <p:extLst>
      <p:ext uri="{BB962C8B-B14F-4D97-AF65-F5344CB8AC3E}">
        <p14:creationId xmlns:p14="http://schemas.microsoft.com/office/powerpoint/2010/main" val="108144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20</a:t>
            </a:fld>
            <a:endParaRPr lang="en-US"/>
          </a:p>
        </p:txBody>
      </p:sp>
    </p:spTree>
    <p:extLst>
      <p:ext uri="{BB962C8B-B14F-4D97-AF65-F5344CB8AC3E}">
        <p14:creationId xmlns:p14="http://schemas.microsoft.com/office/powerpoint/2010/main" val="47191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21</a:t>
            </a:fld>
            <a:endParaRPr lang="en-US"/>
          </a:p>
        </p:txBody>
      </p:sp>
    </p:spTree>
    <p:extLst>
      <p:ext uri="{BB962C8B-B14F-4D97-AF65-F5344CB8AC3E}">
        <p14:creationId xmlns:p14="http://schemas.microsoft.com/office/powerpoint/2010/main" val="74498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scarcity, Climate change, Urban Population</a:t>
            </a:r>
            <a:r>
              <a:rPr lang="en-US" baseline="0" dirty="0" smtClean="0"/>
              <a:t> Growth (growing population and urbanization trends), and SDGs</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22</a:t>
            </a:fld>
            <a:endParaRPr lang="en-US"/>
          </a:p>
        </p:txBody>
      </p:sp>
    </p:spTree>
    <p:extLst>
      <p:ext uri="{BB962C8B-B14F-4D97-AF65-F5344CB8AC3E}">
        <p14:creationId xmlns:p14="http://schemas.microsoft.com/office/powerpoint/2010/main" val="47584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360000" y="360000"/>
            <a:ext cx="8424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0"/>
          <p:cNvSpPr txBox="1">
            <a:spLocks noChangeArrowheads="1"/>
          </p:cNvSpPr>
          <p:nvPr userDrawn="1"/>
        </p:nvSpPr>
        <p:spPr bwMode="auto">
          <a:xfrm>
            <a:off x="504000" y="504000"/>
            <a:ext cx="8064896" cy="3356946"/>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3600" b="1" dirty="0" smtClean="0">
                <a:solidFill>
                  <a:schemeClr val="bg1"/>
                </a:solidFill>
                <a:latin typeface="Arial" pitchFamily="34" charset="0"/>
                <a:cs typeface="Arial" pitchFamily="34" charset="0"/>
              </a:rPr>
              <a:t>Self-Evaluation</a:t>
            </a:r>
          </a:p>
          <a:p>
            <a:pPr eaLnBrk="0" hangingPunct="0">
              <a:lnSpc>
                <a:spcPct val="50000"/>
              </a:lnSpc>
              <a:spcBef>
                <a:spcPct val="50000"/>
              </a:spcBef>
            </a:pPr>
            <a:r>
              <a:rPr lang="en-US" sz="3600" b="1" dirty="0" smtClean="0">
                <a:solidFill>
                  <a:schemeClr val="bg1"/>
                </a:solidFill>
                <a:latin typeface="Arial" pitchFamily="34" charset="0"/>
                <a:cs typeface="Arial" pitchFamily="34" charset="0"/>
              </a:rPr>
              <a:t>UNESCO-IHE</a:t>
            </a:r>
          </a:p>
          <a:p>
            <a:pPr eaLnBrk="0" hangingPunct="0">
              <a:lnSpc>
                <a:spcPct val="50000"/>
              </a:lnSpc>
              <a:spcBef>
                <a:spcPct val="50000"/>
              </a:spcBef>
            </a:pPr>
            <a:r>
              <a:rPr lang="en-US" sz="3600" b="1" dirty="0" smtClean="0">
                <a:solidFill>
                  <a:schemeClr val="bg1"/>
                </a:solidFill>
                <a:latin typeface="Arial" pitchFamily="34" charset="0"/>
                <a:cs typeface="Arial" pitchFamily="34" charset="0"/>
              </a:rPr>
              <a:t>Institute for Water Education</a:t>
            </a:r>
          </a:p>
          <a:p>
            <a:pPr eaLnBrk="0" hangingPunct="0">
              <a:lnSpc>
                <a:spcPct val="50000"/>
              </a:lnSpc>
              <a:spcBef>
                <a:spcPct val="50000"/>
              </a:spcBef>
            </a:pPr>
            <a:r>
              <a:rPr lang="en-US" sz="9600" b="1" dirty="0" smtClean="0">
                <a:solidFill>
                  <a:srgbClr val="FFFFFF">
                    <a:alpha val="60000"/>
                  </a:srgbClr>
                </a:solidFill>
                <a:latin typeface="Arial" pitchFamily="34" charset="0"/>
                <a:cs typeface="Arial" pitchFamily="34" charset="0"/>
              </a:rPr>
              <a:t>2007-2013</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 y="5652000"/>
            <a:ext cx="2287524" cy="1214488"/>
          </a:xfrm>
          <a:prstGeom prst="rect">
            <a:avLst/>
          </a:prstGeom>
        </p:spPr>
      </p:pic>
      <p:pic>
        <p:nvPicPr>
          <p:cNvPr id="8" name="Picture 7"/>
          <p:cNvPicPr/>
          <p:nvPr userDrawn="1"/>
        </p:nvPicPr>
        <p:blipFill>
          <a:blip r:embed="rId3">
            <a:extLst>
              <a:ext uri="{28A0092B-C50C-407E-A947-70E740481C1C}">
                <a14:useLocalDpi xmlns:a14="http://schemas.microsoft.com/office/drawing/2010/main"/>
              </a:ext>
            </a:extLst>
          </a:blip>
          <a:srcRect/>
          <a:stretch>
            <a:fillRect/>
          </a:stretch>
        </p:blipFill>
        <p:spPr bwMode="auto">
          <a:xfrm>
            <a:off x="6804248" y="5921746"/>
            <a:ext cx="1857375" cy="714375"/>
          </a:xfrm>
          <a:prstGeom prst="rect">
            <a:avLst/>
          </a:prstGeom>
          <a:noFill/>
        </p:spPr>
      </p:pic>
      <p:pic>
        <p:nvPicPr>
          <p:cNvPr id="9" name="Picture 8"/>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518115" y="5734050"/>
            <a:ext cx="2415540" cy="112395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360000" y="360000"/>
            <a:ext cx="8424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04000" y="1512000"/>
            <a:ext cx="8136000" cy="4320480"/>
          </a:xfrm>
        </p:spPr>
        <p:txBody>
          <a:bodyPr tIns="108000" bIns="10800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Text Placeholder 3"/>
          <p:cNvSpPr>
            <a:spLocks noGrp="1"/>
          </p:cNvSpPr>
          <p:nvPr>
            <p:ph type="body" sz="quarter" idx="10" hasCustomPrompt="1"/>
          </p:nvPr>
        </p:nvSpPr>
        <p:spPr>
          <a:xfrm>
            <a:off x="503238" y="548680"/>
            <a:ext cx="8136762" cy="772107"/>
          </a:xfrm>
        </p:spPr>
        <p:txBody>
          <a:bodyPr wrap="none" tIns="108000" bIns="108000">
            <a:normAutofit/>
          </a:bodyPr>
          <a:lstStyle>
            <a:lvl1pPr marL="0" indent="0">
              <a:buNone/>
              <a:defRPr sz="3600" b="1">
                <a:solidFill>
                  <a:schemeClr val="bg1"/>
                </a:solidFill>
              </a:defRPr>
            </a:lvl1pPr>
          </a:lstStyle>
          <a:p>
            <a:pPr lvl="0"/>
            <a:r>
              <a:rPr lang="en-US" dirty="0" smtClean="0"/>
              <a:t>Click to edit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440000"/>
            <a:ext cx="8136000" cy="4525963"/>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3" name="Rectangle 12"/>
          <p:cNvSpPr/>
          <p:nvPr userDrawn="1"/>
        </p:nvSpPr>
        <p:spPr>
          <a:xfrm>
            <a:off x="360000" y="6192000"/>
            <a:ext cx="8424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0" hasCustomPrompt="1"/>
          </p:nvPr>
        </p:nvSpPr>
        <p:spPr>
          <a:xfrm>
            <a:off x="360000" y="360363"/>
            <a:ext cx="2368004"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smtClean="0">
                <a:solidFill>
                  <a:schemeClr val="bg1"/>
                </a:solidFill>
                <a:latin typeface="Times New Roman"/>
                <a:cs typeface="Times New Roman"/>
              </a:rPr>
              <a:t>Click to edit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69" y="6209436"/>
            <a:ext cx="1180933" cy="626979"/>
          </a:xfrm>
          <a:prstGeom prst="rect">
            <a:avLst/>
          </a:prstGeom>
        </p:spPr>
      </p:pic>
      <p:pic>
        <p:nvPicPr>
          <p:cNvPr id="7" name="Picture 6"/>
          <p:cNvPicPr/>
          <p:nvPr userDrawn="1"/>
        </p:nvPicPr>
        <p:blipFill>
          <a:blip r:embed="rId3">
            <a:extLst>
              <a:ext uri="{28A0092B-C50C-407E-A947-70E740481C1C}">
                <a14:useLocalDpi xmlns:a14="http://schemas.microsoft.com/office/drawing/2010/main"/>
              </a:ext>
            </a:extLst>
          </a:blip>
          <a:srcRect/>
          <a:stretch>
            <a:fillRect/>
          </a:stretch>
        </p:blipFill>
        <p:spPr bwMode="auto">
          <a:xfrm>
            <a:off x="7482266" y="6309319"/>
            <a:ext cx="1157734" cy="437517"/>
          </a:xfrm>
          <a:prstGeom prst="rect">
            <a:avLst/>
          </a:prstGeom>
          <a:noFill/>
        </p:spPr>
      </p:pic>
      <p:pic>
        <p:nvPicPr>
          <p:cNvPr id="10" name="Picture 9"/>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60103" y="6220923"/>
            <a:ext cx="1423794" cy="633983"/>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000" y="1440000"/>
            <a:ext cx="40386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440000"/>
            <a:ext cx="40386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3" name="Rectangle 12"/>
          <p:cNvSpPr/>
          <p:nvPr userDrawn="1"/>
        </p:nvSpPr>
        <p:spPr>
          <a:xfrm>
            <a:off x="360000" y="6192000"/>
            <a:ext cx="8424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360000" y="360363"/>
            <a:ext cx="2368004"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smtClean="0">
                <a:solidFill>
                  <a:schemeClr val="bg1"/>
                </a:solidFill>
                <a:latin typeface="Times New Roman"/>
                <a:cs typeface="Times New Roman"/>
              </a:rPr>
              <a:t>Click to edit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6231021"/>
            <a:ext cx="1180933" cy="626979"/>
          </a:xfrm>
          <a:prstGeom prst="rect">
            <a:avLst/>
          </a:prstGeom>
        </p:spPr>
      </p:pic>
      <p:pic>
        <p:nvPicPr>
          <p:cNvPr id="9" name="Picture 8"/>
          <p:cNvPicPr/>
          <p:nvPr userDrawn="1"/>
        </p:nvPicPr>
        <p:blipFill>
          <a:blip r:embed="rId3">
            <a:extLst>
              <a:ext uri="{28A0092B-C50C-407E-A947-70E740481C1C}">
                <a14:useLocalDpi xmlns:a14="http://schemas.microsoft.com/office/drawing/2010/main"/>
              </a:ext>
            </a:extLst>
          </a:blip>
          <a:srcRect/>
          <a:stretch>
            <a:fillRect/>
          </a:stretch>
        </p:blipFill>
        <p:spPr bwMode="auto">
          <a:xfrm>
            <a:off x="7482266" y="6309319"/>
            <a:ext cx="1157734" cy="437517"/>
          </a:xfrm>
          <a:prstGeom prst="rect">
            <a:avLst/>
          </a:prstGeom>
          <a:noFill/>
        </p:spPr>
      </p:pic>
      <p:pic>
        <p:nvPicPr>
          <p:cNvPr id="10" name="Picture 9"/>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60103" y="6220923"/>
            <a:ext cx="1423794" cy="63398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360000" y="6192000"/>
            <a:ext cx="8424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6231021"/>
            <a:ext cx="1180933" cy="626979"/>
          </a:xfrm>
          <a:prstGeom prst="rect">
            <a:avLst/>
          </a:prstGeom>
        </p:spPr>
      </p:pic>
      <p:pic>
        <p:nvPicPr>
          <p:cNvPr id="5" name="Picture 4"/>
          <p:cNvPicPr/>
          <p:nvPr userDrawn="1"/>
        </p:nvPicPr>
        <p:blipFill>
          <a:blip r:embed="rId3">
            <a:extLst>
              <a:ext uri="{28A0092B-C50C-407E-A947-70E740481C1C}">
                <a14:useLocalDpi xmlns:a14="http://schemas.microsoft.com/office/drawing/2010/main"/>
              </a:ext>
            </a:extLst>
          </a:blip>
          <a:srcRect/>
          <a:stretch>
            <a:fillRect/>
          </a:stretch>
        </p:blipFill>
        <p:spPr bwMode="auto">
          <a:xfrm>
            <a:off x="7482266" y="6309319"/>
            <a:ext cx="1157734" cy="437517"/>
          </a:xfrm>
          <a:prstGeom prst="rect">
            <a:avLst/>
          </a:prstGeom>
          <a:noFill/>
        </p:spPr>
      </p:pic>
      <p:pic>
        <p:nvPicPr>
          <p:cNvPr id="6" name="Picture 5"/>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60103" y="6220923"/>
            <a:ext cx="1423794" cy="633983"/>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1" descr="UNESCO-IHE_Fascia"/>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2875" y="-99392"/>
            <a:ext cx="9358313" cy="7000875"/>
          </a:xfrm>
          <a:prstGeom prst="rect">
            <a:avLst/>
          </a:prstGeom>
          <a:noFill/>
          <a:ln w="9525">
            <a:noFill/>
            <a:miter lim="800000"/>
            <a:headEnd/>
            <a:tailEnd/>
          </a:ln>
        </p:spPr>
      </p:pic>
    </p:spTree>
    <p:extLst>
      <p:ext uri="{BB962C8B-B14F-4D97-AF65-F5344CB8AC3E}">
        <p14:creationId xmlns:p14="http://schemas.microsoft.com/office/powerpoint/2010/main" val="3272939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504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4000" y="16200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974" r:id="rId1"/>
    <p:sldLayoutId id="2147483969" r:id="rId2"/>
    <p:sldLayoutId id="2147483970" r:id="rId3"/>
    <p:sldLayoutId id="2147483972" r:id="rId4"/>
    <p:sldLayoutId id="2147483975" r:id="rId5"/>
    <p:sldLayoutId id="2147483976" r:id="rId6"/>
  </p:sldLayoutIdLst>
  <p:hf hdr="0"/>
  <p:txStyles>
    <p:titleStyle>
      <a:lvl1pPr algn="l" defTabSz="914400" rtl="0" eaLnBrk="1" latinLnBrk="0" hangingPunct="1">
        <a:spcBef>
          <a:spcPct val="0"/>
        </a:spcBef>
        <a:buNone/>
        <a:defRPr sz="2800" b="1" kern="1200">
          <a:solidFill>
            <a:schemeClr val="tx1"/>
          </a:solidFill>
          <a:latin typeface="Arial"/>
          <a:ea typeface="+mj-ea"/>
          <a:cs typeface="Arial"/>
        </a:defRPr>
      </a:lvl1pPr>
    </p:titleStyle>
    <p:body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HymGr5gyiB4"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v0fX6L_zrBo" TargetMode="Externa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688340" y="5827926"/>
            <a:ext cx="8136000" cy="504056"/>
          </a:xfrm>
        </p:spPr>
        <p:txBody>
          <a:bodyPr>
            <a:normAutofit/>
          </a:bodyPr>
          <a:lstStyle/>
          <a:p>
            <a:pPr algn="r"/>
            <a:r>
              <a:rPr lang="en-GB" i="1" dirty="0" smtClean="0">
                <a:solidFill>
                  <a:schemeClr val="tx1"/>
                </a:solidFill>
              </a:rPr>
              <a:t>Part of the Green Utility Toolkit developed under BEWOP</a:t>
            </a:r>
          </a:p>
          <a:p>
            <a:pPr algn="r"/>
            <a:endParaRPr lang="en-GB" i="1" baseline="30000" dirty="0" smtClean="0">
              <a:solidFill>
                <a:schemeClr val="tx1"/>
              </a:solidFill>
            </a:endParaRPr>
          </a:p>
          <a:p>
            <a:pPr algn="r"/>
            <a:endParaRPr lang="en-GB" i="1" baseline="30000" dirty="0" smtClean="0">
              <a:solidFill>
                <a:schemeClr val="tx1"/>
              </a:solidFill>
            </a:endParaRPr>
          </a:p>
          <a:p>
            <a:pPr algn="r"/>
            <a:endParaRPr lang="en-GB" i="1" dirty="0" smtClean="0">
              <a:solidFill>
                <a:schemeClr val="tx1"/>
              </a:solidFill>
            </a:endParaRPr>
          </a:p>
          <a:p>
            <a:pPr algn="r"/>
            <a:endParaRPr lang="en-GB" i="1" dirty="0" smtClean="0">
              <a:solidFill>
                <a:schemeClr val="tx1"/>
              </a:solidFill>
            </a:endParaRPr>
          </a:p>
        </p:txBody>
      </p:sp>
      <p:sp>
        <p:nvSpPr>
          <p:cNvPr id="12" name="Text Placeholder 11"/>
          <p:cNvSpPr>
            <a:spLocks noGrp="1"/>
          </p:cNvSpPr>
          <p:nvPr>
            <p:ph type="body" sz="quarter" idx="10"/>
          </p:nvPr>
        </p:nvSpPr>
        <p:spPr>
          <a:xfrm>
            <a:off x="503238" y="420007"/>
            <a:ext cx="8136762" cy="772107"/>
          </a:xfrm>
        </p:spPr>
        <p:txBody>
          <a:bodyPr wrap="square">
            <a:spAutoFit/>
          </a:bodyPr>
          <a:lstStyle/>
          <a:p>
            <a:r>
              <a:rPr lang="en-GB" dirty="0" smtClean="0"/>
              <a:t>Becoming a Green Utility</a:t>
            </a:r>
            <a:endParaRPr lang="en-GB" dirty="0"/>
          </a:p>
        </p:txBody>
      </p:sp>
      <p:pic>
        <p:nvPicPr>
          <p:cNvPr id="4" name="Picture 3" descr="A picture of a winding road and trees" title="Road"/>
          <p:cNvPicPr/>
          <p:nvPr/>
        </p:nvPicPr>
        <p:blipFill>
          <a:blip r:embed="rId3" cstate="print">
            <a:extLst>
              <a:ext uri="{28A0092B-C50C-407E-A947-70E740481C1C}">
                <a14:useLocalDpi xmlns:a14="http://schemas.microsoft.com/office/drawing/2010/main" val="0"/>
              </a:ext>
            </a:extLst>
          </a:blip>
          <a:stretch>
            <a:fillRect/>
          </a:stretch>
        </p:blipFill>
        <p:spPr>
          <a:xfrm>
            <a:off x="1086828" y="1194609"/>
            <a:ext cx="3064510" cy="3830955"/>
          </a:xfrm>
          <a:prstGeom prst="rect">
            <a:avLst/>
          </a:prstGeom>
        </p:spPr>
      </p:pic>
      <p:sp>
        <p:nvSpPr>
          <p:cNvPr id="5" name="Subtitle 10"/>
          <p:cNvSpPr txBox="1">
            <a:spLocks/>
          </p:cNvSpPr>
          <p:nvPr/>
        </p:nvSpPr>
        <p:spPr>
          <a:xfrm>
            <a:off x="4756340" y="1381834"/>
            <a:ext cx="158417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GB" sz="1600" dirty="0" smtClean="0"/>
              <a:t>Developed by</a:t>
            </a:r>
          </a:p>
          <a:p>
            <a:pPr fontAlgn="auto">
              <a:spcAft>
                <a:spcPts val="0"/>
              </a:spcAft>
            </a:pPr>
            <a:endParaRPr lang="en-GB" sz="1600" baseline="30000" dirty="0" smtClean="0"/>
          </a:p>
          <a:p>
            <a:pPr fontAlgn="auto">
              <a:spcAft>
                <a:spcPts val="0"/>
              </a:spcAft>
            </a:pPr>
            <a:endParaRPr lang="en-GB" sz="1600" baseline="30000" dirty="0" smtClean="0"/>
          </a:p>
          <a:p>
            <a:pPr fontAlgn="auto">
              <a:spcAft>
                <a:spcPts val="0"/>
              </a:spcAft>
            </a:pPr>
            <a:endParaRPr lang="en-GB" sz="1600" dirty="0" smtClean="0"/>
          </a:p>
          <a:p>
            <a:pPr fontAlgn="auto">
              <a:spcAft>
                <a:spcPts val="0"/>
              </a:spcAft>
            </a:pPr>
            <a:endParaRPr lang="en-GB" sz="1600" dirty="0" smtClean="0"/>
          </a:p>
        </p:txBody>
      </p:sp>
      <p:sp>
        <p:nvSpPr>
          <p:cNvPr id="6" name="Subtitle 10"/>
          <p:cNvSpPr txBox="1">
            <a:spLocks/>
          </p:cNvSpPr>
          <p:nvPr/>
        </p:nvSpPr>
        <p:spPr>
          <a:xfrm>
            <a:off x="4756340" y="2780928"/>
            <a:ext cx="158417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GB" sz="1600" dirty="0" smtClean="0"/>
              <a:t>Funded by</a:t>
            </a:r>
            <a:endParaRPr lang="en-GB" sz="1600" baseline="30000" dirty="0" smtClean="0"/>
          </a:p>
          <a:p>
            <a:pPr fontAlgn="auto">
              <a:spcAft>
                <a:spcPts val="0"/>
              </a:spcAft>
            </a:pPr>
            <a:endParaRPr lang="en-GB" sz="1600" baseline="30000" dirty="0" smtClean="0"/>
          </a:p>
          <a:p>
            <a:pPr fontAlgn="auto">
              <a:spcAft>
                <a:spcPts val="0"/>
              </a:spcAft>
            </a:pPr>
            <a:endParaRPr lang="en-GB" sz="1600" dirty="0" smtClean="0"/>
          </a:p>
          <a:p>
            <a:pPr fontAlgn="auto">
              <a:spcAft>
                <a:spcPts val="0"/>
              </a:spcAft>
            </a:pPr>
            <a:endParaRPr lang="en-GB" sz="1600"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516" y="1462997"/>
            <a:ext cx="2066909" cy="1097359"/>
          </a:xfrm>
          <a:prstGeom prst="rect">
            <a:avLst/>
          </a:prstGeom>
        </p:spPr>
      </p:pic>
      <p:grpSp>
        <p:nvGrpSpPr>
          <p:cNvPr id="2" name="Group 1"/>
          <p:cNvGrpSpPr/>
          <p:nvPr/>
        </p:nvGrpSpPr>
        <p:grpSpPr>
          <a:xfrm>
            <a:off x="4756340" y="4293096"/>
            <a:ext cx="3640679" cy="929138"/>
            <a:chOff x="4756340" y="4096426"/>
            <a:chExt cx="3640679" cy="929138"/>
          </a:xfrm>
        </p:grpSpPr>
        <p:sp>
          <p:nvSpPr>
            <p:cNvPr id="7" name="Subtitle 10"/>
            <p:cNvSpPr txBox="1">
              <a:spLocks/>
            </p:cNvSpPr>
            <p:nvPr/>
          </p:nvSpPr>
          <p:spPr>
            <a:xfrm>
              <a:off x="4756340" y="4096426"/>
              <a:ext cx="158417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GB" sz="1600" dirty="0" smtClean="0"/>
                <a:t>Created under</a:t>
              </a:r>
            </a:p>
            <a:p>
              <a:pPr fontAlgn="auto">
                <a:spcAft>
                  <a:spcPts val="0"/>
                </a:spcAft>
              </a:pPr>
              <a:endParaRPr lang="en-GB" sz="1600" baseline="30000" dirty="0" smtClean="0"/>
            </a:p>
            <a:p>
              <a:pPr fontAlgn="auto">
                <a:spcAft>
                  <a:spcPts val="0"/>
                </a:spcAft>
              </a:pPr>
              <a:endParaRPr lang="en-GB" sz="1600" baseline="30000" dirty="0" smtClean="0"/>
            </a:p>
            <a:p>
              <a:pPr fontAlgn="auto">
                <a:spcAft>
                  <a:spcPts val="0"/>
                </a:spcAft>
              </a:pPr>
              <a:endParaRPr lang="en-GB" sz="1600" dirty="0" smtClean="0"/>
            </a:p>
            <a:p>
              <a:pPr fontAlgn="auto">
                <a:spcAft>
                  <a:spcPts val="0"/>
                </a:spcAft>
              </a:pPr>
              <a:endParaRPr lang="en-GB" sz="1600" dirty="0" smtClean="0"/>
            </a:p>
          </p:txBody>
        </p:sp>
        <p:pic>
          <p:nvPicPr>
            <p:cNvPr id="9" name="Picture 8"/>
            <p:cNvPicPr/>
            <p:nvPr/>
          </p:nvPicPr>
          <p:blipFill>
            <a:blip r:embed="rId5">
              <a:extLst>
                <a:ext uri="{28A0092B-C50C-407E-A947-70E740481C1C}">
                  <a14:useLocalDpi xmlns:a14="http://schemas.microsoft.com/office/drawing/2010/main"/>
                </a:ext>
              </a:extLst>
            </a:blip>
            <a:srcRect/>
            <a:stretch>
              <a:fillRect/>
            </a:stretch>
          </p:blipFill>
          <p:spPr bwMode="auto">
            <a:xfrm>
              <a:off x="6330110" y="4197645"/>
              <a:ext cx="2066909" cy="827919"/>
            </a:xfrm>
            <a:prstGeom prst="rect">
              <a:avLst/>
            </a:prstGeom>
            <a:noFill/>
          </p:spPr>
        </p:pic>
      </p:grpSp>
      <p:pic>
        <p:nvPicPr>
          <p:cNvPr id="10" name="Picture 9"/>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55795" y="2909939"/>
            <a:ext cx="2415540" cy="1123950"/>
          </a:xfrm>
          <a:prstGeom prst="rect">
            <a:avLst/>
          </a:prstGeom>
          <a:noFill/>
        </p:spPr>
      </p:pic>
      <p:sp>
        <p:nvSpPr>
          <p:cNvPr id="3" name="TextBox 2"/>
          <p:cNvSpPr txBox="1"/>
          <p:nvPr/>
        </p:nvSpPr>
        <p:spPr>
          <a:xfrm>
            <a:off x="6368853" y="5225467"/>
            <a:ext cx="2066909" cy="307777"/>
          </a:xfrm>
          <a:prstGeom prst="rect">
            <a:avLst/>
          </a:prstGeom>
          <a:noFill/>
        </p:spPr>
        <p:txBody>
          <a:bodyPr wrap="square" rtlCol="0">
            <a:spAutoFit/>
          </a:bodyPr>
          <a:lstStyle/>
          <a:p>
            <a:r>
              <a:rPr lang="en-US" sz="1400" dirty="0" smtClean="0">
                <a:solidFill>
                  <a:schemeClr val="bg1"/>
                </a:solidFill>
              </a:rPr>
              <a:t>http://bewop.un-ihe.org/</a:t>
            </a:r>
            <a:endParaRPr lang="en-US" sz="1400" dirty="0">
              <a:solidFill>
                <a:schemeClr val="bg1"/>
              </a:solidFill>
            </a:endParaRPr>
          </a:p>
        </p:txBody>
      </p:sp>
    </p:spTree>
    <p:extLst>
      <p:ext uri="{BB962C8B-B14F-4D97-AF65-F5344CB8AC3E}">
        <p14:creationId xmlns:p14="http://schemas.microsoft.com/office/powerpoint/2010/main" val="1513169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214698"/>
            <a:ext cx="8460472" cy="2286310"/>
          </a:xfrm>
        </p:spPr>
        <p:txBody>
          <a:bodyPr>
            <a:normAutofit/>
          </a:bodyPr>
          <a:lstStyle/>
          <a:p>
            <a:pPr marL="0" indent="0">
              <a:spcBef>
                <a:spcPts val="600"/>
              </a:spcBef>
              <a:spcAft>
                <a:spcPts val="600"/>
              </a:spcAft>
              <a:buNone/>
            </a:pPr>
            <a:r>
              <a:rPr lang="en-GB" dirty="0" smtClean="0"/>
              <a:t>Having defined how sustainability translates to your utility’s components, you will now choose how these should be measured by selecting relevant indicators. </a:t>
            </a:r>
          </a:p>
          <a:p>
            <a:pPr marL="0" indent="0">
              <a:spcBef>
                <a:spcPts val="600"/>
              </a:spcBef>
              <a:spcAft>
                <a:spcPts val="600"/>
              </a:spcAft>
              <a:buNone/>
            </a:pPr>
            <a:r>
              <a:rPr lang="en-GB" dirty="0" smtClean="0"/>
              <a:t>A battery of indicators, with 20 different areas will be provided to you, in addition to your water utility’s existing relevant indicators.</a:t>
            </a:r>
          </a:p>
          <a:p>
            <a:pPr marL="0" indent="0">
              <a:spcBef>
                <a:spcPts val="600"/>
              </a:spcBef>
              <a:spcAft>
                <a:spcPts val="600"/>
              </a:spcAft>
              <a:buNone/>
            </a:pPr>
            <a:r>
              <a:rPr lang="en-GB" dirty="0" smtClean="0"/>
              <a:t>In choosing your indicators, aim for them to be: </a:t>
            </a:r>
            <a:r>
              <a:rPr lang="en-GB" i="1" dirty="0" smtClean="0"/>
              <a:t>Comprehensive</a:t>
            </a:r>
            <a:r>
              <a:rPr lang="en-GB" i="1" dirty="0"/>
              <a:t>,</a:t>
            </a:r>
            <a:r>
              <a:rPr lang="en-GB" i="1" dirty="0" smtClean="0"/>
              <a:t> Applicable, Traceable, </a:t>
            </a:r>
            <a:r>
              <a:rPr lang="en-GB" dirty="0" smtClean="0"/>
              <a:t>and </a:t>
            </a:r>
            <a:r>
              <a:rPr lang="en-GB" i="1" dirty="0" smtClean="0"/>
              <a:t>Practical</a:t>
            </a:r>
            <a:r>
              <a:rPr lang="en-GB" dirty="0" smtClean="0"/>
              <a:t> (based on </a:t>
            </a:r>
            <a:r>
              <a:rPr lang="en-GB" dirty="0" err="1" smtClean="0"/>
              <a:t>Foxon</a:t>
            </a:r>
            <a:r>
              <a:rPr lang="en-GB" dirty="0" smtClean="0"/>
              <a:t> </a:t>
            </a:r>
            <a:r>
              <a:rPr lang="en-GB" dirty="0"/>
              <a:t>et al. </a:t>
            </a:r>
            <a:r>
              <a:rPr lang="en-GB" dirty="0" smtClean="0"/>
              <a:t>2002)</a:t>
            </a:r>
            <a:endParaRPr lang="en-GB" dirty="0"/>
          </a:p>
          <a:p>
            <a:pPr marL="0" indent="0">
              <a:spcBef>
                <a:spcPts val="600"/>
              </a:spcBef>
              <a:spcAft>
                <a:spcPts val="600"/>
              </a:spcAft>
              <a:buNone/>
            </a:pPr>
            <a:endParaRPr lang="en-US" dirty="0"/>
          </a:p>
        </p:txBody>
      </p:sp>
      <p:sp>
        <p:nvSpPr>
          <p:cNvPr id="3" name="Text Placeholder 2"/>
          <p:cNvSpPr>
            <a:spLocks noGrp="1"/>
          </p:cNvSpPr>
          <p:nvPr>
            <p:ph type="body" sz="quarter" idx="10"/>
          </p:nvPr>
        </p:nvSpPr>
        <p:spPr>
          <a:xfrm>
            <a:off x="360000" y="360363"/>
            <a:ext cx="3908791" cy="551090"/>
          </a:xfrm>
        </p:spPr>
        <p:txBody>
          <a:bodyPr/>
          <a:lstStyle/>
          <a:p>
            <a:r>
              <a:rPr lang="en-US" dirty="0" smtClean="0"/>
              <a:t>Selecting Relevant Indicators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8178562"/>
              </p:ext>
            </p:extLst>
          </p:nvPr>
        </p:nvGraphicFramePr>
        <p:xfrm>
          <a:off x="467544" y="3465115"/>
          <a:ext cx="8064896" cy="2268141"/>
        </p:xfrm>
        <a:graphic>
          <a:graphicData uri="http://schemas.openxmlformats.org/drawingml/2006/table">
            <a:tbl>
              <a:tblPr firstRow="1" firstCol="1" bandRow="1"/>
              <a:tblGrid>
                <a:gridCol w="5954309"/>
                <a:gridCol w="2110587"/>
              </a:tblGrid>
              <a:tr h="330835">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INDICATOR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Unit of measurement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03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1</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i="1" dirty="0" smtClean="0">
                          <a:effectLst/>
                          <a:latin typeface="High Tower Text" panose="02040502050506030303" pitchFamily="18" charset="0"/>
                          <a:ea typeface="Calibri" panose="020F0502020204030204" pitchFamily="34" charset="0"/>
                          <a:cs typeface="Times New Roman" panose="02020603050405020304" pitchFamily="18" charset="0"/>
                        </a:rPr>
                        <a:t>Example for Operational</a:t>
                      </a:r>
                      <a:r>
                        <a:rPr lang="en-GB" sz="1800" i="1" baseline="0" dirty="0" smtClean="0">
                          <a:effectLst/>
                          <a:latin typeface="High Tower Text" panose="02040502050506030303" pitchFamily="18" charset="0"/>
                          <a:ea typeface="Calibri" panose="020F0502020204030204" pitchFamily="34" charset="0"/>
                          <a:cs typeface="Times New Roman" panose="02020603050405020304" pitchFamily="18" charset="0"/>
                        </a:rPr>
                        <a:t> or Environmental</a:t>
                      </a:r>
                      <a:r>
                        <a:rPr lang="en-GB" sz="1800" i="1" dirty="0" smtClean="0">
                          <a:effectLst/>
                          <a:latin typeface="High Tower Text" panose="02040502050506030303" pitchFamily="18" charset="0"/>
                          <a:ea typeface="Calibri" panose="020F0502020204030204" pitchFamily="34" charset="0"/>
                          <a:cs typeface="Times New Roman" panose="02020603050405020304" pitchFamily="18" charset="0"/>
                        </a:rPr>
                        <a:t>: Physical (real) non-revenue water.</a:t>
                      </a:r>
                      <a:endParaRPr lang="en-GB" sz="1800" i="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total,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over time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2</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i="1" dirty="0" smtClean="0">
                          <a:effectLst/>
                          <a:latin typeface="High Tower Text" panose="02040502050506030303" pitchFamily="18" charset="0"/>
                          <a:ea typeface="Calibri" panose="020F0502020204030204" pitchFamily="34" charset="0"/>
                          <a:cs typeface="Times New Roman" panose="02020603050405020304" pitchFamily="18" charset="0"/>
                        </a:rPr>
                        <a:t>Example for Financial,</a:t>
                      </a:r>
                      <a:r>
                        <a:rPr lang="en-GB" sz="1800" i="1" baseline="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i="1" dirty="0" smtClean="0">
                          <a:effectLst/>
                          <a:latin typeface="High Tower Text" panose="02040502050506030303" pitchFamily="18" charset="0"/>
                          <a:ea typeface="Calibri" panose="020F0502020204030204" pitchFamily="34" charset="0"/>
                          <a:cs typeface="Times New Roman" panose="02020603050405020304" pitchFamily="18" charset="0"/>
                        </a:rPr>
                        <a:t>Technological</a:t>
                      </a:r>
                      <a:r>
                        <a:rPr lang="en-GB" sz="1800" i="1" baseline="0" dirty="0" smtClean="0">
                          <a:effectLst/>
                          <a:latin typeface="High Tower Text" panose="02040502050506030303" pitchFamily="18" charset="0"/>
                          <a:ea typeface="Calibri" panose="020F0502020204030204" pitchFamily="34" charset="0"/>
                          <a:cs typeface="Times New Roman" panose="02020603050405020304" pitchFamily="18" charset="0"/>
                        </a:rPr>
                        <a:t> or </a:t>
                      </a:r>
                      <a:r>
                        <a:rPr lang="en-GB" sz="1800" i="1" dirty="0" smtClean="0">
                          <a:effectLst/>
                          <a:latin typeface="High Tower Text" panose="02040502050506030303" pitchFamily="18" charset="0"/>
                          <a:ea typeface="Calibri" panose="020F0502020204030204" pitchFamily="34" charset="0"/>
                          <a:cs typeface="Times New Roman" panose="02020603050405020304" pitchFamily="18" charset="0"/>
                        </a:rPr>
                        <a:t>Operational: Long-term plans for service expansion linked with foreseen population</a:t>
                      </a:r>
                      <a:r>
                        <a:rPr lang="en-GB" sz="1800" i="1" baseline="0" dirty="0" smtClean="0">
                          <a:effectLst/>
                          <a:latin typeface="High Tower Text" panose="02040502050506030303" pitchFamily="18" charset="0"/>
                          <a:ea typeface="Calibri" panose="020F0502020204030204" pitchFamily="34" charset="0"/>
                          <a:cs typeface="Times New Roman" panose="02020603050405020304" pitchFamily="18" charset="0"/>
                        </a:rPr>
                        <a:t> growth/change.</a:t>
                      </a:r>
                      <a:endParaRPr lang="en-GB" sz="1800" i="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of plans, periodicity of review, achieve-</a:t>
                      </a:r>
                      <a:r>
                        <a:rPr lang="en-GB" sz="1800" i="1" kern="1200" dirty="0" err="1"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ment</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of targets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Translate</a:t>
            </a:r>
            <a:endParaRPr lang="en-US" sz="1600" dirty="0"/>
          </a:p>
        </p:txBody>
      </p:sp>
      <p:sp>
        <p:nvSpPr>
          <p:cNvPr id="7" name="Rounded Rectangle 6"/>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p>
        </p:txBody>
      </p:sp>
      <p:sp>
        <p:nvSpPr>
          <p:cNvPr id="8" name="Rounded Rectangle 7"/>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Assess</a:t>
            </a:r>
          </a:p>
        </p:txBody>
      </p:sp>
      <p:sp>
        <p:nvSpPr>
          <p:cNvPr id="9" name="Right Arrow 8"/>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13139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268760"/>
            <a:ext cx="8136000" cy="4525963"/>
          </a:xfrm>
        </p:spPr>
        <p:txBody>
          <a:bodyPr/>
          <a:lstStyle/>
          <a:p>
            <a:pPr marL="0" indent="0">
              <a:spcBef>
                <a:spcPts val="600"/>
              </a:spcBef>
              <a:spcAft>
                <a:spcPts val="600"/>
              </a:spcAft>
              <a:buNone/>
            </a:pPr>
            <a:r>
              <a:rPr lang="en-US" dirty="0" smtClean="0"/>
              <a:t>Based on the indicators selected, you will score the current state of your utility with a letter “C”.</a:t>
            </a:r>
          </a:p>
          <a:p>
            <a:pPr marL="0" indent="0">
              <a:spcBef>
                <a:spcPts val="600"/>
              </a:spcBef>
              <a:spcAft>
                <a:spcPts val="600"/>
              </a:spcAft>
              <a:buNone/>
            </a:pPr>
            <a:r>
              <a:rPr lang="en-US" dirty="0" smtClean="0"/>
              <a:t>Take into account that you will need to define the Standard or Guideline based on which you are providing the score. These can be global, national, sector-related or internal. </a:t>
            </a:r>
          </a:p>
        </p:txBody>
      </p:sp>
      <p:sp>
        <p:nvSpPr>
          <p:cNvPr id="3" name="Text Placeholder 2"/>
          <p:cNvSpPr>
            <a:spLocks noGrp="1"/>
          </p:cNvSpPr>
          <p:nvPr>
            <p:ph type="body" sz="quarter" idx="10"/>
          </p:nvPr>
        </p:nvSpPr>
        <p:spPr>
          <a:xfrm>
            <a:off x="360000" y="360363"/>
            <a:ext cx="4151485" cy="551090"/>
          </a:xfrm>
        </p:spPr>
        <p:txBody>
          <a:bodyPr/>
          <a:lstStyle/>
          <a:p>
            <a:r>
              <a:rPr lang="en-US" dirty="0" smtClean="0"/>
              <a:t>Assessing utility’s </a:t>
            </a:r>
            <a:r>
              <a:rPr lang="en-US" dirty="0"/>
              <a:t>c</a:t>
            </a:r>
            <a:r>
              <a:rPr lang="en-US" dirty="0" smtClean="0"/>
              <a:t>urrent-state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1329979"/>
              </p:ext>
            </p:extLst>
          </p:nvPr>
        </p:nvGraphicFramePr>
        <p:xfrm>
          <a:off x="504000" y="3212976"/>
          <a:ext cx="8135999" cy="2088530"/>
        </p:xfrm>
        <a:graphic>
          <a:graphicData uri="http://schemas.openxmlformats.org/drawingml/2006/table">
            <a:tbl>
              <a:tblPr firstRow="1" firstCol="1" bandRow="1"/>
              <a:tblGrid>
                <a:gridCol w="862481"/>
                <a:gridCol w="3925599"/>
                <a:gridCol w="720080"/>
                <a:gridCol w="648072"/>
                <a:gridCol w="648072"/>
                <a:gridCol w="648072"/>
                <a:gridCol w="683623"/>
              </a:tblGrid>
              <a:tr h="833488">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IND.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STANDARD / GUIDELINE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Very Low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Low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Med.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High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Very High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042">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Example: IWA Standards, World Bank, or local water sector guidelines.</a:t>
                      </a:r>
                      <a:endParaRPr lang="en-GB" sz="1800" i="1" kern="120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C</a:t>
                      </a:r>
                      <a:endParaRPr lang="en-GB" sz="1800" i="1" kern="120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endParaRPr lang="en-US" sz="1600" dirty="0"/>
          </a:p>
        </p:txBody>
      </p:sp>
      <p:sp>
        <p:nvSpPr>
          <p:cNvPr id="7" name="Rounded Rectangle 6"/>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Assess</a:t>
            </a:r>
          </a:p>
        </p:txBody>
      </p:sp>
      <p:sp>
        <p:nvSpPr>
          <p:cNvPr id="8" name="Rounded Rectangle 7"/>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Envision</a:t>
            </a:r>
          </a:p>
        </p:txBody>
      </p:sp>
      <p:sp>
        <p:nvSpPr>
          <p:cNvPr id="9" name="Right Arrow 8"/>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630383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268760"/>
            <a:ext cx="8460472" cy="2088232"/>
          </a:xfrm>
        </p:spPr>
        <p:txBody>
          <a:bodyPr>
            <a:normAutofit/>
          </a:bodyPr>
          <a:lstStyle/>
          <a:p>
            <a:pPr marL="0" indent="0">
              <a:spcBef>
                <a:spcPts val="600"/>
              </a:spcBef>
              <a:spcAft>
                <a:spcPts val="600"/>
              </a:spcAft>
              <a:buNone/>
            </a:pPr>
            <a:r>
              <a:rPr lang="en-US" dirty="0" smtClean="0"/>
              <a:t>How far into the future are we envisioning our Green Utility?</a:t>
            </a:r>
          </a:p>
          <a:p>
            <a:pPr marL="0" indent="0" algn="just">
              <a:spcBef>
                <a:spcPts val="600"/>
              </a:spcBef>
              <a:spcAft>
                <a:spcPts val="600"/>
              </a:spcAft>
              <a:buNone/>
            </a:pPr>
            <a:r>
              <a:rPr lang="en-US" dirty="0" smtClean="0"/>
              <a:t>Decide as a group what the time-frame for achieving your Green Utility will be. </a:t>
            </a:r>
          </a:p>
          <a:p>
            <a:pPr marL="0" indent="0" algn="just">
              <a:spcBef>
                <a:spcPts val="600"/>
              </a:spcBef>
              <a:spcAft>
                <a:spcPts val="600"/>
              </a:spcAft>
              <a:buNone/>
            </a:pPr>
            <a:r>
              <a:rPr lang="en-US" dirty="0"/>
              <a:t>I</a:t>
            </a:r>
            <a:r>
              <a:rPr lang="en-US" dirty="0" smtClean="0"/>
              <a:t>t is useful to align this vision with relevant organizational, national, and/or international </a:t>
            </a:r>
            <a:r>
              <a:rPr lang="en-US" dirty="0" err="1" smtClean="0"/>
              <a:t>programmes</a:t>
            </a:r>
            <a:r>
              <a:rPr lang="en-US" dirty="0" smtClean="0"/>
              <a:t>: strategic plans, national development plans or the Sustainable Development Goals.</a:t>
            </a:r>
          </a:p>
          <a:p>
            <a:pPr marL="0" indent="0">
              <a:buNone/>
            </a:pPr>
            <a:endParaRPr lang="en-US" dirty="0" smtClean="0"/>
          </a:p>
        </p:txBody>
      </p:sp>
      <p:sp>
        <p:nvSpPr>
          <p:cNvPr id="3" name="Text Placeholder 2"/>
          <p:cNvSpPr>
            <a:spLocks noGrp="1"/>
          </p:cNvSpPr>
          <p:nvPr>
            <p:ph type="body" sz="quarter" idx="10"/>
          </p:nvPr>
        </p:nvSpPr>
        <p:spPr>
          <a:xfrm>
            <a:off x="360000" y="360363"/>
            <a:ext cx="3705209" cy="551090"/>
          </a:xfrm>
        </p:spPr>
        <p:txBody>
          <a:bodyPr/>
          <a:lstStyle/>
          <a:p>
            <a:r>
              <a:rPr lang="en-US" dirty="0"/>
              <a:t>Envisioning </a:t>
            </a:r>
            <a:r>
              <a:rPr lang="en-US" dirty="0" smtClean="0"/>
              <a:t>the future-state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68991398"/>
              </p:ext>
            </p:extLst>
          </p:nvPr>
        </p:nvGraphicFramePr>
        <p:xfrm>
          <a:off x="395536" y="4653136"/>
          <a:ext cx="8352928" cy="1224136"/>
        </p:xfrm>
        <a:graphic>
          <a:graphicData uri="http://schemas.openxmlformats.org/drawingml/2006/table">
            <a:tbl>
              <a:tblPr firstRow="1" firstCol="1" bandRow="1"/>
              <a:tblGrid>
                <a:gridCol w="8352928"/>
              </a:tblGrid>
              <a:tr h="525492">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CONSIDERED CONSTRAINTS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644">
                <a:tc>
                  <a:txBody>
                    <a:bodyPr/>
                    <a:lstStyle/>
                    <a:p>
                      <a:pPr algn="just">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Example: Government development plans for next 10 years </a:t>
                      </a:r>
                      <a:r>
                        <a:rPr lang="en-GB" sz="1800" i="1" kern="1200" baseline="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focus on promoting the industrial sector, so funds for expanding environmental approaches will be reduced.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1"/>
          <p:cNvSpPr txBox="1">
            <a:spLocks/>
          </p:cNvSpPr>
          <p:nvPr/>
        </p:nvSpPr>
        <p:spPr>
          <a:xfrm>
            <a:off x="360000" y="3356992"/>
            <a:ext cx="8460472" cy="1116125"/>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Bef>
                <a:spcPts val="600"/>
              </a:spcBef>
              <a:spcAft>
                <a:spcPts val="600"/>
              </a:spcAft>
              <a:buFont typeface="Arial" pitchFamily="34" charset="0"/>
              <a:buNone/>
            </a:pPr>
            <a:r>
              <a:rPr lang="en-US" dirty="0" smtClean="0"/>
              <a:t>When looking into the future, what are some of the main constraints you can foresee in becoming a Green Utility?</a:t>
            </a:r>
          </a:p>
          <a:p>
            <a:pPr marL="0" indent="0" algn="just" fontAlgn="auto">
              <a:spcBef>
                <a:spcPts val="600"/>
              </a:spcBef>
              <a:spcAft>
                <a:spcPts val="600"/>
              </a:spcAft>
              <a:buFont typeface="Arial" pitchFamily="34" charset="0"/>
              <a:buNone/>
            </a:pPr>
            <a:r>
              <a:rPr lang="en-US" dirty="0" smtClean="0"/>
              <a:t>Identify these constraints with your group:</a:t>
            </a:r>
            <a:endParaRPr lang="en-US" dirty="0"/>
          </a:p>
        </p:txBody>
      </p:sp>
      <p:sp>
        <p:nvSpPr>
          <p:cNvPr id="6" name="Rounded Rectangle 5"/>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Assess</a:t>
            </a:r>
            <a:endParaRPr lang="en-US" sz="1600" dirty="0"/>
          </a:p>
        </p:txBody>
      </p:sp>
      <p:sp>
        <p:nvSpPr>
          <p:cNvPr id="9" name="Rounded Rectangle 8"/>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Envision</a:t>
            </a:r>
          </a:p>
        </p:txBody>
      </p:sp>
      <p:sp>
        <p:nvSpPr>
          <p:cNvPr id="10" name="Rounded Rectangle 9"/>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Bridge</a:t>
            </a:r>
          </a:p>
        </p:txBody>
      </p:sp>
      <p:sp>
        <p:nvSpPr>
          <p:cNvPr id="11" name="Right Arrow 10"/>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ight Arrow 11"/>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97483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556792"/>
            <a:ext cx="8460472" cy="4093915"/>
          </a:xfrm>
        </p:spPr>
        <p:txBody>
          <a:bodyPr/>
          <a:lstStyle/>
          <a:p>
            <a:pPr marL="0" indent="0">
              <a:spcBef>
                <a:spcPts val="600"/>
              </a:spcBef>
              <a:spcAft>
                <a:spcPts val="600"/>
              </a:spcAft>
              <a:buNone/>
            </a:pPr>
            <a:r>
              <a:rPr lang="en-US" dirty="0" smtClean="0"/>
              <a:t>Using the scoring from the previous step, and considering your </a:t>
            </a:r>
            <a:r>
              <a:rPr lang="en-US" dirty="0" smtClean="0"/>
              <a:t>components </a:t>
            </a:r>
            <a:r>
              <a:rPr lang="en-US" dirty="0" smtClean="0"/>
              <a:t>and definition of sustainability, score with a letter “F” where your utility will be in the future.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95738531"/>
              </p:ext>
            </p:extLst>
          </p:nvPr>
        </p:nvGraphicFramePr>
        <p:xfrm>
          <a:off x="396441" y="2780928"/>
          <a:ext cx="8135999" cy="2088530"/>
        </p:xfrm>
        <a:graphic>
          <a:graphicData uri="http://schemas.openxmlformats.org/drawingml/2006/table">
            <a:tbl>
              <a:tblPr firstRow="1" firstCol="1" bandRow="1"/>
              <a:tblGrid>
                <a:gridCol w="862481"/>
                <a:gridCol w="3925599"/>
                <a:gridCol w="720080"/>
                <a:gridCol w="648072"/>
                <a:gridCol w="648072"/>
                <a:gridCol w="648072"/>
                <a:gridCol w="683623"/>
              </a:tblGrid>
              <a:tr h="833488">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IND.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STANDARD / GUIDELINE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Very Low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Low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Med.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High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Very High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042">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Example: IWA Standards, World Bank, or local water sector guidelines.</a:t>
                      </a:r>
                      <a:endParaRPr lang="en-GB" sz="1800" i="1" kern="120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C</a:t>
                      </a:r>
                      <a:endParaRPr lang="en-GB" sz="1800" i="1" kern="120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ed Rectangle 4"/>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Assess</a:t>
            </a:r>
            <a:endParaRPr lang="en-US" sz="1600" dirty="0"/>
          </a:p>
        </p:txBody>
      </p:sp>
      <p:sp>
        <p:nvSpPr>
          <p:cNvPr id="6" name="Rounded Rectangle 5"/>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Envision</a:t>
            </a:r>
          </a:p>
        </p:txBody>
      </p:sp>
      <p:sp>
        <p:nvSpPr>
          <p:cNvPr id="7" name="Rounded Rectangle 6"/>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Bridge</a:t>
            </a:r>
          </a:p>
        </p:txBody>
      </p:sp>
      <p:sp>
        <p:nvSpPr>
          <p:cNvPr id="8" name="Right Arrow 7"/>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ight Arrow 8"/>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 Placeholder 2"/>
          <p:cNvSpPr>
            <a:spLocks noGrp="1"/>
          </p:cNvSpPr>
          <p:nvPr>
            <p:ph type="body" sz="quarter" idx="10"/>
          </p:nvPr>
        </p:nvSpPr>
        <p:spPr>
          <a:xfrm>
            <a:off x="360000" y="360363"/>
            <a:ext cx="3705209" cy="551090"/>
          </a:xfrm>
        </p:spPr>
        <p:txBody>
          <a:bodyPr/>
          <a:lstStyle/>
          <a:p>
            <a:r>
              <a:rPr lang="en-US" dirty="0"/>
              <a:t>Envisioning </a:t>
            </a:r>
            <a:r>
              <a:rPr lang="en-US" dirty="0" smtClean="0"/>
              <a:t>the future-state</a:t>
            </a:r>
            <a:endParaRPr lang="en-US" dirty="0"/>
          </a:p>
        </p:txBody>
      </p:sp>
    </p:spTree>
    <p:extLst>
      <p:ext uri="{BB962C8B-B14F-4D97-AF65-F5344CB8AC3E}">
        <p14:creationId xmlns:p14="http://schemas.microsoft.com/office/powerpoint/2010/main" val="310305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014589" cy="994288"/>
          </a:xfrm>
        </p:spPr>
        <p:txBody>
          <a:bodyPr/>
          <a:lstStyle/>
          <a:p>
            <a:r>
              <a:rPr lang="en-US" dirty="0" smtClean="0"/>
              <a:t>Bridging the gap:</a:t>
            </a:r>
          </a:p>
          <a:p>
            <a:r>
              <a:rPr lang="en-US" dirty="0" smtClean="0"/>
              <a:t>Dimensions of a Green Utility</a:t>
            </a:r>
            <a:endParaRPr lang="en-US" dirty="0"/>
          </a:p>
        </p:txBody>
      </p:sp>
      <p:graphicFrame>
        <p:nvGraphicFramePr>
          <p:cNvPr id="4" name="Diagram 3"/>
          <p:cNvGraphicFramePr/>
          <p:nvPr>
            <p:extLst>
              <p:ext uri="{D42A27DB-BD31-4B8C-83A1-F6EECF244321}">
                <p14:modId xmlns:p14="http://schemas.microsoft.com/office/powerpoint/2010/main" val="2082285001"/>
              </p:ext>
            </p:extLst>
          </p:nvPr>
        </p:nvGraphicFramePr>
        <p:xfrm>
          <a:off x="3811745" y="2304170"/>
          <a:ext cx="5688632"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2843" y="2688306"/>
            <a:ext cx="4194962" cy="2616101"/>
          </a:xfrm>
          <a:prstGeom prst="rect">
            <a:avLst/>
          </a:prstGeom>
          <a:noFill/>
        </p:spPr>
        <p:txBody>
          <a:bodyPr wrap="square" rtlCol="0">
            <a:spAutoFit/>
          </a:bodyPr>
          <a:lstStyle/>
          <a:p>
            <a:pPr>
              <a:spcAft>
                <a:spcPts val="600"/>
              </a:spcAft>
            </a:pPr>
            <a:r>
              <a:rPr lang="en-US" dirty="0" smtClean="0"/>
              <a:t>Dimensions of a Green Utility: </a:t>
            </a:r>
          </a:p>
          <a:p>
            <a:pPr marL="285750" indent="-285750">
              <a:spcAft>
                <a:spcPts val="600"/>
              </a:spcAft>
              <a:buFontTx/>
              <a:buChar char="-"/>
            </a:pPr>
            <a:r>
              <a:rPr lang="en-US" dirty="0" smtClean="0"/>
              <a:t>Reflect on what WSP currently do.</a:t>
            </a:r>
          </a:p>
          <a:p>
            <a:pPr marL="285750" indent="-285750">
              <a:spcAft>
                <a:spcPts val="600"/>
              </a:spcAft>
              <a:buFontTx/>
              <a:buChar char="-"/>
            </a:pPr>
            <a:r>
              <a:rPr lang="en-US" dirty="0" smtClean="0"/>
              <a:t>Identify the WSP’s connections with its context/environment.</a:t>
            </a:r>
          </a:p>
          <a:p>
            <a:pPr marL="285750" indent="-285750">
              <a:spcAft>
                <a:spcPts val="600"/>
              </a:spcAft>
              <a:buFontTx/>
              <a:buChar char="-"/>
            </a:pPr>
            <a:r>
              <a:rPr lang="en-US" dirty="0" smtClean="0"/>
              <a:t>Explore new approaches that foster ‘green’ practices</a:t>
            </a:r>
          </a:p>
          <a:p>
            <a:pPr marL="285750" indent="-285750">
              <a:spcAft>
                <a:spcPts val="600"/>
              </a:spcAft>
              <a:buFontTx/>
              <a:buChar char="-"/>
            </a:pPr>
            <a:r>
              <a:rPr lang="en-US" dirty="0" smtClean="0"/>
              <a:t>Alignment with Water-Sensitive Cities 3 pillars of action</a:t>
            </a:r>
            <a:endParaRPr lang="en-US" dirty="0"/>
          </a:p>
        </p:txBody>
      </p:sp>
      <p:sp>
        <p:nvSpPr>
          <p:cNvPr id="7" name="TextBox 6"/>
          <p:cNvSpPr txBox="1"/>
          <p:nvPr/>
        </p:nvSpPr>
        <p:spPr>
          <a:xfrm>
            <a:off x="377038" y="1515392"/>
            <a:ext cx="8011386" cy="646331"/>
          </a:xfrm>
          <a:prstGeom prst="rect">
            <a:avLst/>
          </a:prstGeom>
          <a:noFill/>
        </p:spPr>
        <p:txBody>
          <a:bodyPr wrap="square" rtlCol="0">
            <a:spAutoFit/>
          </a:bodyPr>
          <a:lstStyle/>
          <a:p>
            <a:pPr>
              <a:spcAft>
                <a:spcPts val="600"/>
              </a:spcAft>
            </a:pPr>
            <a:r>
              <a:rPr lang="en-US" dirty="0" smtClean="0"/>
              <a:t>To bridge the gap between your current- and future-state, you will define approaches based on the 3 Dimensions of a Green Utility.</a:t>
            </a:r>
            <a:endParaRPr lang="en-US" dirty="0"/>
          </a:p>
        </p:txBody>
      </p:sp>
      <p:sp>
        <p:nvSpPr>
          <p:cNvPr id="6" name="Rounded Rectangle 5"/>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Envision</a:t>
            </a:r>
            <a:endParaRPr lang="en-US" sz="1600" dirty="0"/>
          </a:p>
        </p:txBody>
      </p:sp>
      <p:sp>
        <p:nvSpPr>
          <p:cNvPr id="8" name="Rounded Rectangle 7"/>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Bridge</a:t>
            </a:r>
            <a:endParaRPr lang="en-US" sz="1600" dirty="0"/>
          </a:p>
        </p:txBody>
      </p:sp>
      <p:sp>
        <p:nvSpPr>
          <p:cNvPr id="9" name="Rounded Rectangle 8"/>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of Action</a:t>
            </a:r>
          </a:p>
        </p:txBody>
      </p:sp>
      <p:sp>
        <p:nvSpPr>
          <p:cNvPr id="10" name="Right Arrow 9"/>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ight Arrow 10"/>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969625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196754"/>
            <a:ext cx="8136000" cy="4769210"/>
          </a:xfrm>
        </p:spPr>
        <p:txBody>
          <a:bodyPr/>
          <a:lstStyle/>
          <a:p>
            <a:r>
              <a:rPr lang="en-US" dirty="0" smtClean="0"/>
              <a:t>Asset Management </a:t>
            </a:r>
            <a:r>
              <a:rPr lang="en-US" dirty="0" smtClean="0">
                <a:sym typeface="Wingdings" panose="05000000000000000000" pitchFamily="2" charset="2"/>
              </a:rPr>
              <a:t> </a:t>
            </a:r>
            <a:endParaRPr lang="en-US" dirty="0" smtClean="0"/>
          </a:p>
          <a:p>
            <a:endParaRPr lang="en-US" dirty="0" smtClean="0">
              <a:sym typeface="Wingdings" panose="05000000000000000000" pitchFamily="2" charset="2"/>
            </a:endParaRPr>
          </a:p>
          <a:p>
            <a:r>
              <a:rPr lang="en-US" dirty="0" smtClean="0">
                <a:sym typeface="Wingdings" panose="05000000000000000000" pitchFamily="2" charset="2"/>
              </a:rPr>
              <a:t>Non-Revenue Water  </a:t>
            </a:r>
          </a:p>
          <a:p>
            <a:endParaRPr lang="en-US" dirty="0" smtClean="0">
              <a:sym typeface="Wingdings" panose="05000000000000000000" pitchFamily="2" charset="2"/>
            </a:endParaRPr>
          </a:p>
          <a:p>
            <a:r>
              <a:rPr lang="en-US" dirty="0" smtClean="0">
                <a:sym typeface="Wingdings" panose="05000000000000000000" pitchFamily="2" charset="2"/>
              </a:rPr>
              <a:t>Customer Service  </a:t>
            </a:r>
          </a:p>
          <a:p>
            <a:r>
              <a:rPr lang="en-US" dirty="0" smtClean="0">
                <a:sym typeface="Wingdings" panose="05000000000000000000" pitchFamily="2" charset="2"/>
              </a:rPr>
              <a:t>Water Safety Plans </a:t>
            </a:r>
          </a:p>
          <a:p>
            <a:endParaRPr lang="en-US" dirty="0"/>
          </a:p>
        </p:txBody>
      </p:sp>
      <p:sp>
        <p:nvSpPr>
          <p:cNvPr id="3" name="Text Placeholder 2"/>
          <p:cNvSpPr>
            <a:spLocks noGrp="1"/>
          </p:cNvSpPr>
          <p:nvPr>
            <p:ph type="body" sz="quarter" idx="10"/>
          </p:nvPr>
        </p:nvSpPr>
        <p:spPr>
          <a:xfrm>
            <a:off x="360000" y="360363"/>
            <a:ext cx="2416394" cy="551090"/>
          </a:xfrm>
        </p:spPr>
        <p:txBody>
          <a:bodyPr/>
          <a:lstStyle/>
          <a:p>
            <a:r>
              <a:rPr lang="en-US" dirty="0" smtClean="0"/>
              <a:t>Current Practices</a:t>
            </a:r>
            <a:endParaRPr lang="en-US" dirty="0"/>
          </a:p>
        </p:txBody>
      </p:sp>
      <p:pic>
        <p:nvPicPr>
          <p:cNvPr id="1026" name="Picture 2" descr="Image result for asset management water uti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37303"/>
            <a:ext cx="3429000" cy="2238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4416" y="5775067"/>
            <a:ext cx="1728192" cy="246221"/>
          </a:xfrm>
          <a:prstGeom prst="rect">
            <a:avLst/>
          </a:prstGeom>
          <a:noFill/>
        </p:spPr>
        <p:txBody>
          <a:bodyPr wrap="square" rtlCol="0">
            <a:spAutoFit/>
          </a:bodyPr>
          <a:lstStyle/>
          <a:p>
            <a:pPr algn="r"/>
            <a:r>
              <a:rPr lang="en-US" sz="1000" i="1" dirty="0" smtClean="0"/>
              <a:t>Source: </a:t>
            </a:r>
            <a:r>
              <a:rPr lang="en-US" sz="1000" i="1" dirty="0" err="1" smtClean="0"/>
              <a:t>istockphotos</a:t>
            </a:r>
            <a:endParaRPr lang="en-US" sz="1000" i="1" dirty="0"/>
          </a:p>
        </p:txBody>
      </p:sp>
      <p:pic>
        <p:nvPicPr>
          <p:cNvPr id="1028" name="Picture 4" descr="Image result for physical non revenue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608" y="3537302"/>
            <a:ext cx="2952328" cy="22315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35744" y="5768847"/>
            <a:ext cx="1728192" cy="246221"/>
          </a:xfrm>
          <a:prstGeom prst="rect">
            <a:avLst/>
          </a:prstGeom>
          <a:noFill/>
        </p:spPr>
        <p:txBody>
          <a:bodyPr wrap="square" rtlCol="0">
            <a:spAutoFit/>
          </a:bodyPr>
          <a:lstStyle/>
          <a:p>
            <a:pPr algn="r"/>
            <a:r>
              <a:rPr lang="en-US" sz="1000" i="1" dirty="0" smtClean="0"/>
              <a:t>Source: IWA</a:t>
            </a:r>
            <a:endParaRPr lang="en-US" sz="1000" i="1" dirty="0"/>
          </a:p>
        </p:txBody>
      </p:sp>
      <p:sp>
        <p:nvSpPr>
          <p:cNvPr id="8" name="Content Placeholder 1"/>
          <p:cNvSpPr txBox="1">
            <a:spLocks/>
          </p:cNvSpPr>
          <p:nvPr/>
        </p:nvSpPr>
        <p:spPr>
          <a:xfrm>
            <a:off x="3275856" y="1180070"/>
            <a:ext cx="5832648" cy="4769210"/>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600"/>
              </a:spcAft>
              <a:buNone/>
            </a:pPr>
            <a:r>
              <a:rPr lang="en-US" dirty="0" smtClean="0">
                <a:sym typeface="Wingdings" panose="05000000000000000000" pitchFamily="2" charset="2"/>
              </a:rPr>
              <a:t>Process/infrastructure planning tool to consider environmentally-friendly alternatives or decentralization</a:t>
            </a:r>
          </a:p>
          <a:p>
            <a:pPr marL="0" indent="0" fontAlgn="auto">
              <a:spcAft>
                <a:spcPts val="600"/>
              </a:spcAft>
              <a:buNone/>
            </a:pPr>
            <a:r>
              <a:rPr lang="en-US" dirty="0" smtClean="0">
                <a:sym typeface="Wingdings" panose="05000000000000000000" pitchFamily="2" charset="2"/>
              </a:rPr>
              <a:t>Resource efficiency and water quantity/quality management</a:t>
            </a:r>
          </a:p>
          <a:p>
            <a:pPr marL="0" indent="0" fontAlgn="auto">
              <a:spcAft>
                <a:spcPts val="0"/>
              </a:spcAft>
              <a:buNone/>
            </a:pPr>
            <a:r>
              <a:rPr lang="en-US" dirty="0" smtClean="0">
                <a:sym typeface="Wingdings" panose="05000000000000000000" pitchFamily="2" charset="2"/>
              </a:rPr>
              <a:t>Awareness campaigns and eco-system services</a:t>
            </a:r>
          </a:p>
          <a:p>
            <a:pPr marL="0" indent="0" fontAlgn="auto">
              <a:spcAft>
                <a:spcPts val="0"/>
              </a:spcAft>
              <a:buNone/>
            </a:pPr>
            <a:r>
              <a:rPr lang="en-US" dirty="0" smtClean="0"/>
              <a:t>Incorporate protection of natural environment</a:t>
            </a:r>
            <a:endParaRPr lang="en-US" dirty="0"/>
          </a:p>
        </p:txBody>
      </p:sp>
      <p:sp>
        <p:nvSpPr>
          <p:cNvPr id="9" name="Rounded Rectangle 8"/>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Envision</a:t>
            </a:r>
            <a:endParaRPr lang="en-US" sz="1600" dirty="0"/>
          </a:p>
        </p:txBody>
      </p:sp>
      <p:sp>
        <p:nvSpPr>
          <p:cNvPr id="10" name="Rounded Rectangle 9"/>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Bridge</a:t>
            </a:r>
            <a:endParaRPr lang="en-US" sz="1600" dirty="0"/>
          </a:p>
        </p:txBody>
      </p:sp>
      <p:sp>
        <p:nvSpPr>
          <p:cNvPr id="11" name="Rounded Rectangle 10"/>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of Action</a:t>
            </a:r>
          </a:p>
        </p:txBody>
      </p:sp>
      <p:sp>
        <p:nvSpPr>
          <p:cNvPr id="12" name="Right Arrow 11"/>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ight Arrow 12"/>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42894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844824"/>
            <a:ext cx="3059888" cy="4121139"/>
          </a:xfrm>
        </p:spPr>
        <p:txBody>
          <a:bodyPr/>
          <a:lstStyle/>
          <a:p>
            <a:r>
              <a:rPr lang="en-US" dirty="0" smtClean="0"/>
              <a:t>Explicitly identify the flow(s) of water(s) and the pertinent stakeholders within this network.</a:t>
            </a:r>
          </a:p>
          <a:p>
            <a:r>
              <a:rPr lang="en-US" dirty="0" smtClean="0"/>
              <a:t>Consider human and non-human actors, i.e. the environment is not a passive resource bank.</a:t>
            </a:r>
          </a:p>
          <a:p>
            <a:r>
              <a:rPr lang="en-US" dirty="0" smtClean="0"/>
              <a:t>Consumer involvement.</a:t>
            </a:r>
          </a:p>
          <a:p>
            <a:r>
              <a:rPr lang="en-US" dirty="0" smtClean="0"/>
              <a:t>Inter-sectorial synergies and approaches.</a:t>
            </a:r>
            <a:endParaRPr lang="en-US" dirty="0"/>
          </a:p>
        </p:txBody>
      </p:sp>
      <p:sp>
        <p:nvSpPr>
          <p:cNvPr id="3" name="Text Placeholder 2"/>
          <p:cNvSpPr>
            <a:spLocks noGrp="1"/>
          </p:cNvSpPr>
          <p:nvPr>
            <p:ph type="body" sz="quarter" idx="10"/>
          </p:nvPr>
        </p:nvSpPr>
        <p:spPr>
          <a:xfrm>
            <a:off x="360000" y="360363"/>
            <a:ext cx="1470623" cy="551090"/>
          </a:xfrm>
        </p:spPr>
        <p:txBody>
          <a:bodyPr/>
          <a:lstStyle/>
          <a:p>
            <a:r>
              <a:rPr lang="en-US" dirty="0" smtClean="0"/>
              <a:t>Pathways</a:t>
            </a:r>
            <a:endParaRPr lang="en-US" dirty="0"/>
          </a:p>
        </p:txBody>
      </p:sp>
      <p:grpSp>
        <p:nvGrpSpPr>
          <p:cNvPr id="4" name="Group 3"/>
          <p:cNvGrpSpPr/>
          <p:nvPr/>
        </p:nvGrpSpPr>
        <p:grpSpPr>
          <a:xfrm>
            <a:off x="3707904" y="595677"/>
            <a:ext cx="5212715" cy="7419975"/>
            <a:chOff x="0" y="0"/>
            <a:chExt cx="5731510" cy="8064876"/>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b="25114"/>
            <a:stretch/>
          </p:blipFill>
          <p:spPr bwMode="auto">
            <a:xfrm>
              <a:off x="0" y="0"/>
              <a:ext cx="5731510" cy="5910834"/>
            </a:xfrm>
            <a:prstGeom prst="rect">
              <a:avLst/>
            </a:prstGeom>
            <a:ln>
              <a:noFill/>
            </a:ln>
            <a:extLst>
              <a:ext uri="{53640926-AAD7-44D8-BBD7-CCE9431645EC}">
                <a14:shadowObscured xmlns:a14="http://schemas.microsoft.com/office/drawing/2010/main"/>
              </a:ext>
            </a:extLst>
          </p:spPr>
        </p:pic>
        <p:sp>
          <p:nvSpPr>
            <p:cNvPr id="6" name="Text Box 13"/>
            <p:cNvSpPr txBox="1"/>
            <p:nvPr/>
          </p:nvSpPr>
          <p:spPr>
            <a:xfrm>
              <a:off x="0" y="7751683"/>
              <a:ext cx="5731510" cy="31319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GB" sz="1200" i="1" u="sng">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a:t>
              </a:r>
              <a:r>
                <a:rPr lang="en-GB" sz="12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4: Water Pathways – Source IWA (2016)</a:t>
              </a:r>
              <a:endPar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Box 6"/>
          <p:cNvSpPr txBox="1"/>
          <p:nvPr/>
        </p:nvSpPr>
        <p:spPr>
          <a:xfrm>
            <a:off x="7192427" y="5951562"/>
            <a:ext cx="1728192" cy="246221"/>
          </a:xfrm>
          <a:prstGeom prst="rect">
            <a:avLst/>
          </a:prstGeom>
          <a:noFill/>
        </p:spPr>
        <p:txBody>
          <a:bodyPr wrap="square" rtlCol="0">
            <a:spAutoFit/>
          </a:bodyPr>
          <a:lstStyle/>
          <a:p>
            <a:pPr algn="r"/>
            <a:r>
              <a:rPr lang="en-US" sz="1000" i="1" dirty="0" smtClean="0"/>
              <a:t>Source: IWA, 2016</a:t>
            </a:r>
            <a:endParaRPr lang="en-US" sz="1000" i="1" dirty="0"/>
          </a:p>
        </p:txBody>
      </p:sp>
      <p:sp>
        <p:nvSpPr>
          <p:cNvPr id="8" name="Rounded Rectangle 7"/>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Envision</a:t>
            </a:r>
            <a:endParaRPr lang="en-US" sz="1600" dirty="0"/>
          </a:p>
        </p:txBody>
      </p:sp>
      <p:sp>
        <p:nvSpPr>
          <p:cNvPr id="9" name="Rounded Rectangle 8"/>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Bridge</a:t>
            </a:r>
            <a:endParaRPr lang="en-US" sz="1600" dirty="0"/>
          </a:p>
        </p:txBody>
      </p:sp>
      <p:sp>
        <p:nvSpPr>
          <p:cNvPr id="10" name="Rounded Rectangle 9"/>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of Action</a:t>
            </a:r>
          </a:p>
        </p:txBody>
      </p:sp>
      <p:sp>
        <p:nvSpPr>
          <p:cNvPr id="11" name="Right Arrow 10"/>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ight Arrow 11"/>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3515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776" y="1166017"/>
            <a:ext cx="3668999" cy="4525963"/>
          </a:xfrm>
        </p:spPr>
        <p:txBody>
          <a:bodyPr/>
          <a:lstStyle/>
          <a:p>
            <a:pPr marL="0" indent="0">
              <a:spcAft>
                <a:spcPts val="600"/>
              </a:spcAft>
              <a:buNone/>
            </a:pPr>
            <a:r>
              <a:rPr lang="en-US" dirty="0" smtClean="0"/>
              <a:t>Key decision-moments to radically shift towards sustainably-aligned processes:</a:t>
            </a:r>
          </a:p>
          <a:p>
            <a:pPr>
              <a:spcAft>
                <a:spcPts val="600"/>
              </a:spcAft>
            </a:pPr>
            <a:r>
              <a:rPr lang="en-US" dirty="0" smtClean="0"/>
              <a:t>Green-grey infrastructure investments</a:t>
            </a:r>
          </a:p>
          <a:p>
            <a:pPr>
              <a:spcAft>
                <a:spcPts val="600"/>
              </a:spcAft>
            </a:pPr>
            <a:r>
              <a:rPr lang="en-US" dirty="0" smtClean="0"/>
              <a:t>“Fit-for-purpose” and decentralized systems.</a:t>
            </a:r>
          </a:p>
          <a:p>
            <a:pPr>
              <a:spcAft>
                <a:spcPts val="600"/>
              </a:spcAft>
            </a:pPr>
            <a:r>
              <a:rPr lang="en-US" dirty="0" smtClean="0"/>
              <a:t>Resource Efficiency: energy and consumable alternatives</a:t>
            </a:r>
          </a:p>
          <a:p>
            <a:pPr>
              <a:spcAft>
                <a:spcPts val="600"/>
              </a:spcAft>
            </a:pPr>
            <a:r>
              <a:rPr lang="en-US" dirty="0" smtClean="0"/>
              <a:t>Accessing Green Funding alternatives</a:t>
            </a:r>
            <a:endParaRPr lang="en-US" dirty="0"/>
          </a:p>
          <a:p>
            <a:endParaRPr lang="en-US" dirty="0" smtClean="0"/>
          </a:p>
          <a:p>
            <a:endParaRPr lang="en-US" dirty="0"/>
          </a:p>
        </p:txBody>
      </p:sp>
      <p:sp>
        <p:nvSpPr>
          <p:cNvPr id="3" name="Text Placeholder 2"/>
          <p:cNvSpPr>
            <a:spLocks noGrp="1"/>
          </p:cNvSpPr>
          <p:nvPr>
            <p:ph type="body" sz="quarter" idx="10"/>
          </p:nvPr>
        </p:nvSpPr>
        <p:spPr>
          <a:xfrm>
            <a:off x="360000" y="360363"/>
            <a:ext cx="2480707" cy="551090"/>
          </a:xfrm>
        </p:spPr>
        <p:txBody>
          <a:bodyPr/>
          <a:lstStyle/>
          <a:p>
            <a:r>
              <a:rPr lang="en-US" dirty="0" smtClean="0"/>
              <a:t>Green ‘turn-over’</a:t>
            </a:r>
            <a:endParaRPr lang="en-US" dirty="0"/>
          </a:p>
        </p:txBody>
      </p:sp>
      <p:pic>
        <p:nvPicPr>
          <p:cNvPr id="4" name="Picture 3"/>
          <p:cNvPicPr/>
          <p:nvPr/>
        </p:nvPicPr>
        <p:blipFill rotWithShape="1">
          <a:blip r:embed="rId2" cstate="screen">
            <a:extLst>
              <a:ext uri="{28A0092B-C50C-407E-A947-70E740481C1C}">
                <a14:useLocalDpi xmlns:a14="http://schemas.microsoft.com/office/drawing/2010/main"/>
              </a:ext>
            </a:extLst>
          </a:blip>
          <a:srcRect t="3831"/>
          <a:stretch/>
        </p:blipFill>
        <p:spPr bwMode="auto">
          <a:xfrm>
            <a:off x="4186758" y="-1"/>
            <a:ext cx="4057650" cy="685800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862267" y="6611779"/>
            <a:ext cx="1281733" cy="246221"/>
          </a:xfrm>
          <a:prstGeom prst="rect">
            <a:avLst/>
          </a:prstGeom>
          <a:noFill/>
        </p:spPr>
        <p:txBody>
          <a:bodyPr wrap="square" rtlCol="0">
            <a:spAutoFit/>
          </a:bodyPr>
          <a:lstStyle/>
          <a:p>
            <a:pPr algn="r"/>
            <a:r>
              <a:rPr lang="en-US" sz="1000" i="1" dirty="0" smtClean="0"/>
              <a:t>Source: IUCN</a:t>
            </a:r>
            <a:endParaRPr lang="en-US" sz="1000" i="1" dirty="0"/>
          </a:p>
        </p:txBody>
      </p:sp>
      <p:sp>
        <p:nvSpPr>
          <p:cNvPr id="6" name="Rounded Rectangle 5"/>
          <p:cNvSpPr/>
          <p:nvPr/>
        </p:nvSpPr>
        <p:spPr>
          <a:xfrm>
            <a:off x="296725" y="55172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Envision</a:t>
            </a:r>
            <a:endParaRPr lang="en-US" sz="1600" dirty="0"/>
          </a:p>
        </p:txBody>
      </p:sp>
      <p:sp>
        <p:nvSpPr>
          <p:cNvPr id="8" name="Rounded Rectangle 7"/>
          <p:cNvSpPr/>
          <p:nvPr/>
        </p:nvSpPr>
        <p:spPr>
          <a:xfrm>
            <a:off x="1660706" y="55165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Bridge</a:t>
            </a:r>
            <a:endParaRPr lang="en-US" sz="1600" dirty="0"/>
          </a:p>
        </p:txBody>
      </p:sp>
      <p:sp>
        <p:nvSpPr>
          <p:cNvPr id="9" name="Rounded Rectangle 8"/>
          <p:cNvSpPr/>
          <p:nvPr/>
        </p:nvSpPr>
        <p:spPr>
          <a:xfrm>
            <a:off x="3022501" y="55172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of Action</a:t>
            </a:r>
          </a:p>
        </p:txBody>
      </p:sp>
      <p:sp>
        <p:nvSpPr>
          <p:cNvPr id="10" name="Right Arrow 9"/>
          <p:cNvSpPr/>
          <p:nvPr/>
        </p:nvSpPr>
        <p:spPr>
          <a:xfrm>
            <a:off x="1385834" y="57093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ight Arrow 10"/>
          <p:cNvSpPr/>
          <p:nvPr/>
        </p:nvSpPr>
        <p:spPr>
          <a:xfrm>
            <a:off x="2749815" y="57093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5967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099547" cy="551090"/>
          </a:xfrm>
        </p:spPr>
        <p:txBody>
          <a:bodyPr/>
          <a:lstStyle/>
          <a:p>
            <a:r>
              <a:rPr lang="en-US" dirty="0" smtClean="0"/>
              <a:t>Dimensions of a Green Utility</a:t>
            </a:r>
            <a:endParaRPr lang="en-US" dirty="0"/>
          </a:p>
        </p:txBody>
      </p:sp>
      <p:sp>
        <p:nvSpPr>
          <p:cNvPr id="5" name="TextBox 4"/>
          <p:cNvSpPr txBox="1"/>
          <p:nvPr/>
        </p:nvSpPr>
        <p:spPr>
          <a:xfrm>
            <a:off x="338499" y="1234993"/>
            <a:ext cx="8371426" cy="646331"/>
          </a:xfrm>
          <a:prstGeom prst="rect">
            <a:avLst/>
          </a:prstGeom>
          <a:noFill/>
        </p:spPr>
        <p:txBody>
          <a:bodyPr wrap="square" rtlCol="0">
            <a:spAutoFit/>
          </a:bodyPr>
          <a:lstStyle/>
          <a:p>
            <a:pPr>
              <a:spcAft>
                <a:spcPts val="600"/>
              </a:spcAft>
            </a:pPr>
            <a:r>
              <a:rPr lang="en-US" dirty="0" smtClean="0"/>
              <a:t>In groups, decide which approaches or activities, related to each of the selected indicators, can support you in reaching your future-state Green Utility.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04611582"/>
              </p:ext>
            </p:extLst>
          </p:nvPr>
        </p:nvGraphicFramePr>
        <p:xfrm>
          <a:off x="338499" y="2204864"/>
          <a:ext cx="8385422" cy="2641473"/>
        </p:xfrm>
        <a:graphic>
          <a:graphicData uri="http://schemas.openxmlformats.org/drawingml/2006/table">
            <a:tbl>
              <a:tblPr firstRow="1" firstCol="1" bandRow="1"/>
              <a:tblGrid>
                <a:gridCol w="680566"/>
                <a:gridCol w="2448272"/>
                <a:gridCol w="2574150"/>
                <a:gridCol w="2682434"/>
              </a:tblGrid>
              <a:tr h="398715">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IND.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CURRENT PRACTICES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PATHWAYS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GREEN TURN-OVER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195">
                <a:tc>
                  <a:txBody>
                    <a:bodyPr/>
                    <a:lstStyle/>
                    <a:p>
                      <a:pPr algn="ctr">
                        <a:lnSpc>
                          <a:spcPct val="107000"/>
                        </a:lnSpc>
                        <a:spcAft>
                          <a:spcPts val="0"/>
                        </a:spcAft>
                      </a:pPr>
                      <a:r>
                        <a:rPr lang="en-GB" sz="1800" i="1" kern="1200" baseline="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1</a:t>
                      </a: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Example: NRW</a:t>
                      </a:r>
                      <a:r>
                        <a:rPr lang="en-GB" sz="1800" i="1" kern="1200" baseline="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reduction will consider gains in reduction to source withdrawal; DMA’s focus on largest gains for environmental concerns.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Example: Liaison with consumers to support early detection of leakages.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Example: Retrofit higher-grade environmentally-conscious piping infrastructure.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Envision</a:t>
            </a:r>
            <a:endParaRPr lang="en-US" sz="1600" dirty="0"/>
          </a:p>
        </p:txBody>
      </p:sp>
      <p:sp>
        <p:nvSpPr>
          <p:cNvPr id="8" name="Rounded Rectangle 7"/>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Bridge</a:t>
            </a:r>
            <a:endParaRPr lang="en-US" sz="1600" dirty="0"/>
          </a:p>
        </p:txBody>
      </p:sp>
      <p:sp>
        <p:nvSpPr>
          <p:cNvPr id="9" name="Rounded Rectangle 8"/>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of Action</a:t>
            </a:r>
          </a:p>
        </p:txBody>
      </p:sp>
      <p:sp>
        <p:nvSpPr>
          <p:cNvPr id="10" name="Right Arrow 9"/>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ight Arrow 10"/>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58623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156" y="1124744"/>
            <a:ext cx="8136000" cy="4896544"/>
          </a:xfrm>
        </p:spPr>
        <p:txBody>
          <a:bodyPr>
            <a:normAutofit/>
          </a:bodyPr>
          <a:lstStyle/>
          <a:p>
            <a:pPr marL="0" indent="0">
              <a:buNone/>
            </a:pPr>
            <a:r>
              <a:rPr lang="en-US" dirty="0" smtClean="0"/>
              <a:t>In this last step, as a group, you will choose from the defined approaches and activities, those that are deemed most effective and feasible.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This action plan will provide you with a tangible way forward to reach your envisioned Green Utility.</a:t>
            </a:r>
            <a:endParaRPr lang="en-US" dirty="0"/>
          </a:p>
        </p:txBody>
      </p:sp>
      <p:sp>
        <p:nvSpPr>
          <p:cNvPr id="3" name="Text Placeholder 2"/>
          <p:cNvSpPr>
            <a:spLocks noGrp="1"/>
          </p:cNvSpPr>
          <p:nvPr>
            <p:ph type="body" sz="quarter" idx="10"/>
          </p:nvPr>
        </p:nvSpPr>
        <p:spPr>
          <a:xfrm>
            <a:off x="360000" y="360363"/>
            <a:ext cx="3740475" cy="551090"/>
          </a:xfrm>
        </p:spPr>
        <p:txBody>
          <a:bodyPr/>
          <a:lstStyle/>
          <a:p>
            <a:r>
              <a:rPr lang="en-US" dirty="0" smtClean="0"/>
              <a:t>Planning for a Green Utility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61354951"/>
              </p:ext>
            </p:extLst>
          </p:nvPr>
        </p:nvGraphicFramePr>
        <p:xfrm>
          <a:off x="395824" y="1844978"/>
          <a:ext cx="8352640" cy="3102091"/>
        </p:xfrm>
        <a:graphic>
          <a:graphicData uri="http://schemas.openxmlformats.org/drawingml/2006/table">
            <a:tbl>
              <a:tblPr firstRow="1" firstCol="1" bandRow="1"/>
              <a:tblGrid>
                <a:gridCol w="2968797"/>
                <a:gridCol w="720080"/>
                <a:gridCol w="648072"/>
                <a:gridCol w="726422"/>
                <a:gridCol w="1145786"/>
                <a:gridCol w="1008112"/>
                <a:gridCol w="1135371"/>
              </a:tblGrid>
              <a:tr h="181753">
                <a:tc rowSpan="2">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Activity / Approach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Time-frame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Estimated </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Invest-</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ment</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Cost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Potential Source of funding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Respon-sible</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(s</a:t>
                      </a: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06">
                <a:tc vMerge="1">
                  <a:txBody>
                    <a:bodyPr/>
                    <a:lstStyle/>
                    <a:p>
                      <a:endParaRPr lang="en-US"/>
                    </a:p>
                  </a:txBody>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Quick-win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Mid-term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Long-term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92810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i="1"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Example: Liaison with consumers to support early detection of leakages.</a:t>
                      </a: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X</a:t>
                      </a: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a:t>
                      </a: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Internal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Costumer 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Envision</a:t>
            </a:r>
            <a:endParaRPr lang="en-US" sz="1600" dirty="0"/>
          </a:p>
        </p:txBody>
      </p:sp>
      <p:sp>
        <p:nvSpPr>
          <p:cNvPr id="7" name="Rounded Rectangle 6"/>
          <p:cNvSpPr/>
          <p:nvPr/>
        </p:nvSpPr>
        <p:spPr>
          <a:xfrm>
            <a:off x="6656061" y="115900"/>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Bridge</a:t>
            </a:r>
          </a:p>
        </p:txBody>
      </p:sp>
      <p:sp>
        <p:nvSpPr>
          <p:cNvPr id="8" name="Rounded Rectangle 7"/>
          <p:cNvSpPr/>
          <p:nvPr/>
        </p:nvSpPr>
        <p:spPr>
          <a:xfrm>
            <a:off x="8017856"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Plan of Action</a:t>
            </a:r>
          </a:p>
        </p:txBody>
      </p:sp>
      <p:sp>
        <p:nvSpPr>
          <p:cNvPr id="9" name="Right Arrow 8"/>
          <p:cNvSpPr/>
          <p:nvPr/>
        </p:nvSpPr>
        <p:spPr>
          <a:xfrm>
            <a:off x="6381189" y="308748"/>
            <a:ext cx="224950" cy="188317"/>
          </a:xfrm>
          <a:prstGeom prst="rightArrow">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745170"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192959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728117" cy="551090"/>
          </a:xfrm>
        </p:spPr>
        <p:txBody>
          <a:bodyPr/>
          <a:lstStyle/>
          <a:p>
            <a:r>
              <a:rPr lang="en-US" dirty="0" smtClean="0"/>
              <a:t>Objectives of the Green Utility Tool</a:t>
            </a:r>
            <a:endParaRPr lang="en-GB" dirty="0"/>
          </a:p>
        </p:txBody>
      </p:sp>
      <p:sp>
        <p:nvSpPr>
          <p:cNvPr id="5" name="Rectangle 4"/>
          <p:cNvSpPr/>
          <p:nvPr/>
        </p:nvSpPr>
        <p:spPr>
          <a:xfrm>
            <a:off x="683568" y="1624732"/>
            <a:ext cx="8136000" cy="2308324"/>
          </a:xfrm>
          <a:prstGeom prst="rect">
            <a:avLst/>
          </a:prstGeom>
        </p:spPr>
        <p:txBody>
          <a:bodyPr wrap="square">
            <a:spAutoFit/>
          </a:bodyPr>
          <a:lstStyle/>
          <a:p>
            <a:pPr>
              <a:lnSpc>
                <a:spcPct val="200000"/>
              </a:lnSpc>
            </a:pPr>
            <a:r>
              <a:rPr lang="en-GB" dirty="0"/>
              <a:t>(</a:t>
            </a:r>
            <a:r>
              <a:rPr lang="en-GB" dirty="0" err="1"/>
              <a:t>i</a:t>
            </a:r>
            <a:r>
              <a:rPr lang="en-GB" dirty="0"/>
              <a:t>) What being a </a:t>
            </a:r>
            <a:r>
              <a:rPr lang="en-GB" dirty="0" smtClean="0"/>
              <a:t>sustainable Green </a:t>
            </a:r>
            <a:r>
              <a:rPr lang="en-GB" dirty="0"/>
              <a:t>Utility means for them, </a:t>
            </a:r>
          </a:p>
          <a:p>
            <a:pPr>
              <a:lnSpc>
                <a:spcPct val="200000"/>
              </a:lnSpc>
            </a:pPr>
            <a:r>
              <a:rPr lang="en-GB" dirty="0"/>
              <a:t>(ii) How they intend to measure its performance, </a:t>
            </a:r>
          </a:p>
          <a:p>
            <a:pPr>
              <a:lnSpc>
                <a:spcPct val="200000"/>
              </a:lnSpc>
            </a:pPr>
            <a:r>
              <a:rPr lang="en-GB" dirty="0"/>
              <a:t>(iii) Where they envision their utility in the future, and </a:t>
            </a:r>
          </a:p>
          <a:p>
            <a:pPr>
              <a:lnSpc>
                <a:spcPct val="200000"/>
              </a:lnSpc>
            </a:pPr>
            <a:r>
              <a:rPr lang="en-GB" dirty="0"/>
              <a:t>(iv) How they plan to get there. </a:t>
            </a:r>
          </a:p>
        </p:txBody>
      </p:sp>
      <p:sp>
        <p:nvSpPr>
          <p:cNvPr id="6" name="Content Placeholder 1"/>
          <p:cNvSpPr txBox="1">
            <a:spLocks/>
          </p:cNvSpPr>
          <p:nvPr/>
        </p:nvSpPr>
        <p:spPr>
          <a:xfrm>
            <a:off x="360000" y="1232360"/>
            <a:ext cx="8136000" cy="396440"/>
          </a:xfrm>
          <a:prstGeom prst="rect">
            <a:avLst/>
          </a:prstGeom>
          <a:solidFill>
            <a:schemeClr val="bg1"/>
          </a:solidFill>
        </p:spPr>
        <p:txBody>
          <a:bodyPr vert="horz" lIns="91440" tIns="45720" rIns="91440" bIns="45720" rtlCol="0">
            <a:normAutofit/>
          </a:bodyPr>
          <a:lst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None/>
            </a:pPr>
            <a:r>
              <a:rPr lang="en-US" dirty="0" smtClean="0"/>
              <a:t>After this workshop, participants and their utility will have determined:</a:t>
            </a:r>
            <a:endParaRPr lang="en-US" dirty="0"/>
          </a:p>
        </p:txBody>
      </p:sp>
    </p:spTree>
    <p:extLst>
      <p:ext uri="{BB962C8B-B14F-4D97-AF65-F5344CB8AC3E}">
        <p14:creationId xmlns:p14="http://schemas.microsoft.com/office/powerpoint/2010/main" val="3308305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688340" y="5827926"/>
            <a:ext cx="8136000" cy="504056"/>
          </a:xfrm>
        </p:spPr>
        <p:txBody>
          <a:bodyPr>
            <a:normAutofit/>
          </a:bodyPr>
          <a:lstStyle/>
          <a:p>
            <a:pPr algn="r"/>
            <a:r>
              <a:rPr lang="en-GB" i="1" dirty="0" smtClean="0">
                <a:solidFill>
                  <a:schemeClr val="tx1"/>
                </a:solidFill>
              </a:rPr>
              <a:t>Part of the Green Utility Toolkit developed under BEWOP</a:t>
            </a:r>
          </a:p>
          <a:p>
            <a:pPr algn="r"/>
            <a:endParaRPr lang="en-GB" i="1" baseline="30000" dirty="0" smtClean="0">
              <a:solidFill>
                <a:schemeClr val="tx1"/>
              </a:solidFill>
            </a:endParaRPr>
          </a:p>
          <a:p>
            <a:pPr algn="r"/>
            <a:endParaRPr lang="en-GB" i="1" baseline="30000" dirty="0" smtClean="0">
              <a:solidFill>
                <a:schemeClr val="tx1"/>
              </a:solidFill>
            </a:endParaRPr>
          </a:p>
          <a:p>
            <a:pPr algn="r"/>
            <a:endParaRPr lang="en-GB" i="1" dirty="0" smtClean="0">
              <a:solidFill>
                <a:schemeClr val="tx1"/>
              </a:solidFill>
            </a:endParaRPr>
          </a:p>
          <a:p>
            <a:pPr algn="r"/>
            <a:endParaRPr lang="en-GB" i="1" dirty="0" smtClean="0">
              <a:solidFill>
                <a:schemeClr val="tx1"/>
              </a:solidFill>
            </a:endParaRPr>
          </a:p>
        </p:txBody>
      </p:sp>
      <p:sp>
        <p:nvSpPr>
          <p:cNvPr id="12" name="Text Placeholder 11"/>
          <p:cNvSpPr>
            <a:spLocks noGrp="1"/>
          </p:cNvSpPr>
          <p:nvPr>
            <p:ph type="body" sz="quarter" idx="10"/>
          </p:nvPr>
        </p:nvSpPr>
        <p:spPr>
          <a:xfrm>
            <a:off x="503238" y="420007"/>
            <a:ext cx="8136762" cy="772107"/>
          </a:xfrm>
        </p:spPr>
        <p:txBody>
          <a:bodyPr wrap="square">
            <a:spAutoFit/>
          </a:bodyPr>
          <a:lstStyle/>
          <a:p>
            <a:r>
              <a:rPr lang="en-GB" dirty="0" smtClean="0"/>
              <a:t>Becoming a Green Utility</a:t>
            </a:r>
            <a:endParaRPr lang="en-GB" dirty="0"/>
          </a:p>
        </p:txBody>
      </p:sp>
      <p:pic>
        <p:nvPicPr>
          <p:cNvPr id="4" name="Picture 3" descr="A picture of a winding road and trees" title="Road"/>
          <p:cNvPicPr/>
          <p:nvPr/>
        </p:nvPicPr>
        <p:blipFill>
          <a:blip r:embed="rId3" cstate="print">
            <a:extLst>
              <a:ext uri="{28A0092B-C50C-407E-A947-70E740481C1C}">
                <a14:useLocalDpi xmlns:a14="http://schemas.microsoft.com/office/drawing/2010/main" val="0"/>
              </a:ext>
            </a:extLst>
          </a:blip>
          <a:stretch>
            <a:fillRect/>
          </a:stretch>
        </p:blipFill>
        <p:spPr>
          <a:xfrm>
            <a:off x="1086828" y="1194609"/>
            <a:ext cx="3064510" cy="3830955"/>
          </a:xfrm>
          <a:prstGeom prst="rect">
            <a:avLst/>
          </a:prstGeom>
        </p:spPr>
      </p:pic>
      <p:sp>
        <p:nvSpPr>
          <p:cNvPr id="5" name="Subtitle 10"/>
          <p:cNvSpPr txBox="1">
            <a:spLocks/>
          </p:cNvSpPr>
          <p:nvPr/>
        </p:nvSpPr>
        <p:spPr>
          <a:xfrm>
            <a:off x="4756340" y="1381834"/>
            <a:ext cx="158417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GB" sz="1600" dirty="0" smtClean="0"/>
              <a:t>Developed by</a:t>
            </a:r>
          </a:p>
          <a:p>
            <a:pPr fontAlgn="auto">
              <a:spcAft>
                <a:spcPts val="0"/>
              </a:spcAft>
            </a:pPr>
            <a:endParaRPr lang="en-GB" sz="1600" baseline="30000" dirty="0" smtClean="0"/>
          </a:p>
          <a:p>
            <a:pPr fontAlgn="auto">
              <a:spcAft>
                <a:spcPts val="0"/>
              </a:spcAft>
            </a:pPr>
            <a:endParaRPr lang="en-GB" sz="1600" baseline="30000" dirty="0" smtClean="0"/>
          </a:p>
          <a:p>
            <a:pPr fontAlgn="auto">
              <a:spcAft>
                <a:spcPts val="0"/>
              </a:spcAft>
            </a:pPr>
            <a:endParaRPr lang="en-GB" sz="1600" dirty="0" smtClean="0"/>
          </a:p>
          <a:p>
            <a:pPr fontAlgn="auto">
              <a:spcAft>
                <a:spcPts val="0"/>
              </a:spcAft>
            </a:pPr>
            <a:endParaRPr lang="en-GB" sz="1600" dirty="0" smtClean="0"/>
          </a:p>
        </p:txBody>
      </p:sp>
      <p:sp>
        <p:nvSpPr>
          <p:cNvPr id="6" name="Subtitle 10"/>
          <p:cNvSpPr txBox="1">
            <a:spLocks/>
          </p:cNvSpPr>
          <p:nvPr/>
        </p:nvSpPr>
        <p:spPr>
          <a:xfrm>
            <a:off x="4756340" y="2780928"/>
            <a:ext cx="158417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GB" sz="1600" dirty="0" smtClean="0"/>
              <a:t>Funded by</a:t>
            </a:r>
            <a:endParaRPr lang="en-GB" sz="1600" baseline="30000" dirty="0" smtClean="0"/>
          </a:p>
          <a:p>
            <a:pPr fontAlgn="auto">
              <a:spcAft>
                <a:spcPts val="0"/>
              </a:spcAft>
            </a:pPr>
            <a:endParaRPr lang="en-GB" sz="1600" baseline="30000" dirty="0" smtClean="0"/>
          </a:p>
          <a:p>
            <a:pPr fontAlgn="auto">
              <a:spcAft>
                <a:spcPts val="0"/>
              </a:spcAft>
            </a:pPr>
            <a:endParaRPr lang="en-GB" sz="1600" dirty="0" smtClean="0"/>
          </a:p>
          <a:p>
            <a:pPr fontAlgn="auto">
              <a:spcAft>
                <a:spcPts val="0"/>
              </a:spcAft>
            </a:pPr>
            <a:endParaRPr lang="en-GB" sz="1600"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516" y="1462997"/>
            <a:ext cx="2066909" cy="1097359"/>
          </a:xfrm>
          <a:prstGeom prst="rect">
            <a:avLst/>
          </a:prstGeom>
        </p:spPr>
      </p:pic>
      <p:grpSp>
        <p:nvGrpSpPr>
          <p:cNvPr id="2" name="Group 1"/>
          <p:cNvGrpSpPr/>
          <p:nvPr/>
        </p:nvGrpSpPr>
        <p:grpSpPr>
          <a:xfrm>
            <a:off x="4756340" y="4293096"/>
            <a:ext cx="3640679" cy="929138"/>
            <a:chOff x="4756340" y="4096426"/>
            <a:chExt cx="3640679" cy="929138"/>
          </a:xfrm>
        </p:grpSpPr>
        <p:sp>
          <p:nvSpPr>
            <p:cNvPr id="7" name="Subtitle 10"/>
            <p:cNvSpPr txBox="1">
              <a:spLocks/>
            </p:cNvSpPr>
            <p:nvPr/>
          </p:nvSpPr>
          <p:spPr>
            <a:xfrm>
              <a:off x="4756340" y="4096426"/>
              <a:ext cx="158417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GB" sz="1600" dirty="0" smtClean="0"/>
                <a:t>Created under</a:t>
              </a:r>
            </a:p>
            <a:p>
              <a:pPr fontAlgn="auto">
                <a:spcAft>
                  <a:spcPts val="0"/>
                </a:spcAft>
              </a:pPr>
              <a:endParaRPr lang="en-GB" sz="1600" baseline="30000" dirty="0" smtClean="0"/>
            </a:p>
            <a:p>
              <a:pPr fontAlgn="auto">
                <a:spcAft>
                  <a:spcPts val="0"/>
                </a:spcAft>
              </a:pPr>
              <a:endParaRPr lang="en-GB" sz="1600" baseline="30000" dirty="0" smtClean="0"/>
            </a:p>
            <a:p>
              <a:pPr fontAlgn="auto">
                <a:spcAft>
                  <a:spcPts val="0"/>
                </a:spcAft>
              </a:pPr>
              <a:endParaRPr lang="en-GB" sz="1600" dirty="0" smtClean="0"/>
            </a:p>
            <a:p>
              <a:pPr fontAlgn="auto">
                <a:spcAft>
                  <a:spcPts val="0"/>
                </a:spcAft>
              </a:pPr>
              <a:endParaRPr lang="en-GB" sz="1600" dirty="0" smtClean="0"/>
            </a:p>
          </p:txBody>
        </p:sp>
        <p:pic>
          <p:nvPicPr>
            <p:cNvPr id="9" name="Picture 8"/>
            <p:cNvPicPr/>
            <p:nvPr/>
          </p:nvPicPr>
          <p:blipFill>
            <a:blip r:embed="rId5">
              <a:extLst>
                <a:ext uri="{28A0092B-C50C-407E-A947-70E740481C1C}">
                  <a14:useLocalDpi xmlns:a14="http://schemas.microsoft.com/office/drawing/2010/main"/>
                </a:ext>
              </a:extLst>
            </a:blip>
            <a:srcRect/>
            <a:stretch>
              <a:fillRect/>
            </a:stretch>
          </p:blipFill>
          <p:spPr bwMode="auto">
            <a:xfrm>
              <a:off x="6330110" y="4197645"/>
              <a:ext cx="2066909" cy="827919"/>
            </a:xfrm>
            <a:prstGeom prst="rect">
              <a:avLst/>
            </a:prstGeom>
            <a:noFill/>
          </p:spPr>
        </p:pic>
      </p:grpSp>
      <p:pic>
        <p:nvPicPr>
          <p:cNvPr id="10" name="Picture 9"/>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55795" y="2909939"/>
            <a:ext cx="2415540" cy="1123950"/>
          </a:xfrm>
          <a:prstGeom prst="rect">
            <a:avLst/>
          </a:prstGeom>
          <a:noFill/>
        </p:spPr>
      </p:pic>
      <p:sp>
        <p:nvSpPr>
          <p:cNvPr id="3" name="TextBox 2"/>
          <p:cNvSpPr txBox="1"/>
          <p:nvPr/>
        </p:nvSpPr>
        <p:spPr>
          <a:xfrm>
            <a:off x="6368853" y="5225467"/>
            <a:ext cx="2066909" cy="307777"/>
          </a:xfrm>
          <a:prstGeom prst="rect">
            <a:avLst/>
          </a:prstGeom>
          <a:noFill/>
        </p:spPr>
        <p:txBody>
          <a:bodyPr wrap="square" rtlCol="0">
            <a:spAutoFit/>
          </a:bodyPr>
          <a:lstStyle/>
          <a:p>
            <a:r>
              <a:rPr lang="en-US" sz="1400" dirty="0" smtClean="0">
                <a:solidFill>
                  <a:schemeClr val="bg1"/>
                </a:solidFill>
              </a:rPr>
              <a:t>http://bewop.un-ihe.org/</a:t>
            </a:r>
            <a:endParaRPr lang="en-US" sz="1400" dirty="0">
              <a:solidFill>
                <a:schemeClr val="bg1"/>
              </a:solidFill>
            </a:endParaRPr>
          </a:p>
        </p:txBody>
      </p:sp>
    </p:spTree>
    <p:extLst>
      <p:ext uri="{BB962C8B-B14F-4D97-AF65-F5344CB8AC3E}">
        <p14:creationId xmlns:p14="http://schemas.microsoft.com/office/powerpoint/2010/main" val="3210483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507777" y="1988840"/>
            <a:ext cx="8136762" cy="2101702"/>
          </a:xfrm>
        </p:spPr>
        <p:txBody>
          <a:bodyPr wrap="square">
            <a:spAutoFit/>
          </a:bodyPr>
          <a:lstStyle/>
          <a:p>
            <a:pPr algn="ctr"/>
            <a:r>
              <a:rPr lang="en-GB" dirty="0" smtClean="0"/>
              <a:t>Additional Slides for support</a:t>
            </a:r>
          </a:p>
          <a:p>
            <a:pPr algn="ctr"/>
            <a:r>
              <a:rPr lang="en-GB" dirty="0"/>
              <a:t>b</a:t>
            </a:r>
            <a:r>
              <a:rPr lang="en-GB" dirty="0" smtClean="0"/>
              <a:t>ased on the topics covered</a:t>
            </a:r>
          </a:p>
          <a:p>
            <a:pPr algn="ctr"/>
            <a:r>
              <a:rPr lang="en-GB" dirty="0"/>
              <a:t>i</a:t>
            </a:r>
            <a:r>
              <a:rPr lang="en-GB" dirty="0" smtClean="0"/>
              <a:t>n the GU Concept Note </a:t>
            </a:r>
            <a:endParaRPr lang="en-GB" dirty="0"/>
          </a:p>
        </p:txBody>
      </p:sp>
    </p:spTree>
    <p:extLst>
      <p:ext uri="{BB962C8B-B14F-4D97-AF65-F5344CB8AC3E}">
        <p14:creationId xmlns:p14="http://schemas.microsoft.com/office/powerpoint/2010/main" val="47159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519260" cy="551090"/>
          </a:xfrm>
        </p:spPr>
        <p:txBody>
          <a:bodyPr/>
          <a:lstStyle/>
          <a:p>
            <a:r>
              <a:rPr lang="en-US" dirty="0" smtClean="0"/>
              <a:t>Driving Factors Compiled</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1520" y="1414926"/>
            <a:ext cx="3011243" cy="165618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l="50458" t="44893" r="18445" b="10405"/>
          <a:stretch/>
        </p:blipFill>
        <p:spPr>
          <a:xfrm>
            <a:off x="3583319" y="1124744"/>
            <a:ext cx="2541532" cy="2055089"/>
          </a:xfrm>
          <a:prstGeom prst="rect">
            <a:avLst/>
          </a:prstGeom>
        </p:spPr>
      </p:pic>
      <p:pic>
        <p:nvPicPr>
          <p:cNvPr id="6" name="Picture 2" descr="Image result for sd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75599" y="3568066"/>
            <a:ext cx="2356972" cy="2269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l="43741" t="11501" r="18106" b="4501"/>
          <a:stretch/>
        </p:blipFill>
        <p:spPr>
          <a:xfrm>
            <a:off x="666349" y="3287461"/>
            <a:ext cx="2181584" cy="2701711"/>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a:ext>
            </a:extLst>
          </a:blip>
          <a:srcRect r="63399"/>
          <a:stretch/>
        </p:blipFill>
        <p:spPr>
          <a:xfrm>
            <a:off x="6445407" y="1631277"/>
            <a:ext cx="2480803" cy="3873579"/>
          </a:xfrm>
          <a:prstGeom prst="rect">
            <a:avLst/>
          </a:prstGeom>
        </p:spPr>
      </p:pic>
    </p:spTree>
    <p:extLst>
      <p:ext uri="{BB962C8B-B14F-4D97-AF65-F5344CB8AC3E}">
        <p14:creationId xmlns:p14="http://schemas.microsoft.com/office/powerpoint/2010/main" val="1501511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195984" cy="551090"/>
          </a:xfrm>
        </p:spPr>
        <p:txBody>
          <a:bodyPr/>
          <a:lstStyle/>
          <a:p>
            <a:r>
              <a:rPr lang="en-US" dirty="0" smtClean="0"/>
              <a:t>Driving Factors: Water Scarcity</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 y="1268760"/>
            <a:ext cx="9144000" cy="4248472"/>
          </a:xfrm>
          <a:prstGeom prst="rect">
            <a:avLst/>
          </a:prstGeom>
        </p:spPr>
      </p:pic>
      <p:sp>
        <p:nvSpPr>
          <p:cNvPr id="6" name="TextBox 5"/>
          <p:cNvSpPr txBox="1"/>
          <p:nvPr/>
        </p:nvSpPr>
        <p:spPr>
          <a:xfrm>
            <a:off x="5508104" y="5517232"/>
            <a:ext cx="3600400" cy="276999"/>
          </a:xfrm>
          <a:prstGeom prst="rect">
            <a:avLst/>
          </a:prstGeom>
          <a:noFill/>
        </p:spPr>
        <p:txBody>
          <a:bodyPr wrap="square" rtlCol="0">
            <a:spAutoFit/>
          </a:bodyPr>
          <a:lstStyle/>
          <a:p>
            <a:pPr algn="r"/>
            <a:r>
              <a:rPr lang="en-US" sz="1200" i="1" dirty="0" smtClean="0"/>
              <a:t>Source: </a:t>
            </a:r>
            <a:r>
              <a:rPr lang="en-US" sz="1200" i="1" dirty="0" err="1" smtClean="0"/>
              <a:t>Mekonnen</a:t>
            </a:r>
            <a:r>
              <a:rPr lang="en-US" sz="1200" i="1" dirty="0" smtClean="0"/>
              <a:t>, M. and Hoekstra, A., 2016</a:t>
            </a:r>
            <a:endParaRPr lang="en-US" sz="1200" i="1" dirty="0"/>
          </a:p>
        </p:txBody>
      </p:sp>
    </p:spTree>
    <p:extLst>
      <p:ext uri="{BB962C8B-B14F-4D97-AF65-F5344CB8AC3E}">
        <p14:creationId xmlns:p14="http://schemas.microsoft.com/office/powerpoint/2010/main" val="3152908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380073" cy="551090"/>
          </a:xfrm>
        </p:spPr>
        <p:txBody>
          <a:bodyPr/>
          <a:lstStyle/>
          <a:p>
            <a:r>
              <a:rPr lang="en-US" dirty="0" smtClean="0"/>
              <a:t>Driving Factors: Climate Change</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18894" t="25500" r="17713" b="6601"/>
          <a:stretch/>
        </p:blipFill>
        <p:spPr>
          <a:xfrm>
            <a:off x="179512" y="1024640"/>
            <a:ext cx="8532440" cy="5140663"/>
          </a:xfrm>
          <a:prstGeom prst="rect">
            <a:avLst/>
          </a:prstGeom>
        </p:spPr>
      </p:pic>
      <p:sp>
        <p:nvSpPr>
          <p:cNvPr id="2" name="Rectangle 1"/>
          <p:cNvSpPr/>
          <p:nvPr/>
        </p:nvSpPr>
        <p:spPr>
          <a:xfrm>
            <a:off x="5220072" y="1024640"/>
            <a:ext cx="2736304" cy="1108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1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5984679" cy="551090"/>
          </a:xfrm>
        </p:spPr>
        <p:txBody>
          <a:bodyPr/>
          <a:lstStyle/>
          <a:p>
            <a:r>
              <a:rPr lang="en-US" dirty="0" smtClean="0"/>
              <a:t>Driving Factors: (Inter)national Commitments</a:t>
            </a:r>
            <a:endParaRPr lang="en-GB" dirty="0"/>
          </a:p>
        </p:txBody>
      </p:sp>
      <p:pic>
        <p:nvPicPr>
          <p:cNvPr id="3074" name="Picture 2" descr="Image result for sd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18981" y="2211659"/>
            <a:ext cx="2577155" cy="24811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ris climate agreemen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28184" y="2545039"/>
            <a:ext cx="1943477" cy="34731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u water framework directiv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0000" y="1196752"/>
            <a:ext cx="2612885" cy="225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08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ext Placeholder 2"/>
          <p:cNvSpPr>
            <a:spLocks noGrp="1"/>
          </p:cNvSpPr>
          <p:nvPr>
            <p:ph type="body" sz="quarter" idx="10"/>
          </p:nvPr>
        </p:nvSpPr>
        <p:spPr>
          <a:xfrm>
            <a:off x="611560" y="188640"/>
            <a:ext cx="2392350" cy="994288"/>
          </a:xfrm>
        </p:spPr>
        <p:txBody>
          <a:bodyPr/>
          <a:lstStyle/>
          <a:p>
            <a:r>
              <a:rPr lang="en-GB" dirty="0" smtClean="0"/>
              <a:t>Driving Factors: </a:t>
            </a:r>
          </a:p>
          <a:p>
            <a:r>
              <a:rPr lang="en-GB" dirty="0" smtClean="0"/>
              <a:t>Urban Growth</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43741" t="11501" r="18106" b="4501"/>
          <a:stretch/>
        </p:blipFill>
        <p:spPr>
          <a:xfrm>
            <a:off x="3563888" y="33919"/>
            <a:ext cx="5472608" cy="677737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9511" y="1339947"/>
            <a:ext cx="3368925" cy="5471344"/>
          </a:xfrm>
          <a:prstGeom prst="rect">
            <a:avLst/>
          </a:prstGeom>
        </p:spPr>
      </p:pic>
    </p:spTree>
    <p:extLst>
      <p:ext uri="{BB962C8B-B14F-4D97-AF65-F5344CB8AC3E}">
        <p14:creationId xmlns:p14="http://schemas.microsoft.com/office/powerpoint/2010/main" val="3361813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ext Placeholder 2"/>
          <p:cNvSpPr>
            <a:spLocks noGrp="1"/>
          </p:cNvSpPr>
          <p:nvPr>
            <p:ph type="body" sz="quarter" idx="10"/>
          </p:nvPr>
        </p:nvSpPr>
        <p:spPr>
          <a:xfrm>
            <a:off x="360000" y="360363"/>
            <a:ext cx="3996955" cy="551090"/>
          </a:xfrm>
        </p:spPr>
        <p:txBody>
          <a:bodyPr/>
          <a:lstStyle/>
          <a:p>
            <a:r>
              <a:rPr lang="en-GB" dirty="0" smtClean="0"/>
              <a:t>Driving Factors: Urbanization</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008" y="980728"/>
            <a:ext cx="9071992" cy="5184576"/>
          </a:xfrm>
          <a:prstGeom prst="rect">
            <a:avLst/>
          </a:prstGeom>
        </p:spPr>
      </p:pic>
    </p:spTree>
    <p:extLst>
      <p:ext uri="{BB962C8B-B14F-4D97-AF65-F5344CB8AC3E}">
        <p14:creationId xmlns:p14="http://schemas.microsoft.com/office/powerpoint/2010/main" val="2142419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7162887" cy="551090"/>
          </a:xfrm>
        </p:spPr>
        <p:txBody>
          <a:bodyPr/>
          <a:lstStyle/>
          <a:p>
            <a:r>
              <a:rPr lang="en-GB" dirty="0" smtClean="0"/>
              <a:t>Historical Development and the ‘Hydro-social contract’</a:t>
            </a:r>
            <a:endParaRPr lang="en-GB" dirty="0"/>
          </a:p>
        </p:txBody>
      </p:sp>
      <p:grpSp>
        <p:nvGrpSpPr>
          <p:cNvPr id="6" name="Group 5"/>
          <p:cNvGrpSpPr/>
          <p:nvPr/>
        </p:nvGrpSpPr>
        <p:grpSpPr>
          <a:xfrm>
            <a:off x="360000" y="944650"/>
            <a:ext cx="8460472" cy="5278170"/>
            <a:chOff x="-1188640" y="476672"/>
            <a:chExt cx="11017224" cy="668767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8640" y="476672"/>
              <a:ext cx="11017224" cy="6336704"/>
            </a:xfrm>
            <a:prstGeom prst="rect">
              <a:avLst/>
            </a:prstGeom>
          </p:spPr>
        </p:pic>
        <p:sp>
          <p:nvSpPr>
            <p:cNvPr id="5" name="TextBox 4"/>
            <p:cNvSpPr txBox="1"/>
            <p:nvPr/>
          </p:nvSpPr>
          <p:spPr>
            <a:xfrm>
              <a:off x="2411760" y="6813376"/>
              <a:ext cx="7416824" cy="350970"/>
            </a:xfrm>
            <a:prstGeom prst="rect">
              <a:avLst/>
            </a:prstGeom>
            <a:noFill/>
          </p:spPr>
          <p:txBody>
            <a:bodyPr wrap="square" rtlCol="0">
              <a:spAutoFit/>
            </a:bodyPr>
            <a:lstStyle/>
            <a:p>
              <a:pPr algn="r"/>
              <a:r>
                <a:rPr lang="en-GB" sz="1200" dirty="0" smtClean="0"/>
                <a:t>Urban Water Management transitions framework, </a:t>
              </a:r>
              <a:r>
                <a:rPr lang="en-GB" sz="1200" i="1" dirty="0" smtClean="0"/>
                <a:t>Source: Brown, 2009</a:t>
              </a:r>
              <a:endParaRPr lang="en-GB" sz="1200" dirty="0"/>
            </a:p>
          </p:txBody>
        </p:sp>
      </p:grpSp>
    </p:spTree>
    <p:extLst>
      <p:ext uri="{BB962C8B-B14F-4D97-AF65-F5344CB8AC3E}">
        <p14:creationId xmlns:p14="http://schemas.microsoft.com/office/powerpoint/2010/main" val="4051344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7422830" cy="551090"/>
          </a:xfrm>
        </p:spPr>
        <p:txBody>
          <a:bodyPr/>
          <a:lstStyle/>
          <a:p>
            <a:r>
              <a:rPr lang="en-GB" dirty="0" smtClean="0"/>
              <a:t>Current approaches: Integrated Urban Water Management</a:t>
            </a:r>
            <a:endParaRPr lang="en-GB" dirty="0"/>
          </a:p>
        </p:txBody>
      </p:sp>
      <p:grpSp>
        <p:nvGrpSpPr>
          <p:cNvPr id="14" name="Group 13"/>
          <p:cNvGrpSpPr/>
          <p:nvPr/>
        </p:nvGrpSpPr>
        <p:grpSpPr>
          <a:xfrm>
            <a:off x="899592" y="942750"/>
            <a:ext cx="7672218" cy="5531438"/>
            <a:chOff x="1115615" y="939194"/>
            <a:chExt cx="7672218" cy="5531438"/>
          </a:xfrm>
        </p:grpSpPr>
        <p:sp>
          <p:nvSpPr>
            <p:cNvPr id="11" name="TextBox 10"/>
            <p:cNvSpPr txBox="1"/>
            <p:nvPr/>
          </p:nvSpPr>
          <p:spPr>
            <a:xfrm>
              <a:off x="6660232" y="6193633"/>
              <a:ext cx="2127601" cy="276999"/>
            </a:xfrm>
            <a:prstGeom prst="rect">
              <a:avLst/>
            </a:prstGeom>
            <a:noFill/>
          </p:spPr>
          <p:txBody>
            <a:bodyPr wrap="square" rtlCol="0">
              <a:spAutoFit/>
            </a:bodyPr>
            <a:lstStyle/>
            <a:p>
              <a:pPr algn="r"/>
              <a:r>
                <a:rPr lang="en-GB" sz="1200" i="1" dirty="0" smtClean="0"/>
                <a:t>Source: Mitchell, 2006</a:t>
              </a:r>
              <a:endParaRPr lang="en-GB" sz="1200" i="1"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5615" y="939194"/>
              <a:ext cx="7672217" cy="5226698"/>
            </a:xfrm>
            <a:prstGeom prst="rect">
              <a:avLst/>
            </a:prstGeom>
          </p:spPr>
        </p:pic>
      </p:grpSp>
    </p:spTree>
    <p:extLst>
      <p:ext uri="{BB962C8B-B14F-4D97-AF65-F5344CB8AC3E}">
        <p14:creationId xmlns:p14="http://schemas.microsoft.com/office/powerpoint/2010/main" val="982632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549910" cy="551090"/>
          </a:xfrm>
        </p:spPr>
        <p:txBody>
          <a:bodyPr/>
          <a:lstStyle/>
          <a:p>
            <a:r>
              <a:rPr lang="en-US" dirty="0" smtClean="0"/>
              <a:t>Green Utility Tool Outline</a:t>
            </a:r>
            <a:endParaRPr lang="en-US" dirty="0"/>
          </a:p>
        </p:txBody>
      </p:sp>
      <p:grpSp>
        <p:nvGrpSpPr>
          <p:cNvPr id="2" name="Group 1"/>
          <p:cNvGrpSpPr/>
          <p:nvPr/>
        </p:nvGrpSpPr>
        <p:grpSpPr>
          <a:xfrm>
            <a:off x="376664" y="1525552"/>
            <a:ext cx="8724872" cy="4126743"/>
            <a:chOff x="376664" y="1525552"/>
            <a:chExt cx="8724872" cy="4126743"/>
          </a:xfrm>
        </p:grpSpPr>
        <p:grpSp>
          <p:nvGrpSpPr>
            <p:cNvPr id="27" name="Group 26"/>
            <p:cNvGrpSpPr/>
            <p:nvPr/>
          </p:nvGrpSpPr>
          <p:grpSpPr>
            <a:xfrm>
              <a:off x="376664" y="5148239"/>
              <a:ext cx="3930721" cy="504056"/>
              <a:chOff x="733502" y="5196014"/>
              <a:chExt cx="3930721" cy="504056"/>
            </a:xfrm>
          </p:grpSpPr>
          <p:sp>
            <p:nvSpPr>
              <p:cNvPr id="4" name="Rectangle 3"/>
              <p:cNvSpPr/>
              <p:nvPr/>
            </p:nvSpPr>
            <p:spPr>
              <a:xfrm>
                <a:off x="733502" y="5196014"/>
                <a:ext cx="45719" cy="504056"/>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3502" y="5196014"/>
                <a:ext cx="2280549" cy="45719"/>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81802" y="5286235"/>
                <a:ext cx="3882421" cy="369332"/>
              </a:xfrm>
              <a:prstGeom prst="rect">
                <a:avLst/>
              </a:prstGeom>
              <a:noFill/>
            </p:spPr>
            <p:txBody>
              <a:bodyPr wrap="square" rtlCol="0">
                <a:spAutoFit/>
              </a:bodyPr>
              <a:lstStyle/>
              <a:p>
                <a:r>
                  <a:rPr lang="en-US" dirty="0" smtClean="0"/>
                  <a:t>Define sustainability for water utility</a:t>
                </a:r>
                <a:endParaRPr lang="en-US" dirty="0"/>
              </a:p>
            </p:txBody>
          </p:sp>
        </p:grpSp>
        <p:grpSp>
          <p:nvGrpSpPr>
            <p:cNvPr id="28" name="Group 27"/>
            <p:cNvGrpSpPr/>
            <p:nvPr/>
          </p:nvGrpSpPr>
          <p:grpSpPr>
            <a:xfrm>
              <a:off x="1108649" y="4549904"/>
              <a:ext cx="4759494" cy="504056"/>
              <a:chOff x="1296801" y="4697718"/>
              <a:chExt cx="4759494" cy="504056"/>
            </a:xfrm>
          </p:grpSpPr>
          <p:sp>
            <p:nvSpPr>
              <p:cNvPr id="8" name="Rectangle 7"/>
              <p:cNvSpPr/>
              <p:nvPr/>
            </p:nvSpPr>
            <p:spPr>
              <a:xfrm>
                <a:off x="1296801" y="4697718"/>
                <a:ext cx="45719" cy="504056"/>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6801" y="4697718"/>
                <a:ext cx="2280549" cy="45719"/>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5100" y="4787939"/>
                <a:ext cx="4711195" cy="369332"/>
              </a:xfrm>
              <a:prstGeom prst="rect">
                <a:avLst/>
              </a:prstGeom>
              <a:noFill/>
            </p:spPr>
            <p:txBody>
              <a:bodyPr wrap="square" rtlCol="0">
                <a:spAutoFit/>
              </a:bodyPr>
              <a:lstStyle/>
              <a:p>
                <a:r>
                  <a:rPr lang="en-US" dirty="0" smtClean="0"/>
                  <a:t>Translate definition to utility’s components</a:t>
                </a:r>
                <a:endParaRPr lang="en-US" dirty="0"/>
              </a:p>
            </p:txBody>
          </p:sp>
        </p:grpSp>
        <p:grpSp>
          <p:nvGrpSpPr>
            <p:cNvPr id="29" name="Group 28"/>
            <p:cNvGrpSpPr/>
            <p:nvPr/>
          </p:nvGrpSpPr>
          <p:grpSpPr>
            <a:xfrm>
              <a:off x="2034643" y="3940833"/>
              <a:ext cx="4592245" cy="504056"/>
              <a:chOff x="1844409" y="4196542"/>
              <a:chExt cx="4592245" cy="504056"/>
            </a:xfrm>
          </p:grpSpPr>
          <p:sp>
            <p:nvSpPr>
              <p:cNvPr id="11" name="Rectangle 10"/>
              <p:cNvSpPr/>
              <p:nvPr/>
            </p:nvSpPr>
            <p:spPr>
              <a:xfrm>
                <a:off x="1844409" y="4196542"/>
                <a:ext cx="45719" cy="504056"/>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44409" y="4196542"/>
                <a:ext cx="2280549" cy="45719"/>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92710" y="4286763"/>
                <a:ext cx="4543944" cy="369332"/>
              </a:xfrm>
              <a:prstGeom prst="rect">
                <a:avLst/>
              </a:prstGeom>
              <a:noFill/>
            </p:spPr>
            <p:txBody>
              <a:bodyPr wrap="square" rtlCol="0">
                <a:spAutoFit/>
              </a:bodyPr>
              <a:lstStyle/>
              <a:p>
                <a:r>
                  <a:rPr lang="en-US" dirty="0" smtClean="0"/>
                  <a:t>Select indicators to measure sustainability</a:t>
                </a:r>
                <a:endParaRPr lang="en-US" dirty="0"/>
              </a:p>
            </p:txBody>
          </p:sp>
        </p:grpSp>
        <p:grpSp>
          <p:nvGrpSpPr>
            <p:cNvPr id="30" name="Group 29"/>
            <p:cNvGrpSpPr/>
            <p:nvPr/>
          </p:nvGrpSpPr>
          <p:grpSpPr>
            <a:xfrm>
              <a:off x="3052865" y="3348493"/>
              <a:ext cx="3930721" cy="504056"/>
              <a:chOff x="2392017" y="3715345"/>
              <a:chExt cx="3930721" cy="504056"/>
            </a:xfrm>
          </p:grpSpPr>
          <p:sp>
            <p:nvSpPr>
              <p:cNvPr id="14" name="Rectangle 13"/>
              <p:cNvSpPr/>
              <p:nvPr/>
            </p:nvSpPr>
            <p:spPr>
              <a:xfrm>
                <a:off x="2392017" y="3715345"/>
                <a:ext cx="45719" cy="504056"/>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2017" y="3715345"/>
                <a:ext cx="2280549" cy="45719"/>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40317" y="3805566"/>
                <a:ext cx="3882421" cy="369332"/>
              </a:xfrm>
              <a:prstGeom prst="rect">
                <a:avLst/>
              </a:prstGeom>
              <a:noFill/>
            </p:spPr>
            <p:txBody>
              <a:bodyPr wrap="square" rtlCol="0">
                <a:spAutoFit/>
              </a:bodyPr>
              <a:lstStyle/>
              <a:p>
                <a:r>
                  <a:rPr lang="en-US" dirty="0" smtClean="0"/>
                  <a:t>Assess the current-state</a:t>
                </a:r>
                <a:endParaRPr lang="en-US" dirty="0"/>
              </a:p>
            </p:txBody>
          </p:sp>
        </p:grpSp>
        <p:grpSp>
          <p:nvGrpSpPr>
            <p:cNvPr id="31" name="Group 30"/>
            <p:cNvGrpSpPr/>
            <p:nvPr/>
          </p:nvGrpSpPr>
          <p:grpSpPr>
            <a:xfrm>
              <a:off x="3772945" y="2762365"/>
              <a:ext cx="4255439" cy="504056"/>
              <a:chOff x="2838687" y="3218489"/>
              <a:chExt cx="4255439" cy="504056"/>
            </a:xfrm>
          </p:grpSpPr>
          <p:sp>
            <p:nvSpPr>
              <p:cNvPr id="26" name="TextBox 25"/>
              <p:cNvSpPr txBox="1"/>
              <p:nvPr/>
            </p:nvSpPr>
            <p:spPr>
              <a:xfrm>
                <a:off x="2886988" y="3312940"/>
                <a:ext cx="4207138" cy="369332"/>
              </a:xfrm>
              <a:prstGeom prst="rect">
                <a:avLst/>
              </a:prstGeom>
              <a:noFill/>
            </p:spPr>
            <p:txBody>
              <a:bodyPr wrap="square" rtlCol="0">
                <a:spAutoFit/>
              </a:bodyPr>
              <a:lstStyle/>
              <a:p>
                <a:r>
                  <a:rPr lang="en-US" dirty="0" smtClean="0"/>
                  <a:t>Envision the future-state</a:t>
                </a:r>
                <a:endParaRPr lang="en-US" dirty="0"/>
              </a:p>
            </p:txBody>
          </p:sp>
          <p:sp>
            <p:nvSpPr>
              <p:cNvPr id="17" name="Rectangle 16"/>
              <p:cNvSpPr/>
              <p:nvPr/>
            </p:nvSpPr>
            <p:spPr>
              <a:xfrm>
                <a:off x="2838687" y="3218489"/>
                <a:ext cx="45719" cy="504056"/>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38687" y="3218489"/>
                <a:ext cx="2280549" cy="45719"/>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513130" y="2157430"/>
              <a:ext cx="4588406" cy="504056"/>
              <a:chOff x="3301087" y="2737292"/>
              <a:chExt cx="4588406" cy="504056"/>
            </a:xfrm>
          </p:grpSpPr>
          <p:sp>
            <p:nvSpPr>
              <p:cNvPr id="20" name="Rectangle 19"/>
              <p:cNvSpPr/>
              <p:nvPr/>
            </p:nvSpPr>
            <p:spPr>
              <a:xfrm>
                <a:off x="3301087" y="2737292"/>
                <a:ext cx="45719" cy="504056"/>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01087" y="2737292"/>
                <a:ext cx="2280549" cy="45719"/>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349386" y="2827513"/>
                <a:ext cx="4540107" cy="369332"/>
              </a:xfrm>
              <a:prstGeom prst="rect">
                <a:avLst/>
              </a:prstGeom>
              <a:noFill/>
            </p:spPr>
            <p:txBody>
              <a:bodyPr wrap="square" rtlCol="0">
                <a:spAutoFit/>
              </a:bodyPr>
              <a:lstStyle/>
              <a:p>
                <a:r>
                  <a:rPr lang="en-US" dirty="0" smtClean="0"/>
                  <a:t>Bridge the gap: Green Utility Dimensions </a:t>
                </a:r>
                <a:endParaRPr lang="en-US" dirty="0"/>
              </a:p>
            </p:txBody>
          </p:sp>
        </p:grpSp>
        <p:grpSp>
          <p:nvGrpSpPr>
            <p:cNvPr id="33" name="Group 32"/>
            <p:cNvGrpSpPr/>
            <p:nvPr/>
          </p:nvGrpSpPr>
          <p:grpSpPr>
            <a:xfrm>
              <a:off x="5160443" y="1525552"/>
              <a:ext cx="3522009" cy="504056"/>
              <a:chOff x="3751456" y="2221806"/>
              <a:chExt cx="3522009" cy="504056"/>
            </a:xfrm>
          </p:grpSpPr>
          <p:sp>
            <p:nvSpPr>
              <p:cNvPr id="23" name="Rectangle 22"/>
              <p:cNvSpPr/>
              <p:nvPr/>
            </p:nvSpPr>
            <p:spPr>
              <a:xfrm>
                <a:off x="3751456" y="2221806"/>
                <a:ext cx="45719" cy="504056"/>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51456" y="2221806"/>
                <a:ext cx="2280549" cy="45719"/>
              </a:xfrm>
              <a:prstGeom prst="rect">
                <a:avLst/>
              </a:prstGeom>
              <a:solidFill>
                <a:srgbClr val="0092D0"/>
              </a:solidFill>
              <a:ln>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799757" y="2312027"/>
                <a:ext cx="3473708" cy="369332"/>
              </a:xfrm>
              <a:prstGeom prst="rect">
                <a:avLst/>
              </a:prstGeom>
              <a:noFill/>
            </p:spPr>
            <p:txBody>
              <a:bodyPr wrap="square" rtlCol="0">
                <a:spAutoFit/>
              </a:bodyPr>
              <a:lstStyle/>
              <a:p>
                <a:r>
                  <a:rPr lang="en-US" dirty="0" smtClean="0"/>
                  <a:t>Plan of action for a Green Utility</a:t>
                </a:r>
                <a:endParaRPr lang="en-US" dirty="0"/>
              </a:p>
            </p:txBody>
          </p:sp>
        </p:grpSp>
      </p:grpSp>
    </p:spTree>
    <p:extLst>
      <p:ext uri="{BB962C8B-B14F-4D97-AF65-F5344CB8AC3E}">
        <p14:creationId xmlns:p14="http://schemas.microsoft.com/office/powerpoint/2010/main" val="1071662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972157"/>
            <a:ext cx="3131896" cy="3905115"/>
          </a:xfrm>
        </p:spPr>
        <p:txBody>
          <a:bodyPr/>
          <a:lstStyle/>
          <a:p>
            <a:pPr marL="0" indent="0">
              <a:buNone/>
            </a:pPr>
            <a:r>
              <a:rPr lang="en-GB" dirty="0" smtClean="0"/>
              <a:t>Centralized </a:t>
            </a:r>
            <a:r>
              <a:rPr lang="en-GB" dirty="0" smtClean="0">
                <a:sym typeface="Wingdings" panose="05000000000000000000" pitchFamily="2" charset="2"/>
              </a:rPr>
              <a:t> Decentralized</a:t>
            </a:r>
            <a:endParaRPr lang="en-GB" dirty="0" smtClean="0"/>
          </a:p>
          <a:p>
            <a:endParaRPr lang="en-GB" dirty="0" smtClean="0"/>
          </a:p>
          <a:p>
            <a:pPr>
              <a:spcAft>
                <a:spcPts val="1200"/>
              </a:spcAft>
            </a:pPr>
            <a:r>
              <a:rPr lang="en-GB" dirty="0" smtClean="0"/>
              <a:t>A more ‘natural’ water cycle</a:t>
            </a:r>
          </a:p>
          <a:p>
            <a:pPr>
              <a:spcAft>
                <a:spcPts val="1200"/>
              </a:spcAft>
            </a:pPr>
            <a:r>
              <a:rPr lang="en-GB" dirty="0" smtClean="0"/>
              <a:t>Diversification of sources through ‘fit-for-purpose’</a:t>
            </a:r>
          </a:p>
          <a:p>
            <a:pPr>
              <a:spcAft>
                <a:spcPts val="1200"/>
              </a:spcAft>
            </a:pPr>
            <a:r>
              <a:rPr lang="en-GB" dirty="0" smtClean="0"/>
              <a:t>Resource efficiency</a:t>
            </a:r>
            <a:endParaRPr lang="en-GB" dirty="0"/>
          </a:p>
        </p:txBody>
      </p:sp>
      <p:sp>
        <p:nvSpPr>
          <p:cNvPr id="3" name="Text Placeholder 2"/>
          <p:cNvSpPr>
            <a:spLocks noGrp="1"/>
          </p:cNvSpPr>
          <p:nvPr>
            <p:ph type="body" sz="quarter" idx="10"/>
          </p:nvPr>
        </p:nvSpPr>
        <p:spPr>
          <a:xfrm>
            <a:off x="360000" y="360363"/>
            <a:ext cx="7594350" cy="551090"/>
          </a:xfrm>
        </p:spPr>
        <p:txBody>
          <a:bodyPr/>
          <a:lstStyle/>
          <a:p>
            <a:r>
              <a:rPr lang="en-GB" dirty="0"/>
              <a:t>Current approaches: </a:t>
            </a:r>
            <a:r>
              <a:rPr lang="en-GB" dirty="0" smtClean="0"/>
              <a:t>Sustainable Urban Water Management</a:t>
            </a:r>
            <a:endParaRPr lang="en-GB" dirty="0"/>
          </a:p>
        </p:txBody>
      </p:sp>
      <p:sp>
        <p:nvSpPr>
          <p:cNvPr id="4" name="TextBox 3"/>
          <p:cNvSpPr txBox="1"/>
          <p:nvPr/>
        </p:nvSpPr>
        <p:spPr>
          <a:xfrm>
            <a:off x="3613016" y="5598532"/>
            <a:ext cx="5184576" cy="369332"/>
          </a:xfrm>
          <a:prstGeom prst="rect">
            <a:avLst/>
          </a:prstGeom>
          <a:noFill/>
        </p:spPr>
        <p:txBody>
          <a:bodyPr wrap="square" rtlCol="0">
            <a:spAutoFit/>
          </a:bodyPr>
          <a:lstStyle/>
          <a:p>
            <a:r>
              <a:rPr lang="en-GB" dirty="0">
                <a:hlinkClick r:id="rId2"/>
              </a:rPr>
              <a:t>https://</a:t>
            </a:r>
            <a:r>
              <a:rPr lang="en-GB" dirty="0" smtClean="0">
                <a:hlinkClick r:id="rId2"/>
              </a:rPr>
              <a:t>www.youtube.com/watch?v=HymGr5gyiB4</a:t>
            </a:r>
            <a:r>
              <a:rPr lang="en-GB" dirty="0" smtClean="0"/>
              <a:t> </a:t>
            </a:r>
            <a:endParaRPr lang="en-GB" dirty="0"/>
          </a:p>
        </p:txBody>
      </p:sp>
      <p:grpSp>
        <p:nvGrpSpPr>
          <p:cNvPr id="5" name="Group 4"/>
          <p:cNvGrpSpPr/>
          <p:nvPr/>
        </p:nvGrpSpPr>
        <p:grpSpPr>
          <a:xfrm>
            <a:off x="4283968" y="1700807"/>
            <a:ext cx="4320480" cy="3672409"/>
            <a:chOff x="4283968" y="1700807"/>
            <a:chExt cx="3384376" cy="2759593"/>
          </a:xfrm>
        </p:grpSpPr>
        <p:pic>
          <p:nvPicPr>
            <p:cNvPr id="1028" name="Picture 4" descr="Image result for central vs decentralized"/>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283968" y="1700807"/>
              <a:ext cx="3384376" cy="24512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3415" y="4183401"/>
              <a:ext cx="2524929" cy="276999"/>
            </a:xfrm>
            <a:prstGeom prst="rect">
              <a:avLst/>
            </a:prstGeom>
            <a:noFill/>
          </p:spPr>
          <p:txBody>
            <a:bodyPr wrap="square" rtlCol="0">
              <a:spAutoFit/>
            </a:bodyPr>
            <a:lstStyle/>
            <a:p>
              <a:pPr algn="r"/>
              <a:r>
                <a:rPr lang="en-GB" sz="1200" i="1" dirty="0" smtClean="0"/>
                <a:t>Source: Reddit</a:t>
              </a:r>
              <a:endParaRPr lang="en-GB" sz="1200" i="1" dirty="0"/>
            </a:p>
          </p:txBody>
        </p:sp>
      </p:grpSp>
    </p:spTree>
    <p:extLst>
      <p:ext uri="{BB962C8B-B14F-4D97-AF65-F5344CB8AC3E}">
        <p14:creationId xmlns:p14="http://schemas.microsoft.com/office/powerpoint/2010/main" val="259347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5517232"/>
            <a:ext cx="8136000" cy="448731"/>
          </a:xfrm>
        </p:spPr>
        <p:txBody>
          <a:bodyPr/>
          <a:lstStyle/>
          <a:p>
            <a:pPr marL="0" indent="0">
              <a:buNone/>
            </a:pPr>
            <a:r>
              <a:rPr lang="en-GB" dirty="0" smtClean="0">
                <a:hlinkClick r:id="rId2"/>
              </a:rPr>
              <a:t>https</a:t>
            </a:r>
            <a:r>
              <a:rPr lang="en-GB" dirty="0">
                <a:hlinkClick r:id="rId2"/>
              </a:rPr>
              <a:t>://</a:t>
            </a:r>
            <a:r>
              <a:rPr lang="en-GB" dirty="0" smtClean="0">
                <a:hlinkClick r:id="rId2"/>
              </a:rPr>
              <a:t>www.youtube.com/watch?v=v0fX6L_zrBo</a:t>
            </a:r>
            <a:endParaRPr lang="en-GB" dirty="0" smtClean="0"/>
          </a:p>
          <a:p>
            <a:pPr marL="0" indent="0">
              <a:buNone/>
            </a:pPr>
            <a:endParaRPr lang="en-GB" dirty="0" smtClean="0"/>
          </a:p>
        </p:txBody>
      </p:sp>
      <p:sp>
        <p:nvSpPr>
          <p:cNvPr id="3" name="Text Placeholder 2"/>
          <p:cNvSpPr>
            <a:spLocks noGrp="1"/>
          </p:cNvSpPr>
          <p:nvPr>
            <p:ph type="body" sz="quarter" idx="10"/>
          </p:nvPr>
        </p:nvSpPr>
        <p:spPr>
          <a:xfrm>
            <a:off x="360000" y="360363"/>
            <a:ext cx="5451777" cy="551090"/>
          </a:xfrm>
        </p:spPr>
        <p:txBody>
          <a:bodyPr/>
          <a:lstStyle/>
          <a:p>
            <a:r>
              <a:rPr lang="en-GB" dirty="0" smtClean="0"/>
              <a:t>Current Approaches: Water Sensitive City</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8475" y="1628800"/>
            <a:ext cx="7920880" cy="2492585"/>
          </a:xfrm>
          <a:prstGeom prst="rect">
            <a:avLst/>
          </a:prstGeom>
        </p:spPr>
      </p:pic>
      <p:pic>
        <p:nvPicPr>
          <p:cNvPr id="1026" name="Picture 2" descr="Image result for assela pathirana workshop"/>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934889" y="4365104"/>
            <a:ext cx="2454466" cy="101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57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2060848"/>
            <a:ext cx="2771856" cy="2592288"/>
          </a:xfrm>
        </p:spPr>
        <p:txBody>
          <a:bodyPr>
            <a:normAutofit/>
          </a:bodyPr>
          <a:lstStyle/>
          <a:p>
            <a:pPr marL="0" indent="0">
              <a:buNone/>
            </a:pPr>
            <a:r>
              <a:rPr lang="en-GB" dirty="0" smtClean="0"/>
              <a:t>Integrated Urban Water Management (IUWM)</a:t>
            </a:r>
          </a:p>
          <a:p>
            <a:pPr marL="0" indent="0">
              <a:buNone/>
            </a:pPr>
            <a:endParaRPr lang="en-GB" dirty="0"/>
          </a:p>
          <a:p>
            <a:pPr marL="0" indent="0">
              <a:buNone/>
            </a:pPr>
            <a:r>
              <a:rPr lang="en-GB" dirty="0" smtClean="0"/>
              <a:t>Sustainable Urban Water Management (SUWM)</a:t>
            </a:r>
          </a:p>
          <a:p>
            <a:pPr marL="0" indent="0">
              <a:buNone/>
            </a:pPr>
            <a:endParaRPr lang="en-GB" dirty="0"/>
          </a:p>
          <a:p>
            <a:pPr marL="0" indent="0">
              <a:buNone/>
            </a:pPr>
            <a:r>
              <a:rPr lang="en-GB" dirty="0" smtClean="0"/>
              <a:t>Water Sensitive City (WSC)</a:t>
            </a:r>
            <a:endParaRPr lang="en-GB" dirty="0"/>
          </a:p>
        </p:txBody>
      </p:sp>
      <p:sp>
        <p:nvSpPr>
          <p:cNvPr id="3" name="Text Placeholder 2"/>
          <p:cNvSpPr>
            <a:spLocks noGrp="1"/>
          </p:cNvSpPr>
          <p:nvPr>
            <p:ph type="body" sz="quarter" idx="10"/>
          </p:nvPr>
        </p:nvSpPr>
        <p:spPr>
          <a:xfrm>
            <a:off x="360000" y="360363"/>
            <a:ext cx="4418224" cy="551090"/>
          </a:xfrm>
        </p:spPr>
        <p:txBody>
          <a:bodyPr/>
          <a:lstStyle/>
          <a:p>
            <a:r>
              <a:rPr lang="en-GB" dirty="0" smtClean="0"/>
              <a:t>Current Approaches Shared Aims</a:t>
            </a:r>
            <a:endParaRPr lang="en-GB" dirty="0"/>
          </a:p>
        </p:txBody>
      </p:sp>
      <p:sp>
        <p:nvSpPr>
          <p:cNvPr id="4" name="Content Placeholder 1"/>
          <p:cNvSpPr txBox="1">
            <a:spLocks/>
          </p:cNvSpPr>
          <p:nvPr/>
        </p:nvSpPr>
        <p:spPr>
          <a:xfrm>
            <a:off x="4211960" y="1436075"/>
            <a:ext cx="4428040" cy="4525963"/>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spcAft>
                <a:spcPts val="0"/>
              </a:spcAft>
              <a:buFont typeface="+mj-lt"/>
              <a:buAutoNum type="arabicPeriod"/>
            </a:pPr>
            <a:r>
              <a:rPr lang="en-GB" dirty="0" smtClean="0"/>
              <a:t>Integration of Urban Water Cycle</a:t>
            </a:r>
          </a:p>
          <a:p>
            <a:pPr marL="342900" indent="-342900" fontAlgn="auto">
              <a:spcAft>
                <a:spcPts val="0"/>
              </a:spcAft>
              <a:buFont typeface="+mj-lt"/>
              <a:buAutoNum type="arabicPeriod"/>
            </a:pPr>
            <a:endParaRPr lang="en-GB" dirty="0" smtClean="0"/>
          </a:p>
          <a:p>
            <a:pPr marL="342900" indent="-342900" fontAlgn="auto">
              <a:spcAft>
                <a:spcPts val="0"/>
              </a:spcAft>
              <a:buFont typeface="+mj-lt"/>
              <a:buAutoNum type="arabicPeriod"/>
            </a:pPr>
            <a:r>
              <a:rPr lang="en-GB" dirty="0" smtClean="0"/>
              <a:t>‘Fit-for-purpose’ water use and design.</a:t>
            </a:r>
          </a:p>
          <a:p>
            <a:pPr marL="342900" indent="-342900" fontAlgn="auto">
              <a:spcAft>
                <a:spcPts val="0"/>
              </a:spcAft>
              <a:buFont typeface="+mj-lt"/>
              <a:buAutoNum type="arabicPeriod"/>
            </a:pPr>
            <a:endParaRPr lang="en-GB" dirty="0" smtClean="0"/>
          </a:p>
          <a:p>
            <a:pPr marL="342900" indent="-342900" fontAlgn="auto">
              <a:spcAft>
                <a:spcPts val="0"/>
              </a:spcAft>
              <a:buFont typeface="+mj-lt"/>
              <a:buAutoNum type="arabicPeriod"/>
            </a:pPr>
            <a:r>
              <a:rPr lang="en-GB" dirty="0" smtClean="0"/>
              <a:t>Active stakeholder involvement in decision-making, no longer passive consumer.</a:t>
            </a:r>
          </a:p>
          <a:p>
            <a:pPr marL="342900" indent="-342900" fontAlgn="auto">
              <a:spcAft>
                <a:spcPts val="0"/>
              </a:spcAft>
              <a:buFont typeface="+mj-lt"/>
              <a:buAutoNum type="arabicPeriod"/>
            </a:pPr>
            <a:endParaRPr lang="en-GB" dirty="0" smtClean="0"/>
          </a:p>
          <a:p>
            <a:pPr marL="342900" indent="-342900" fontAlgn="auto">
              <a:spcAft>
                <a:spcPts val="0"/>
              </a:spcAft>
              <a:buFont typeface="+mj-lt"/>
              <a:buAutoNum type="arabicPeriod"/>
            </a:pPr>
            <a:r>
              <a:rPr lang="en-GB" dirty="0" smtClean="0"/>
              <a:t>Sustainability focus based on balancing social, economic, and environmental needs at varying timescales.</a:t>
            </a:r>
            <a:endParaRPr lang="en-GB" dirty="0"/>
          </a:p>
        </p:txBody>
      </p:sp>
      <p:sp>
        <p:nvSpPr>
          <p:cNvPr id="5" name="Right Brace 4"/>
          <p:cNvSpPr/>
          <p:nvPr/>
        </p:nvSpPr>
        <p:spPr>
          <a:xfrm>
            <a:off x="3167844" y="2132856"/>
            <a:ext cx="504056" cy="2232248"/>
          </a:xfrm>
          <a:prstGeom prst="rightBrace">
            <a:avLst>
              <a:gd name="adj1" fmla="val 14527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Left Brace 5"/>
          <p:cNvSpPr/>
          <p:nvPr/>
        </p:nvSpPr>
        <p:spPr>
          <a:xfrm>
            <a:off x="3779912" y="1424425"/>
            <a:ext cx="432048" cy="3649109"/>
          </a:xfrm>
          <a:prstGeom prst="leftBrace">
            <a:avLst>
              <a:gd name="adj1" fmla="val 21115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159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196752"/>
            <a:ext cx="8136000" cy="4769211"/>
          </a:xfrm>
        </p:spPr>
        <p:txBody>
          <a:bodyPr/>
          <a:lstStyle/>
          <a:p>
            <a:pPr marL="0" indent="0">
              <a:buNone/>
            </a:pPr>
            <a:r>
              <a:rPr lang="en-US" dirty="0" smtClean="0"/>
              <a:t>UWM Paradigms common goal:</a:t>
            </a:r>
          </a:p>
          <a:p>
            <a:pPr marL="0" indent="0">
              <a:buNone/>
            </a:pPr>
            <a:endParaRPr lang="en-US" dirty="0" smtClean="0"/>
          </a:p>
          <a:p>
            <a:pPr marL="0" indent="0">
              <a:buNone/>
            </a:pPr>
            <a:r>
              <a:rPr lang="en-CA" i="1" dirty="0"/>
              <a:t>to cover the water demand of current and future consumers through effectively engaging an integral water cycle, while considering the health and protection of the surrounding </a:t>
            </a:r>
            <a:r>
              <a:rPr lang="en-CA" i="1" dirty="0" smtClean="0"/>
              <a:t>environment</a:t>
            </a:r>
          </a:p>
          <a:p>
            <a:pPr marL="0" indent="0">
              <a:buNone/>
            </a:pPr>
            <a:endParaRPr lang="en-CA" i="1" dirty="0"/>
          </a:p>
          <a:p>
            <a:pPr marL="0" indent="0">
              <a:buNone/>
            </a:pPr>
            <a:r>
              <a:rPr lang="en-CA" dirty="0" smtClean="0"/>
              <a:t>UWM Paradigms overarching approaches to achieve this goal:</a:t>
            </a:r>
          </a:p>
          <a:p>
            <a:pPr marL="0" indent="0">
              <a:buNone/>
            </a:pPr>
            <a:endParaRPr lang="en-CA" dirty="0"/>
          </a:p>
          <a:p>
            <a:pPr marL="400050" indent="-400050">
              <a:buAutoNum type="romanLcParenR"/>
            </a:pPr>
            <a:r>
              <a:rPr lang="en-CA" dirty="0" smtClean="0"/>
              <a:t>actively </a:t>
            </a:r>
            <a:r>
              <a:rPr lang="en-CA" dirty="0"/>
              <a:t>engaging and improving the efficiency of the various water flows throughout the city, and </a:t>
            </a:r>
            <a:endParaRPr lang="en-CA" dirty="0" smtClean="0"/>
          </a:p>
          <a:p>
            <a:pPr marL="400050" indent="-400050">
              <a:buAutoNum type="romanLcParenR"/>
            </a:pPr>
            <a:r>
              <a:rPr lang="en-CA" dirty="0" smtClean="0"/>
              <a:t>by </a:t>
            </a:r>
            <a:r>
              <a:rPr lang="en-CA" dirty="0"/>
              <a:t>stressing the importance of engaging with a broader range of stakeholders, including the end-user of the water system(s).</a:t>
            </a:r>
            <a:endParaRPr lang="en-US" dirty="0"/>
          </a:p>
        </p:txBody>
      </p:sp>
      <p:sp>
        <p:nvSpPr>
          <p:cNvPr id="3" name="Text Placeholder 2"/>
          <p:cNvSpPr>
            <a:spLocks noGrp="1"/>
          </p:cNvSpPr>
          <p:nvPr>
            <p:ph type="body" sz="quarter" idx="10"/>
          </p:nvPr>
        </p:nvSpPr>
        <p:spPr>
          <a:xfrm>
            <a:off x="360000" y="360363"/>
            <a:ext cx="4837185" cy="551090"/>
          </a:xfrm>
        </p:spPr>
        <p:txBody>
          <a:bodyPr/>
          <a:lstStyle/>
          <a:p>
            <a:r>
              <a:rPr lang="en-US" dirty="0" smtClean="0"/>
              <a:t>UWM Paradigms and Water Utilities</a:t>
            </a:r>
            <a:endParaRPr lang="en-US" dirty="0"/>
          </a:p>
        </p:txBody>
      </p:sp>
      <p:sp>
        <p:nvSpPr>
          <p:cNvPr id="4" name="Text Placeholder 2"/>
          <p:cNvSpPr txBox="1">
            <a:spLocks/>
          </p:cNvSpPr>
          <p:nvPr/>
        </p:nvSpPr>
        <p:spPr>
          <a:xfrm>
            <a:off x="8802" y="5229200"/>
            <a:ext cx="9135198" cy="551090"/>
          </a:xfrm>
          <a:prstGeom prst="rect">
            <a:avLst/>
          </a:prstGeom>
          <a:solidFill>
            <a:srgbClr val="009FEE"/>
          </a:solidFill>
        </p:spPr>
        <p:txBody>
          <a:bodyPr vert="horz" wrap="square" lIns="144000" tIns="72000" rIns="144000" bIns="108000" rtlCol="0" anchor="t" anchorCtr="0">
            <a:spAutoFit/>
          </a:bodyPr>
          <a:lstStyle>
            <a:lvl1pPr marL="0" indent="0" algn="l" defTabSz="914400" rtl="0" eaLnBrk="1" latinLnBrk="0" hangingPunct="1">
              <a:spcBef>
                <a:spcPct val="20000"/>
              </a:spcBef>
              <a:buFont typeface="Arial" pitchFamily="34" charset="0"/>
              <a:buNone/>
              <a:defRPr sz="2400" kern="1200">
                <a:solidFill>
                  <a:srgbClr val="FFFFFF"/>
                </a:solidFill>
                <a:latin typeface="Times New Roman"/>
                <a:ea typeface="+mn-ea"/>
                <a:cs typeface="Times New Roman"/>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smtClean="0"/>
              <a:t>How can your water utility contribute?</a:t>
            </a:r>
            <a:endParaRPr lang="en-US" dirty="0"/>
          </a:p>
        </p:txBody>
      </p:sp>
    </p:spTree>
    <p:extLst>
      <p:ext uri="{BB962C8B-B14F-4D97-AF65-F5344CB8AC3E}">
        <p14:creationId xmlns:p14="http://schemas.microsoft.com/office/powerpoint/2010/main" val="28275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196752"/>
            <a:ext cx="8136000" cy="4769211"/>
          </a:xfrm>
        </p:spPr>
        <p:txBody>
          <a:bodyPr/>
          <a:lstStyle/>
          <a:p>
            <a:pPr marL="342900" lvl="0" indent="-342900">
              <a:spcAft>
                <a:spcPts val="600"/>
              </a:spcAft>
              <a:buFont typeface="+mj-lt"/>
              <a:buAutoNum type="arabicPeriod"/>
            </a:pPr>
            <a:r>
              <a:rPr lang="en-GB" dirty="0"/>
              <a:t>A </a:t>
            </a:r>
            <a:r>
              <a:rPr lang="en-GB" b="1" dirty="0"/>
              <a:t>more ‘natural’ water </a:t>
            </a:r>
            <a:r>
              <a:rPr lang="en-GB" b="1" dirty="0" smtClean="0"/>
              <a:t>cycle</a:t>
            </a:r>
            <a:r>
              <a:rPr lang="en-GB" dirty="0" smtClean="0"/>
              <a:t>, </a:t>
            </a:r>
            <a:r>
              <a:rPr lang="en-GB" dirty="0"/>
              <a:t>and hence a more environmentally-sound flow of water. </a:t>
            </a:r>
          </a:p>
          <a:p>
            <a:pPr marL="342900" lvl="0" indent="-342900">
              <a:spcAft>
                <a:spcPts val="600"/>
              </a:spcAft>
              <a:buFont typeface="+mj-lt"/>
              <a:buAutoNum type="arabicPeriod"/>
            </a:pPr>
            <a:r>
              <a:rPr lang="en-GB" dirty="0"/>
              <a:t>Increased water security through </a:t>
            </a:r>
            <a:r>
              <a:rPr lang="en-GB" b="1" dirty="0"/>
              <a:t>local source </a:t>
            </a:r>
            <a:r>
              <a:rPr lang="en-GB" b="1" dirty="0" smtClean="0"/>
              <a:t>diversification</a:t>
            </a:r>
            <a:r>
              <a:rPr lang="en-GB" dirty="0" smtClean="0"/>
              <a:t>..</a:t>
            </a:r>
            <a:endParaRPr lang="en-GB" dirty="0"/>
          </a:p>
          <a:p>
            <a:pPr marL="342900" lvl="0" indent="-342900">
              <a:spcAft>
                <a:spcPts val="600"/>
              </a:spcAft>
              <a:buFont typeface="+mj-lt"/>
              <a:buAutoNum type="arabicPeriod"/>
            </a:pPr>
            <a:r>
              <a:rPr lang="en-GB" dirty="0"/>
              <a:t>Greater efficiency through </a:t>
            </a:r>
            <a:r>
              <a:rPr lang="en-GB" b="1" dirty="0"/>
              <a:t>fit-for-purpose water use</a:t>
            </a:r>
            <a:r>
              <a:rPr lang="en-GB" dirty="0"/>
              <a:t>. </a:t>
            </a:r>
            <a:endParaRPr lang="en-GB" dirty="0" smtClean="0"/>
          </a:p>
          <a:p>
            <a:pPr marL="342900" lvl="0" indent="-342900">
              <a:spcAft>
                <a:spcPts val="600"/>
              </a:spcAft>
              <a:buFont typeface="+mj-lt"/>
              <a:buAutoNum type="arabicPeriod"/>
            </a:pPr>
            <a:r>
              <a:rPr lang="en-GB" dirty="0" smtClean="0"/>
              <a:t>A </a:t>
            </a:r>
            <a:r>
              <a:rPr lang="en-GB" dirty="0"/>
              <a:t>broader approach to water systems’ sustainability through </a:t>
            </a:r>
            <a:r>
              <a:rPr lang="en-GB" b="1" dirty="0"/>
              <a:t>awareness of customers’ values and needs</a:t>
            </a:r>
            <a:r>
              <a:rPr lang="en-GB" dirty="0"/>
              <a:t>, enhancing socially aligned long-term plans and investments.</a:t>
            </a:r>
          </a:p>
          <a:p>
            <a:pPr marL="342900" lvl="0" indent="-342900">
              <a:spcAft>
                <a:spcPts val="600"/>
              </a:spcAft>
              <a:buFont typeface="+mj-lt"/>
              <a:buAutoNum type="arabicPeriod"/>
            </a:pPr>
            <a:r>
              <a:rPr lang="en-GB" dirty="0"/>
              <a:t>The uptake of decentralized systems allows for </a:t>
            </a:r>
            <a:r>
              <a:rPr lang="en-GB" b="1" dirty="0"/>
              <a:t>more ‘radical’ innovation </a:t>
            </a:r>
            <a:r>
              <a:rPr lang="en-GB" dirty="0"/>
              <a:t>which may lead to higher efficiency, improved community well-being, and source protection. </a:t>
            </a:r>
          </a:p>
          <a:p>
            <a:pPr marL="0" indent="0">
              <a:buNone/>
            </a:pPr>
            <a:endParaRPr lang="en-US" dirty="0"/>
          </a:p>
        </p:txBody>
      </p:sp>
      <p:sp>
        <p:nvSpPr>
          <p:cNvPr id="3" name="Text Placeholder 2"/>
          <p:cNvSpPr>
            <a:spLocks noGrp="1"/>
          </p:cNvSpPr>
          <p:nvPr>
            <p:ph type="body" sz="quarter" idx="10"/>
          </p:nvPr>
        </p:nvSpPr>
        <p:spPr>
          <a:xfrm>
            <a:off x="360000" y="360363"/>
            <a:ext cx="6380621" cy="551090"/>
          </a:xfrm>
        </p:spPr>
        <p:txBody>
          <a:bodyPr/>
          <a:lstStyle/>
          <a:p>
            <a:r>
              <a:rPr lang="en-US" dirty="0" smtClean="0"/>
              <a:t>Benefits of adopting UWM Paradigm approaches</a:t>
            </a:r>
            <a:endParaRPr lang="en-US" dirty="0"/>
          </a:p>
        </p:txBody>
      </p:sp>
      <p:sp>
        <p:nvSpPr>
          <p:cNvPr id="4" name="Text Placeholder 2"/>
          <p:cNvSpPr txBox="1">
            <a:spLocks/>
          </p:cNvSpPr>
          <p:nvPr/>
        </p:nvSpPr>
        <p:spPr>
          <a:xfrm>
            <a:off x="0" y="4725144"/>
            <a:ext cx="9144000" cy="994288"/>
          </a:xfrm>
          <a:prstGeom prst="rect">
            <a:avLst/>
          </a:prstGeom>
          <a:solidFill>
            <a:srgbClr val="009FEE"/>
          </a:solidFill>
        </p:spPr>
        <p:txBody>
          <a:bodyPr vert="horz" wrap="square" lIns="144000" tIns="72000" rIns="144000" bIns="108000" rtlCol="0" anchor="t" anchorCtr="0">
            <a:spAutoFit/>
          </a:bodyPr>
          <a:lstStyle>
            <a:lvl1pPr marL="0" indent="0" algn="l" defTabSz="914400" rtl="0" eaLnBrk="1" latinLnBrk="0" hangingPunct="1">
              <a:spcBef>
                <a:spcPct val="20000"/>
              </a:spcBef>
              <a:buFont typeface="Arial" pitchFamily="34" charset="0"/>
              <a:buNone/>
              <a:defRPr sz="2400" kern="1200">
                <a:solidFill>
                  <a:srgbClr val="FFFFFF"/>
                </a:solidFill>
                <a:latin typeface="Times New Roman"/>
                <a:ea typeface="+mn-ea"/>
                <a:cs typeface="Times New Roman"/>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smtClean="0"/>
              <a:t>What potential approaches can your utility implement </a:t>
            </a:r>
          </a:p>
          <a:p>
            <a:pPr algn="ctr" fontAlgn="auto">
              <a:spcAft>
                <a:spcPts val="0"/>
              </a:spcAft>
            </a:pPr>
            <a:r>
              <a:rPr lang="en-US" dirty="0" smtClean="0"/>
              <a:t>based on these benefits?</a:t>
            </a:r>
            <a:endParaRPr lang="en-US" dirty="0"/>
          </a:p>
        </p:txBody>
      </p:sp>
    </p:spTree>
    <p:extLst>
      <p:ext uri="{BB962C8B-B14F-4D97-AF65-F5344CB8AC3E}">
        <p14:creationId xmlns:p14="http://schemas.microsoft.com/office/powerpoint/2010/main" val="7089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261451" cy="551090"/>
          </a:xfrm>
        </p:spPr>
        <p:txBody>
          <a:bodyPr/>
          <a:lstStyle/>
          <a:p>
            <a:r>
              <a:rPr lang="en-US" dirty="0" smtClean="0"/>
              <a:t>Circles of (Green) Development</a:t>
            </a:r>
            <a:endParaRPr lang="en-US" dirty="0"/>
          </a:p>
        </p:txBody>
      </p:sp>
      <p:pic>
        <p:nvPicPr>
          <p:cNvPr id="23" name="Picture 22"/>
          <p:cNvPicPr>
            <a:picLocks noChangeAspect="1"/>
          </p:cNvPicPr>
          <p:nvPr/>
        </p:nvPicPr>
        <p:blipFill>
          <a:blip r:embed="rId2"/>
          <a:stretch>
            <a:fillRect/>
          </a:stretch>
        </p:blipFill>
        <p:spPr>
          <a:xfrm>
            <a:off x="49451" y="980728"/>
            <a:ext cx="9144000" cy="5169371"/>
          </a:xfrm>
          <a:prstGeom prst="rect">
            <a:avLst/>
          </a:prstGeom>
        </p:spPr>
      </p:pic>
    </p:spTree>
    <p:extLst>
      <p:ext uri="{BB962C8B-B14F-4D97-AF65-F5344CB8AC3E}">
        <p14:creationId xmlns:p14="http://schemas.microsoft.com/office/powerpoint/2010/main" val="1305246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124744"/>
            <a:ext cx="4189986" cy="5112568"/>
          </a:xfrm>
        </p:spPr>
        <p:txBody>
          <a:bodyPr>
            <a:normAutofit lnSpcReduction="10000"/>
          </a:bodyPr>
          <a:lstStyle/>
          <a:p>
            <a:pPr marL="0" indent="0">
              <a:spcAft>
                <a:spcPts val="1200"/>
              </a:spcAft>
              <a:buNone/>
            </a:pPr>
            <a:r>
              <a:rPr lang="en-US" i="1" dirty="0" smtClean="0"/>
              <a:t>Sustainability</a:t>
            </a:r>
            <a:r>
              <a:rPr lang="en-US" dirty="0" smtClean="0"/>
              <a:t> can be a very broad concept, what does it mean for you when considering your water utility?</a:t>
            </a:r>
          </a:p>
          <a:p>
            <a:pPr marL="342900" indent="-342900">
              <a:spcAft>
                <a:spcPts val="1200"/>
              </a:spcAft>
              <a:buFont typeface="+mj-lt"/>
              <a:buAutoNum type="arabicPeriod"/>
            </a:pPr>
            <a:r>
              <a:rPr lang="en-US" dirty="0" smtClean="0"/>
              <a:t>Based on your Circle of Green Priorities, as a group select the level which you want to foster sustainability.</a:t>
            </a:r>
          </a:p>
          <a:p>
            <a:pPr marL="342900" indent="-342900">
              <a:spcAft>
                <a:spcPts val="1200"/>
              </a:spcAft>
              <a:buFont typeface="+mj-lt"/>
              <a:buAutoNum type="arabicPeriod"/>
            </a:pPr>
            <a:r>
              <a:rPr lang="en-US" dirty="0" smtClean="0"/>
              <a:t>For that level, individually write 3 words that describe sustainability at the selected level.</a:t>
            </a:r>
          </a:p>
          <a:p>
            <a:pPr marL="342900" indent="-342900">
              <a:spcAft>
                <a:spcPts val="1200"/>
              </a:spcAft>
              <a:buFont typeface="+mj-lt"/>
              <a:buAutoNum type="arabicPeriod"/>
            </a:pPr>
            <a:r>
              <a:rPr lang="en-US" dirty="0" smtClean="0"/>
              <a:t>As a group, jointly define what top 5 words define sustainability.</a:t>
            </a:r>
          </a:p>
          <a:p>
            <a:pPr marL="342900" indent="-342900">
              <a:spcAft>
                <a:spcPts val="1200"/>
              </a:spcAft>
              <a:buFont typeface="+mj-lt"/>
              <a:buAutoNum type="arabicPeriod"/>
            </a:pPr>
            <a:r>
              <a:rPr lang="en-US" dirty="0" smtClean="0"/>
              <a:t>Based on the chosen 5 words, as a group write a working definition for the concept of sustainability. </a:t>
            </a:r>
          </a:p>
          <a:p>
            <a:endParaRPr lang="en-US" dirty="0"/>
          </a:p>
        </p:txBody>
      </p:sp>
      <p:sp>
        <p:nvSpPr>
          <p:cNvPr id="3" name="Text Placeholder 2"/>
          <p:cNvSpPr>
            <a:spLocks noGrp="1"/>
          </p:cNvSpPr>
          <p:nvPr>
            <p:ph type="body" sz="quarter" idx="10"/>
          </p:nvPr>
        </p:nvSpPr>
        <p:spPr>
          <a:xfrm>
            <a:off x="360000" y="360363"/>
            <a:ext cx="3150570" cy="551090"/>
          </a:xfrm>
        </p:spPr>
        <p:txBody>
          <a:bodyPr/>
          <a:lstStyle/>
          <a:p>
            <a:r>
              <a:rPr lang="en-US" dirty="0" smtClean="0"/>
              <a:t>Defining Sustainability</a:t>
            </a:r>
            <a:endParaRPr lang="en-US" dirty="0"/>
          </a:p>
        </p:txBody>
      </p:sp>
      <p:sp>
        <p:nvSpPr>
          <p:cNvPr id="6" name="Rounded Rectangle 5"/>
          <p:cNvSpPr/>
          <p:nvPr/>
        </p:nvSpPr>
        <p:spPr>
          <a:xfrm>
            <a:off x="5292080"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Define</a:t>
            </a:r>
            <a:endParaRPr lang="en-US" sz="1600" dirty="0"/>
          </a:p>
        </p:txBody>
      </p:sp>
      <p:sp>
        <p:nvSpPr>
          <p:cNvPr id="7" name="Rounded Rectangle 6"/>
          <p:cNvSpPr/>
          <p:nvPr/>
        </p:nvSpPr>
        <p:spPr>
          <a:xfrm>
            <a:off x="6656061" y="115900"/>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Translate</a:t>
            </a:r>
          </a:p>
        </p:txBody>
      </p:sp>
      <p:sp>
        <p:nvSpPr>
          <p:cNvPr id="8" name="Rounded Rectangle 7"/>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p>
        </p:txBody>
      </p:sp>
      <p:sp>
        <p:nvSpPr>
          <p:cNvPr id="9" name="Right Arrow 8"/>
          <p:cNvSpPr/>
          <p:nvPr/>
        </p:nvSpPr>
        <p:spPr>
          <a:xfrm>
            <a:off x="6381189"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4"/>
          <p:cNvPicPr>
            <a:picLocks noChangeAspect="1"/>
          </p:cNvPicPr>
          <p:nvPr/>
        </p:nvPicPr>
        <p:blipFill>
          <a:blip r:embed="rId3"/>
          <a:stretch>
            <a:fillRect/>
          </a:stretch>
        </p:blipFill>
        <p:spPr>
          <a:xfrm>
            <a:off x="4441507" y="1440000"/>
            <a:ext cx="4592643" cy="4398529"/>
          </a:xfrm>
          <a:prstGeom prst="rect">
            <a:avLst/>
          </a:prstGeom>
        </p:spPr>
      </p:pic>
    </p:spTree>
    <p:extLst>
      <p:ext uri="{BB962C8B-B14F-4D97-AF65-F5344CB8AC3E}">
        <p14:creationId xmlns:p14="http://schemas.microsoft.com/office/powerpoint/2010/main" val="6486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851083" cy="551090"/>
          </a:xfrm>
        </p:spPr>
        <p:txBody>
          <a:bodyPr/>
          <a:lstStyle/>
          <a:p>
            <a:r>
              <a:rPr lang="en-US" dirty="0" smtClean="0"/>
              <a:t>The stages of a Green Utility</a:t>
            </a:r>
            <a:endParaRPr lang="en-US" dirty="0"/>
          </a:p>
        </p:txBody>
      </p:sp>
      <p:sp>
        <p:nvSpPr>
          <p:cNvPr id="4" name="Text Placeholder 2"/>
          <p:cNvSpPr txBox="1">
            <a:spLocks/>
          </p:cNvSpPr>
          <p:nvPr/>
        </p:nvSpPr>
        <p:spPr>
          <a:xfrm>
            <a:off x="0" y="5389889"/>
            <a:ext cx="9144000" cy="551090"/>
          </a:xfrm>
          <a:prstGeom prst="rect">
            <a:avLst/>
          </a:prstGeom>
          <a:solidFill>
            <a:srgbClr val="009FEE"/>
          </a:solidFill>
        </p:spPr>
        <p:txBody>
          <a:bodyPr vert="horz" wrap="square" lIns="144000" tIns="72000" rIns="144000" bIns="108000" rtlCol="0" anchor="t" anchorCtr="0">
            <a:spAutoFit/>
          </a:bodyPr>
          <a:lstStyle>
            <a:lvl1pPr marL="0" indent="0" algn="l" defTabSz="914400" rtl="0" eaLnBrk="1" latinLnBrk="0" hangingPunct="1">
              <a:spcBef>
                <a:spcPct val="20000"/>
              </a:spcBef>
              <a:buFont typeface="Arial" pitchFamily="34" charset="0"/>
              <a:buNone/>
              <a:defRPr sz="2400" kern="1200">
                <a:solidFill>
                  <a:srgbClr val="FFFFFF"/>
                </a:solidFill>
                <a:latin typeface="Times New Roman"/>
                <a:ea typeface="+mn-ea"/>
                <a:cs typeface="Times New Roman"/>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smtClean="0"/>
              <a:t>Where are you now?</a:t>
            </a:r>
            <a:endParaRPr lang="en-US" dirty="0"/>
          </a:p>
        </p:txBody>
      </p:sp>
      <p:grpSp>
        <p:nvGrpSpPr>
          <p:cNvPr id="5" name="Group 4"/>
          <p:cNvGrpSpPr/>
          <p:nvPr/>
        </p:nvGrpSpPr>
        <p:grpSpPr>
          <a:xfrm>
            <a:off x="498092" y="908720"/>
            <a:ext cx="7602300" cy="2400311"/>
            <a:chOff x="-63276" y="0"/>
            <a:chExt cx="5586506" cy="2020023"/>
          </a:xfrm>
        </p:grpSpPr>
        <p:sp>
          <p:nvSpPr>
            <p:cNvPr id="7" name="TextBox 9"/>
            <p:cNvSpPr txBox="1"/>
            <p:nvPr/>
          </p:nvSpPr>
          <p:spPr>
            <a:xfrm>
              <a:off x="4076700" y="102294"/>
              <a:ext cx="1446530" cy="500380"/>
            </a:xfrm>
            <a:prstGeom prst="rect">
              <a:avLst/>
            </a:prstGeom>
            <a:noFill/>
          </p:spPr>
          <p:txBody>
            <a:bodyPr wrap="square" rtlCol="0">
              <a:noAutofit/>
            </a:bodyPr>
            <a:lstStyle/>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Mature </a:t>
              </a:r>
              <a:endParaRPr lang="en-GB" dirty="0">
                <a:effectLst/>
                <a:latin typeface="Times New Roman" panose="02020603050405020304" pitchFamily="18" charset="0"/>
                <a:ea typeface="Times New Roman" panose="02020603050405020304" pitchFamily="18" charset="0"/>
              </a:endParaRPr>
            </a:p>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Green Utility</a:t>
              </a:r>
              <a:endParaRPr lang="en-GB" dirty="0">
                <a:effectLst/>
                <a:latin typeface="Times New Roman" panose="02020603050405020304" pitchFamily="18" charset="0"/>
                <a:ea typeface="Times New Roman" panose="02020603050405020304" pitchFamily="18" charset="0"/>
              </a:endParaRPr>
            </a:p>
          </p:txBody>
        </p:sp>
        <p:cxnSp>
          <p:nvCxnSpPr>
            <p:cNvPr id="8" name="Curved Connector 7"/>
            <p:cNvCxnSpPr/>
            <p:nvPr/>
          </p:nvCxnSpPr>
          <p:spPr>
            <a:xfrm flipV="1">
              <a:off x="317709" y="0"/>
              <a:ext cx="4824536" cy="1728192"/>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42563" y="753107"/>
              <a:ext cx="1445260" cy="500380"/>
            </a:xfrm>
            <a:prstGeom prst="rect">
              <a:avLst/>
            </a:prstGeom>
            <a:solidFill>
              <a:schemeClr val="bg1"/>
            </a:solidFill>
          </p:spPr>
          <p:txBody>
            <a:bodyPr wrap="square" rtlCol="0">
              <a:noAutofit/>
            </a:bodyPr>
            <a:lstStyle/>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Emerging </a:t>
              </a:r>
              <a:endParaRPr lang="en-GB" dirty="0">
                <a:effectLst/>
                <a:latin typeface="Times New Roman" panose="02020603050405020304" pitchFamily="18" charset="0"/>
                <a:ea typeface="Times New Roman" panose="02020603050405020304" pitchFamily="18" charset="0"/>
              </a:endParaRPr>
            </a:p>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Green Utility</a:t>
              </a:r>
              <a:endParaRPr lang="en-GB" dirty="0">
                <a:effectLst/>
                <a:latin typeface="Times New Roman" panose="02020603050405020304" pitchFamily="18" charset="0"/>
                <a:ea typeface="Times New Roman" panose="02020603050405020304" pitchFamily="18" charset="0"/>
              </a:endParaRPr>
            </a:p>
          </p:txBody>
        </p:sp>
        <p:sp>
          <p:nvSpPr>
            <p:cNvPr id="6" name="TextBox 7"/>
            <p:cNvSpPr txBox="1"/>
            <p:nvPr/>
          </p:nvSpPr>
          <p:spPr>
            <a:xfrm>
              <a:off x="-63276" y="1436362"/>
              <a:ext cx="648155" cy="583661"/>
            </a:xfrm>
            <a:prstGeom prst="rect">
              <a:avLst/>
            </a:prstGeom>
            <a:solidFill>
              <a:schemeClr val="bg1"/>
            </a:solidFill>
          </p:spPr>
          <p:txBody>
            <a:bodyPr wrap="square" rtlCol="0">
              <a:noAutofit/>
            </a:bodyPr>
            <a:lstStyle/>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Early Green Utility</a:t>
              </a:r>
              <a:endParaRPr lang="en-GB" dirty="0">
                <a:effectLst/>
                <a:latin typeface="Times New Roman" panose="02020603050405020304" pitchFamily="18" charset="0"/>
                <a:ea typeface="Times New Roman" panose="02020603050405020304" pitchFamily="18" charset="0"/>
              </a:endParaRPr>
            </a:p>
          </p:txBody>
        </p:sp>
      </p:grpSp>
      <p:sp>
        <p:nvSpPr>
          <p:cNvPr id="10" name="TextBox 9"/>
          <p:cNvSpPr txBox="1"/>
          <p:nvPr/>
        </p:nvSpPr>
        <p:spPr>
          <a:xfrm>
            <a:off x="240800" y="3690345"/>
            <a:ext cx="281903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Not a priority</a:t>
            </a:r>
          </a:p>
          <a:p>
            <a:pPr marL="285750" indent="-285750">
              <a:buFont typeface="Arial" panose="020B0604020202020204" pitchFamily="34" charset="0"/>
              <a:buChar char="•"/>
            </a:pPr>
            <a:r>
              <a:rPr lang="en-US" dirty="0" smtClean="0"/>
              <a:t>Fulfilment of external requirements</a:t>
            </a:r>
          </a:p>
          <a:p>
            <a:pPr marL="285750" indent="-285750">
              <a:buFont typeface="Arial" panose="020B0604020202020204" pitchFamily="34" charset="0"/>
              <a:buChar char="•"/>
            </a:pPr>
            <a:r>
              <a:rPr lang="en-US" dirty="0" smtClean="0"/>
              <a:t>Limited SH engaged</a:t>
            </a:r>
          </a:p>
          <a:p>
            <a:pPr marL="285750" indent="-285750">
              <a:buFont typeface="Arial" panose="020B0604020202020204" pitchFamily="34" charset="0"/>
              <a:buChar char="•"/>
            </a:pPr>
            <a:r>
              <a:rPr lang="en-US" dirty="0" smtClean="0"/>
              <a:t>No internal unit</a:t>
            </a:r>
            <a:endParaRPr lang="en-US" dirty="0"/>
          </a:p>
        </p:txBody>
      </p:sp>
      <p:sp>
        <p:nvSpPr>
          <p:cNvPr id="11" name="TextBox 10"/>
          <p:cNvSpPr txBox="1"/>
          <p:nvPr/>
        </p:nvSpPr>
        <p:spPr>
          <a:xfrm>
            <a:off x="3037845" y="2700251"/>
            <a:ext cx="288032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Gaining internal support</a:t>
            </a:r>
          </a:p>
          <a:p>
            <a:pPr marL="285750" indent="-285750">
              <a:buFont typeface="Arial" panose="020B0604020202020204" pitchFamily="34" charset="0"/>
              <a:buChar char="•"/>
            </a:pPr>
            <a:r>
              <a:rPr lang="en-US" dirty="0" smtClean="0"/>
              <a:t>Projects mainly depend on external funding</a:t>
            </a:r>
          </a:p>
          <a:p>
            <a:pPr marL="285750" indent="-285750">
              <a:buFont typeface="Arial" panose="020B0604020202020204" pitchFamily="34" charset="0"/>
              <a:buChar char="•"/>
            </a:pPr>
            <a:r>
              <a:rPr lang="en-US" dirty="0" smtClean="0"/>
              <a:t>Local gov’t and consumers engaged</a:t>
            </a:r>
          </a:p>
          <a:p>
            <a:pPr marL="285750" indent="-285750">
              <a:buFont typeface="Arial" panose="020B0604020202020204" pitchFamily="34" charset="0"/>
              <a:buChar char="•"/>
            </a:pPr>
            <a:r>
              <a:rPr lang="en-US" dirty="0" smtClean="0"/>
              <a:t>Designated staff member or department</a:t>
            </a:r>
            <a:endParaRPr lang="en-US" dirty="0"/>
          </a:p>
        </p:txBody>
      </p:sp>
      <p:sp>
        <p:nvSpPr>
          <p:cNvPr id="12" name="TextBox 11"/>
          <p:cNvSpPr txBox="1"/>
          <p:nvPr/>
        </p:nvSpPr>
        <p:spPr>
          <a:xfrm>
            <a:off x="6025670" y="1699946"/>
            <a:ext cx="3010825"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Streamlined into strategic plans and processes</a:t>
            </a:r>
          </a:p>
          <a:p>
            <a:pPr marL="285750" indent="-285750">
              <a:buFont typeface="Arial" panose="020B0604020202020204" pitchFamily="34" charset="0"/>
              <a:buChar char="•"/>
            </a:pPr>
            <a:r>
              <a:rPr lang="en-US" dirty="0" smtClean="0"/>
              <a:t>Projects allotted sufficient internal funds</a:t>
            </a:r>
          </a:p>
          <a:p>
            <a:pPr marL="285750" indent="-285750">
              <a:buFont typeface="Arial" panose="020B0604020202020204" pitchFamily="34" charset="0"/>
              <a:buChar char="•"/>
            </a:pPr>
            <a:r>
              <a:rPr lang="en-US" dirty="0" smtClean="0"/>
              <a:t>Larger external funds from diverse sources</a:t>
            </a:r>
          </a:p>
          <a:p>
            <a:pPr marL="285750" indent="-285750">
              <a:buFont typeface="Arial" panose="020B0604020202020204" pitchFamily="34" charset="0"/>
              <a:buChar char="•"/>
            </a:pPr>
            <a:r>
              <a:rPr lang="en-US" dirty="0" smtClean="0"/>
              <a:t>Research and environmental organizations engaged</a:t>
            </a:r>
          </a:p>
          <a:p>
            <a:pPr marL="285750" indent="-285750">
              <a:buFont typeface="Arial" panose="020B0604020202020204" pitchFamily="34" charset="0"/>
              <a:buChar char="•"/>
            </a:pPr>
            <a:r>
              <a:rPr lang="en-US" dirty="0" smtClean="0"/>
              <a:t>Champions in various departments </a:t>
            </a:r>
          </a:p>
          <a:p>
            <a:pPr marL="285750" indent="-285750">
              <a:buFont typeface="Arial" panose="020B0604020202020204" pitchFamily="34" charset="0"/>
              <a:buChar char="•"/>
            </a:pPr>
            <a:r>
              <a:rPr lang="en-US" dirty="0" smtClean="0"/>
              <a:t>Sector leaders</a:t>
            </a:r>
            <a:endParaRPr lang="en-US" dirty="0"/>
          </a:p>
        </p:txBody>
      </p:sp>
    </p:spTree>
    <p:extLst>
      <p:ext uri="{BB962C8B-B14F-4D97-AF65-F5344CB8AC3E}">
        <p14:creationId xmlns:p14="http://schemas.microsoft.com/office/powerpoint/2010/main" val="26030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6302073" cy="551090"/>
          </a:xfrm>
        </p:spPr>
        <p:txBody>
          <a:bodyPr/>
          <a:lstStyle/>
          <a:p>
            <a:r>
              <a:rPr lang="en-US" dirty="0" smtClean="0"/>
              <a:t>Challenges and Opportunities for a Green Utility</a:t>
            </a:r>
            <a:endParaRPr lang="en-US" dirty="0"/>
          </a:p>
        </p:txBody>
      </p:sp>
      <p:grpSp>
        <p:nvGrpSpPr>
          <p:cNvPr id="2" name="Group 1"/>
          <p:cNvGrpSpPr/>
          <p:nvPr/>
        </p:nvGrpSpPr>
        <p:grpSpPr>
          <a:xfrm>
            <a:off x="698121" y="2112436"/>
            <a:ext cx="3695700" cy="3220224"/>
            <a:chOff x="698121" y="2112436"/>
            <a:chExt cx="3695700" cy="3220224"/>
          </a:xfrm>
        </p:grpSpPr>
        <p:pic>
          <p:nvPicPr>
            <p:cNvPr id="2052" name="Picture 4" descr="Image result for 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21" y="2112436"/>
              <a:ext cx="3695700" cy="2943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8121" y="5055661"/>
              <a:ext cx="2880320" cy="276999"/>
            </a:xfrm>
            <a:prstGeom prst="rect">
              <a:avLst/>
            </a:prstGeom>
            <a:noFill/>
          </p:spPr>
          <p:txBody>
            <a:bodyPr wrap="square" rtlCol="0">
              <a:spAutoFit/>
            </a:bodyPr>
            <a:lstStyle/>
            <a:p>
              <a:r>
                <a:rPr lang="en-US" sz="1200" i="1" dirty="0" smtClean="0"/>
                <a:t>Source: CFD Trading</a:t>
              </a:r>
              <a:endParaRPr lang="en-US" sz="1200" i="1" dirty="0"/>
            </a:p>
          </p:txBody>
        </p:sp>
      </p:grpSp>
      <p:grpSp>
        <p:nvGrpSpPr>
          <p:cNvPr id="5" name="Group 4"/>
          <p:cNvGrpSpPr/>
          <p:nvPr/>
        </p:nvGrpSpPr>
        <p:grpSpPr>
          <a:xfrm>
            <a:off x="3707904" y="1203706"/>
            <a:ext cx="4536504" cy="2101052"/>
            <a:chOff x="467544" y="3861048"/>
            <a:chExt cx="4536504" cy="2101052"/>
          </a:xfrm>
        </p:grpSpPr>
        <p:pic>
          <p:nvPicPr>
            <p:cNvPr id="2050" name="Picture 2" descr="Image result for fin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61048"/>
              <a:ext cx="4536504" cy="18240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3728" y="5685101"/>
              <a:ext cx="2880320" cy="276999"/>
            </a:xfrm>
            <a:prstGeom prst="rect">
              <a:avLst/>
            </a:prstGeom>
            <a:noFill/>
          </p:spPr>
          <p:txBody>
            <a:bodyPr wrap="square" rtlCol="0">
              <a:spAutoFit/>
            </a:bodyPr>
            <a:lstStyle/>
            <a:p>
              <a:pPr algn="r"/>
              <a:r>
                <a:rPr lang="en-US" sz="1200" i="1" dirty="0" smtClean="0"/>
                <a:t>Source: Imperial College London</a:t>
              </a:r>
              <a:endParaRPr lang="en-US" sz="1200" i="1" dirty="0"/>
            </a:p>
          </p:txBody>
        </p:sp>
      </p:grpSp>
      <p:grpSp>
        <p:nvGrpSpPr>
          <p:cNvPr id="6" name="Group 5"/>
          <p:cNvGrpSpPr/>
          <p:nvPr/>
        </p:nvGrpSpPr>
        <p:grpSpPr>
          <a:xfrm>
            <a:off x="3320156" y="2852936"/>
            <a:ext cx="5400675" cy="3229152"/>
            <a:chOff x="3320156" y="2852936"/>
            <a:chExt cx="5400675" cy="3229152"/>
          </a:xfrm>
        </p:grpSpPr>
        <p:pic>
          <p:nvPicPr>
            <p:cNvPr id="2054" name="Picture 6" descr="Image result for commun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0156" y="2852936"/>
              <a:ext cx="5400675" cy="29527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0511" y="5805089"/>
              <a:ext cx="2880320" cy="276999"/>
            </a:xfrm>
            <a:prstGeom prst="rect">
              <a:avLst/>
            </a:prstGeom>
            <a:noFill/>
          </p:spPr>
          <p:txBody>
            <a:bodyPr wrap="square" rtlCol="0">
              <a:spAutoFit/>
            </a:bodyPr>
            <a:lstStyle/>
            <a:p>
              <a:pPr algn="r"/>
              <a:r>
                <a:rPr lang="en-US" sz="1200" i="1" dirty="0" smtClean="0"/>
                <a:t>Source: Community Dream Builders</a:t>
              </a:r>
              <a:endParaRPr lang="en-US" sz="1200" i="1" dirty="0"/>
            </a:p>
          </p:txBody>
        </p:sp>
      </p:grpSp>
    </p:spTree>
    <p:extLst>
      <p:ext uri="{BB962C8B-B14F-4D97-AF65-F5344CB8AC3E}">
        <p14:creationId xmlns:p14="http://schemas.microsoft.com/office/powerpoint/2010/main" val="25789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052736"/>
            <a:ext cx="8136000" cy="5112568"/>
          </a:xfrm>
        </p:spPr>
        <p:txBody>
          <a:bodyPr>
            <a:normAutofit lnSpcReduction="10000"/>
          </a:bodyPr>
          <a:lstStyle/>
          <a:p>
            <a:pPr marL="0" indent="0">
              <a:spcAft>
                <a:spcPts val="600"/>
              </a:spcAft>
              <a:buNone/>
            </a:pPr>
            <a:r>
              <a:rPr lang="en-GB" dirty="0" smtClean="0">
                <a:latin typeface="Calibri" panose="020F0502020204030204" pitchFamily="34" charset="0"/>
                <a:ea typeface="Calibri" panose="020F0502020204030204" pitchFamily="34" charset="0"/>
                <a:cs typeface="Times New Roman" panose="02020603050405020304" pitchFamily="18" charset="0"/>
              </a:rPr>
              <a:t>Based on your definition of sustainability, describe in groups how each component should be defined in order to be considered as sustainable. </a:t>
            </a:r>
          </a:p>
          <a:p>
            <a:pPr marL="0" indent="0">
              <a:spcAft>
                <a:spcPts val="600"/>
              </a:spcAft>
              <a:buNone/>
            </a:pPr>
            <a:r>
              <a:rPr lang="en-GB" dirty="0" smtClean="0">
                <a:latin typeface="Calibri" panose="020F0502020204030204" pitchFamily="34" charset="0"/>
                <a:ea typeface="Calibri" panose="020F0502020204030204" pitchFamily="34" charset="0"/>
                <a:cs typeface="Times New Roman" panose="02020603050405020304" pitchFamily="18" charset="0"/>
              </a:rPr>
              <a:t>You can take into consideration that the main objectives of sustainable water systems, which according to </a:t>
            </a:r>
            <a:r>
              <a:rPr lang="en-GB" dirty="0" err="1" smtClean="0">
                <a:latin typeface="Calibri" panose="020F0502020204030204" pitchFamily="34" charset="0"/>
                <a:ea typeface="Calibri" panose="020F0502020204030204" pitchFamily="34" charset="0"/>
                <a:cs typeface="Times New Roman" panose="02020603050405020304" pitchFamily="18" charset="0"/>
              </a:rPr>
              <a:t>Hellström</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2000 (p312) </a:t>
            </a:r>
            <a:r>
              <a:rPr lang="en-GB" dirty="0" smtClean="0">
                <a:latin typeface="Calibri" panose="020F0502020204030204" pitchFamily="34" charset="0"/>
                <a:ea typeface="Calibri" panose="020F0502020204030204" pitchFamily="34" charset="0"/>
                <a:cs typeface="Times New Roman" panose="02020603050405020304" pitchFamily="18" charset="0"/>
              </a:rPr>
              <a:t>are: </a:t>
            </a:r>
          </a:p>
          <a:p>
            <a:pPr marL="1073150" indent="-342900">
              <a:spcAft>
                <a:spcPts val="600"/>
              </a:spcAft>
              <a:buAutoNum type="alphaLcParenBoth"/>
            </a:pPr>
            <a:r>
              <a:rPr lang="en-GB" dirty="0" smtClean="0">
                <a:latin typeface="Calibri" panose="020F0502020204030204" pitchFamily="34" charset="0"/>
                <a:ea typeface="Calibri" panose="020F0502020204030204" pitchFamily="34" charset="0"/>
                <a:cs typeface="Times New Roman" panose="02020603050405020304" pitchFamily="18" charset="0"/>
              </a:rPr>
              <a:t>moving </a:t>
            </a:r>
            <a:r>
              <a:rPr lang="en-GB" dirty="0">
                <a:latin typeface="Calibri" panose="020F0502020204030204" pitchFamily="34" charset="0"/>
                <a:ea typeface="Calibri" panose="020F0502020204030204" pitchFamily="34" charset="0"/>
                <a:cs typeface="Times New Roman" panose="02020603050405020304" pitchFamily="18" charset="0"/>
              </a:rPr>
              <a:t>towards a nontoxic environment;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073150" indent="-342900">
              <a:spcAft>
                <a:spcPts val="600"/>
              </a:spcAft>
              <a:buAutoNum type="alphaLcParenBoth"/>
            </a:pPr>
            <a:r>
              <a:rPr lang="en-GB" dirty="0" smtClean="0">
                <a:latin typeface="Calibri" panose="020F0502020204030204" pitchFamily="34" charset="0"/>
                <a:ea typeface="Calibri" panose="020F0502020204030204" pitchFamily="34" charset="0"/>
                <a:cs typeface="Times New Roman" panose="02020603050405020304" pitchFamily="18" charset="0"/>
              </a:rPr>
              <a:t>improving </a:t>
            </a:r>
            <a:r>
              <a:rPr lang="en-GB" dirty="0">
                <a:latin typeface="Calibri" panose="020F0502020204030204" pitchFamily="34" charset="0"/>
                <a:ea typeface="Calibri" panose="020F0502020204030204" pitchFamily="34" charset="0"/>
                <a:cs typeface="Times New Roman" panose="02020603050405020304" pitchFamily="18" charset="0"/>
              </a:rPr>
              <a:t>health and hygiene;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073150" indent="-342900">
              <a:spcAft>
                <a:spcPts val="600"/>
              </a:spcAft>
              <a:buAutoNum type="alphaLcParenBoth"/>
            </a:pPr>
            <a:r>
              <a:rPr lang="en-GB" dirty="0" smtClean="0">
                <a:latin typeface="Calibri" panose="020F0502020204030204" pitchFamily="34" charset="0"/>
                <a:ea typeface="Calibri" panose="020F0502020204030204" pitchFamily="34" charset="0"/>
                <a:cs typeface="Times New Roman" panose="02020603050405020304" pitchFamily="18" charset="0"/>
              </a:rPr>
              <a:t>saving </a:t>
            </a:r>
            <a:r>
              <a:rPr lang="en-GB" dirty="0">
                <a:latin typeface="Calibri" panose="020F0502020204030204" pitchFamily="34" charset="0"/>
                <a:ea typeface="Calibri" panose="020F0502020204030204" pitchFamily="34" charset="0"/>
                <a:cs typeface="Times New Roman" panose="02020603050405020304" pitchFamily="18" charset="0"/>
              </a:rPr>
              <a:t>human resources;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073150" indent="-342900">
              <a:spcAft>
                <a:spcPts val="600"/>
              </a:spcAft>
              <a:buAutoNum type="alphaLcParenBoth"/>
            </a:pPr>
            <a:r>
              <a:rPr lang="en-GB" dirty="0" smtClean="0">
                <a:latin typeface="Calibri" panose="020F0502020204030204" pitchFamily="34" charset="0"/>
                <a:ea typeface="Calibri" panose="020F0502020204030204" pitchFamily="34" charset="0"/>
                <a:cs typeface="Times New Roman" panose="02020603050405020304" pitchFamily="18" charset="0"/>
              </a:rPr>
              <a:t>conserving </a:t>
            </a:r>
            <a:r>
              <a:rPr lang="en-GB" dirty="0">
                <a:latin typeface="Calibri" panose="020F0502020204030204" pitchFamily="34" charset="0"/>
                <a:ea typeface="Calibri" panose="020F0502020204030204" pitchFamily="34" charset="0"/>
                <a:cs typeface="Times New Roman" panose="02020603050405020304" pitchFamily="18" charset="0"/>
              </a:rPr>
              <a:t>natural resources;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073150" indent="-342900">
              <a:spcAft>
                <a:spcPts val="600"/>
              </a:spcAft>
              <a:buAutoNum type="alphaLcParenBoth"/>
            </a:pPr>
            <a:r>
              <a:rPr lang="en-GB" dirty="0" smtClean="0">
                <a:latin typeface="Calibri" panose="020F0502020204030204" pitchFamily="34" charset="0"/>
                <a:ea typeface="Calibri" panose="020F0502020204030204" pitchFamily="34" charset="0"/>
                <a:cs typeface="Times New Roman" panose="02020603050405020304" pitchFamily="18" charset="0"/>
              </a:rPr>
              <a:t>saving </a:t>
            </a:r>
            <a:r>
              <a:rPr lang="en-GB" dirty="0">
                <a:latin typeface="Calibri" panose="020F0502020204030204" pitchFamily="34" charset="0"/>
                <a:ea typeface="Calibri" panose="020F0502020204030204" pitchFamily="34" charset="0"/>
                <a:cs typeface="Times New Roman" panose="02020603050405020304" pitchFamily="18" charset="0"/>
              </a:rPr>
              <a:t>financial resources.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GB" dirty="0" smtClean="0">
                <a:latin typeface="Calibri" panose="020F0502020204030204" pitchFamily="34" charset="0"/>
                <a:ea typeface="Calibri" panose="020F0502020204030204" pitchFamily="34" charset="0"/>
                <a:cs typeface="Times New Roman" panose="02020603050405020304" pitchFamily="18" charset="0"/>
              </a:rPr>
              <a:t>As such, sustainable systems should: </a:t>
            </a:r>
          </a:p>
          <a:p>
            <a:pPr marL="1073150" indent="-342900">
              <a:spcAft>
                <a:spcPts val="600"/>
              </a:spcAft>
              <a:buAutoNum type="alphaLcParenBoth"/>
            </a:pPr>
            <a:r>
              <a:rPr lang="en-GB" dirty="0" smtClean="0">
                <a:latin typeface="Calibri" panose="020F0502020204030204" pitchFamily="34" charset="0"/>
                <a:ea typeface="Calibri" panose="020F0502020204030204" pitchFamily="34" charset="0"/>
                <a:cs typeface="Times New Roman" panose="02020603050405020304" pitchFamily="18" charset="0"/>
              </a:rPr>
              <a:t>have </a:t>
            </a:r>
            <a:r>
              <a:rPr lang="en-GB" dirty="0">
                <a:latin typeface="Calibri" panose="020F0502020204030204" pitchFamily="34" charset="0"/>
                <a:ea typeface="Calibri" panose="020F0502020204030204" pitchFamily="34" charset="0"/>
                <a:cs typeface="Times New Roman" panose="02020603050405020304" pitchFamily="18" charset="0"/>
              </a:rPr>
              <a:t>a high degree of functional robustness and flexibility,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073150" indent="-342900">
              <a:spcAft>
                <a:spcPts val="600"/>
              </a:spcAft>
              <a:buAutoNum type="alphaLcParenBoth"/>
            </a:pPr>
            <a:r>
              <a:rPr lang="en-GB" dirty="0" smtClean="0">
                <a:latin typeface="Calibri" panose="020F0502020204030204" pitchFamily="34" charset="0"/>
                <a:ea typeface="Calibri" panose="020F0502020204030204" pitchFamily="34" charset="0"/>
                <a:cs typeface="Times New Roman" panose="02020603050405020304" pitchFamily="18" charset="0"/>
              </a:rPr>
              <a:t>be </a:t>
            </a:r>
            <a:r>
              <a:rPr lang="en-GB" dirty="0">
                <a:latin typeface="Calibri" panose="020F0502020204030204" pitchFamily="34" charset="0"/>
                <a:ea typeface="Calibri" panose="020F0502020204030204" pitchFamily="34" charset="0"/>
                <a:cs typeface="Times New Roman" panose="02020603050405020304" pitchFamily="18" charset="0"/>
              </a:rPr>
              <a:t>adapted to local conditions, and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073150" indent="-342900">
              <a:spcAft>
                <a:spcPts val="600"/>
              </a:spcAft>
              <a:buAutoNum type="alphaLcParenBoth"/>
            </a:pPr>
            <a:r>
              <a:rPr lang="en-GB" dirty="0" smtClean="0">
                <a:latin typeface="Calibri" panose="020F0502020204030204" pitchFamily="34" charset="0"/>
                <a:ea typeface="Calibri" panose="020F0502020204030204" pitchFamily="34" charset="0"/>
                <a:cs typeface="Times New Roman" panose="02020603050405020304" pitchFamily="18" charset="0"/>
              </a:rPr>
              <a:t>be </a:t>
            </a:r>
            <a:r>
              <a:rPr lang="en-GB" dirty="0">
                <a:latin typeface="Calibri" panose="020F0502020204030204" pitchFamily="34" charset="0"/>
                <a:ea typeface="Calibri" panose="020F0502020204030204" pitchFamily="34" charset="0"/>
                <a:cs typeface="Times New Roman" panose="02020603050405020304" pitchFamily="18" charset="0"/>
              </a:rPr>
              <a:t>easy to understand and thus encourage responsible </a:t>
            </a:r>
            <a:r>
              <a:rPr lang="en-GB" dirty="0" smtClean="0">
                <a:latin typeface="Calibri" panose="020F0502020204030204" pitchFamily="34" charset="0"/>
                <a:ea typeface="Calibri" panose="020F0502020204030204" pitchFamily="34" charset="0"/>
                <a:cs typeface="Times New Roman" panose="02020603050405020304" pitchFamily="18" charset="0"/>
              </a:rPr>
              <a:t>behaviour </a:t>
            </a:r>
            <a:r>
              <a:rPr lang="en-GB" dirty="0">
                <a:latin typeface="Calibri" panose="020F0502020204030204" pitchFamily="34" charset="0"/>
                <a:ea typeface="Calibri" panose="020F0502020204030204" pitchFamily="34" charset="0"/>
                <a:cs typeface="Times New Roman" panose="02020603050405020304" pitchFamily="18" charset="0"/>
              </a:rPr>
              <a:t>by the </a:t>
            </a:r>
            <a:r>
              <a:rPr lang="en-GB" dirty="0" smtClean="0">
                <a:latin typeface="Calibri" panose="020F0502020204030204" pitchFamily="34" charset="0"/>
                <a:ea typeface="Calibri" panose="020F0502020204030204" pitchFamily="34" charset="0"/>
                <a:cs typeface="Times New Roman" panose="02020603050405020304" pitchFamily="18" charset="0"/>
              </a:rPr>
              <a:t>users.</a:t>
            </a:r>
            <a:endParaRPr lang="en-US" dirty="0"/>
          </a:p>
        </p:txBody>
      </p:sp>
      <p:sp>
        <p:nvSpPr>
          <p:cNvPr id="3" name="Text Placeholder 2"/>
          <p:cNvSpPr>
            <a:spLocks noGrp="1"/>
          </p:cNvSpPr>
          <p:nvPr>
            <p:ph type="body" sz="quarter" idx="10"/>
          </p:nvPr>
        </p:nvSpPr>
        <p:spPr>
          <a:xfrm>
            <a:off x="360000" y="360363"/>
            <a:ext cx="3558117" cy="551090"/>
          </a:xfrm>
        </p:spPr>
        <p:txBody>
          <a:bodyPr/>
          <a:lstStyle/>
          <a:p>
            <a:r>
              <a:rPr lang="en-US" dirty="0"/>
              <a:t>Translating to components</a:t>
            </a:r>
          </a:p>
        </p:txBody>
      </p:sp>
      <p:sp>
        <p:nvSpPr>
          <p:cNvPr id="4" name="Rounded Rectangle 3"/>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Define</a:t>
            </a:r>
            <a:endParaRPr lang="en-US" sz="1600" dirty="0"/>
          </a:p>
        </p:txBody>
      </p:sp>
      <p:sp>
        <p:nvSpPr>
          <p:cNvPr id="5" name="Rounded Rectangle 4"/>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Translate</a:t>
            </a:r>
          </a:p>
        </p:txBody>
      </p:sp>
      <p:sp>
        <p:nvSpPr>
          <p:cNvPr id="6" name="Rounded Rectangle 5"/>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p>
        </p:txBody>
      </p:sp>
      <p:sp>
        <p:nvSpPr>
          <p:cNvPr id="7" name="Right Arrow 6"/>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ight Arrow 7"/>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83617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392624" cy="551090"/>
          </a:xfrm>
        </p:spPr>
        <p:txBody>
          <a:bodyPr/>
          <a:lstStyle/>
          <a:p>
            <a:r>
              <a:rPr lang="en-US" dirty="0" smtClean="0"/>
              <a:t>Outline for the workshop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9805265"/>
              </p:ext>
            </p:extLst>
          </p:nvPr>
        </p:nvGraphicFramePr>
        <p:xfrm>
          <a:off x="369805" y="1268760"/>
          <a:ext cx="8137527" cy="4079240"/>
        </p:xfrm>
        <a:graphic>
          <a:graphicData uri="http://schemas.openxmlformats.org/drawingml/2006/table">
            <a:tbl>
              <a:tblPr firstRow="1" bandRow="1">
                <a:tableStyleId>{00A15C55-8517-42AA-B614-E9B94910E393}</a:tableStyleId>
              </a:tblPr>
              <a:tblGrid>
                <a:gridCol w="4140770"/>
                <a:gridCol w="2448272"/>
                <a:gridCol w="1548485"/>
              </a:tblGrid>
              <a:tr h="370840">
                <a:tc>
                  <a:txBody>
                    <a:bodyPr/>
                    <a:lstStyle/>
                    <a:p>
                      <a:r>
                        <a:rPr lang="en-US" dirty="0" smtClean="0"/>
                        <a:t>Activity</a:t>
                      </a:r>
                      <a:endParaRPr lang="en-US" dirty="0"/>
                    </a:p>
                  </a:txBody>
                  <a:tcPr/>
                </a:tc>
                <a:tc>
                  <a:txBody>
                    <a:bodyPr/>
                    <a:lstStyle/>
                    <a:p>
                      <a:r>
                        <a:rPr lang="en-US" dirty="0" smtClean="0"/>
                        <a:t>Schedule</a:t>
                      </a:r>
                      <a:endParaRPr lang="en-US" dirty="0"/>
                    </a:p>
                  </a:txBody>
                  <a:tcPr/>
                </a:tc>
                <a:tc>
                  <a:txBody>
                    <a:bodyPr/>
                    <a:lstStyle/>
                    <a:p>
                      <a:r>
                        <a:rPr lang="en-US" dirty="0" smtClean="0"/>
                        <a:t>Session</a:t>
                      </a:r>
                      <a:endParaRPr lang="en-US" dirty="0"/>
                    </a:p>
                  </a:txBody>
                  <a:tcPr/>
                </a:tc>
              </a:tr>
              <a:tr h="370840">
                <a:tc>
                  <a:txBody>
                    <a:bodyPr/>
                    <a:lstStyle/>
                    <a:p>
                      <a:r>
                        <a:rPr lang="en-US" dirty="0" smtClean="0"/>
                        <a:t>Introduction</a:t>
                      </a:r>
                      <a:endParaRPr lang="en-US" dirty="0"/>
                    </a:p>
                  </a:txBody>
                  <a:tcPr/>
                </a:tc>
                <a:tc>
                  <a:txBody>
                    <a:bodyPr/>
                    <a:lstStyle/>
                    <a:p>
                      <a:r>
                        <a:rPr lang="en-US" dirty="0" smtClean="0"/>
                        <a:t>TBD</a:t>
                      </a:r>
                      <a:endParaRPr lang="en-US" dirty="0"/>
                    </a:p>
                  </a:txBody>
                  <a:tcPr/>
                </a:tc>
                <a:tc>
                  <a:txBody>
                    <a:bodyPr/>
                    <a:lstStyle/>
                    <a:p>
                      <a:r>
                        <a:rPr lang="en-US" dirty="0" smtClean="0"/>
                        <a:t>1</a:t>
                      </a:r>
                      <a:endParaRPr lang="en-US" dirty="0"/>
                    </a:p>
                  </a:txBody>
                  <a:tcPr/>
                </a:tc>
              </a:tr>
              <a:tr h="370840">
                <a:tc>
                  <a:txBody>
                    <a:bodyPr/>
                    <a:lstStyle/>
                    <a:p>
                      <a:r>
                        <a:rPr lang="en-US" dirty="0" smtClean="0"/>
                        <a:t>Step</a:t>
                      </a:r>
                      <a:r>
                        <a:rPr lang="en-US" baseline="0" dirty="0" smtClean="0"/>
                        <a:t> 1. Define sustainability</a:t>
                      </a:r>
                      <a:endParaRPr lang="en-US" dirty="0"/>
                    </a:p>
                  </a:txBody>
                  <a:tcPr/>
                </a:tc>
                <a:tc>
                  <a:txBody>
                    <a:bodyPr/>
                    <a:lstStyle/>
                    <a:p>
                      <a:r>
                        <a:rPr lang="en-US" dirty="0" smtClean="0"/>
                        <a:t>TBD</a:t>
                      </a:r>
                      <a:endParaRPr lang="en-US" dirty="0"/>
                    </a:p>
                  </a:txBody>
                  <a:tcPr/>
                </a:tc>
                <a:tc>
                  <a:txBody>
                    <a:bodyPr/>
                    <a:lstStyle/>
                    <a:p>
                      <a:r>
                        <a:rPr lang="en-US" dirty="0" smtClean="0"/>
                        <a:t>1</a:t>
                      </a:r>
                      <a:endParaRPr lang="en-US" dirty="0"/>
                    </a:p>
                  </a:txBody>
                  <a:tcPr/>
                </a:tc>
              </a:tr>
              <a:tr h="370840">
                <a:tc>
                  <a:txBody>
                    <a:bodyPr/>
                    <a:lstStyle/>
                    <a:p>
                      <a:r>
                        <a:rPr lang="en-US" dirty="0" smtClean="0"/>
                        <a:t>Step 2. Translate definition</a:t>
                      </a:r>
                      <a:endParaRPr lang="en-US" dirty="0"/>
                    </a:p>
                  </a:txBody>
                  <a:tcPr/>
                </a:tc>
                <a:tc>
                  <a:txBody>
                    <a:bodyPr/>
                    <a:lstStyle/>
                    <a:p>
                      <a:r>
                        <a:rPr lang="en-US" dirty="0" smtClean="0"/>
                        <a:t>TBD</a:t>
                      </a:r>
                      <a:endParaRPr lang="en-US" dirty="0"/>
                    </a:p>
                  </a:txBody>
                  <a:tcPr/>
                </a:tc>
                <a:tc>
                  <a:txBody>
                    <a:bodyPr/>
                    <a:lstStyle/>
                    <a:p>
                      <a:r>
                        <a:rPr lang="en-US" dirty="0" smtClean="0"/>
                        <a:t>1</a:t>
                      </a:r>
                      <a:endParaRPr lang="en-US" dirty="0"/>
                    </a:p>
                  </a:txBody>
                  <a:tcPr/>
                </a:tc>
              </a:tr>
              <a:tr h="370840">
                <a:tc>
                  <a:txBody>
                    <a:bodyPr/>
                    <a:lstStyle/>
                    <a:p>
                      <a:r>
                        <a:rPr lang="en-US" dirty="0" smtClean="0"/>
                        <a:t>Step 3. Select relevant indicators</a:t>
                      </a:r>
                      <a:endParaRPr lang="en-US" dirty="0"/>
                    </a:p>
                  </a:txBody>
                  <a:tcPr/>
                </a:tc>
                <a:tc>
                  <a:txBody>
                    <a:bodyPr/>
                    <a:lstStyle/>
                    <a:p>
                      <a:r>
                        <a:rPr lang="en-US" dirty="0" smtClean="0"/>
                        <a:t>TBD</a:t>
                      </a:r>
                      <a:endParaRPr lang="en-US" dirty="0"/>
                    </a:p>
                  </a:txBody>
                  <a:tcPr/>
                </a:tc>
                <a:tc>
                  <a:txBody>
                    <a:bodyPr/>
                    <a:lstStyle/>
                    <a:p>
                      <a:r>
                        <a:rPr lang="en-US" dirty="0" smtClean="0"/>
                        <a:t>1</a:t>
                      </a:r>
                      <a:endParaRPr lang="en-US" dirty="0"/>
                    </a:p>
                  </a:txBody>
                  <a:tcPr/>
                </a:tc>
              </a:tr>
              <a:tr h="370840">
                <a:tc>
                  <a:txBody>
                    <a:bodyPr/>
                    <a:lstStyle/>
                    <a:p>
                      <a:r>
                        <a:rPr lang="en-US" dirty="0" smtClean="0"/>
                        <a:t>Recap</a:t>
                      </a:r>
                      <a:endParaRPr lang="en-US" dirty="0"/>
                    </a:p>
                  </a:txBody>
                  <a:tcPr/>
                </a:tc>
                <a:tc>
                  <a:txBody>
                    <a:bodyPr/>
                    <a:lstStyle/>
                    <a:p>
                      <a:r>
                        <a:rPr lang="en-US" dirty="0" smtClean="0"/>
                        <a:t>TBD</a:t>
                      </a:r>
                      <a:endParaRPr lang="en-US" dirty="0"/>
                    </a:p>
                  </a:txBody>
                  <a:tcPr/>
                </a:tc>
                <a:tc>
                  <a:txBody>
                    <a:bodyPr/>
                    <a:lstStyle/>
                    <a:p>
                      <a:r>
                        <a:rPr lang="en-US" dirty="0" smtClean="0"/>
                        <a:t>2</a:t>
                      </a:r>
                      <a:endParaRPr lang="en-US" dirty="0"/>
                    </a:p>
                  </a:txBody>
                  <a:tcPr/>
                </a:tc>
              </a:tr>
              <a:tr h="370840">
                <a:tc>
                  <a:txBody>
                    <a:bodyPr/>
                    <a:lstStyle/>
                    <a:p>
                      <a:r>
                        <a:rPr lang="en-US" dirty="0" smtClean="0"/>
                        <a:t>Step</a:t>
                      </a:r>
                      <a:r>
                        <a:rPr lang="en-US" baseline="0" dirty="0" smtClean="0"/>
                        <a:t> 4. Assess the current-state</a:t>
                      </a:r>
                      <a:endParaRPr lang="en-US" dirty="0"/>
                    </a:p>
                  </a:txBody>
                  <a:tcPr/>
                </a:tc>
                <a:tc>
                  <a:txBody>
                    <a:bodyPr/>
                    <a:lstStyle/>
                    <a:p>
                      <a:r>
                        <a:rPr lang="en-US" dirty="0" smtClean="0"/>
                        <a:t>TBD</a:t>
                      </a:r>
                      <a:endParaRPr lang="en-US" dirty="0"/>
                    </a:p>
                  </a:txBody>
                  <a:tcPr/>
                </a:tc>
                <a:tc>
                  <a:txBody>
                    <a:bodyPr/>
                    <a:lstStyle/>
                    <a:p>
                      <a:r>
                        <a:rPr lang="en-US" dirty="0" smtClean="0"/>
                        <a:t>2</a:t>
                      </a:r>
                      <a:endParaRPr lang="en-US" dirty="0"/>
                    </a:p>
                  </a:txBody>
                  <a:tcPr/>
                </a:tc>
              </a:tr>
              <a:tr h="370840">
                <a:tc>
                  <a:txBody>
                    <a:bodyPr/>
                    <a:lstStyle/>
                    <a:p>
                      <a:r>
                        <a:rPr lang="en-US" dirty="0" smtClean="0"/>
                        <a:t>Step 5. Envision</a:t>
                      </a:r>
                      <a:r>
                        <a:rPr lang="en-US" baseline="0" dirty="0" smtClean="0"/>
                        <a:t> the future-state</a:t>
                      </a:r>
                      <a:endParaRPr lang="en-US" dirty="0"/>
                    </a:p>
                  </a:txBody>
                  <a:tcPr/>
                </a:tc>
                <a:tc>
                  <a:txBody>
                    <a:bodyPr/>
                    <a:lstStyle/>
                    <a:p>
                      <a:r>
                        <a:rPr lang="en-US" dirty="0" smtClean="0"/>
                        <a:t>TBD</a:t>
                      </a:r>
                      <a:endParaRPr lang="en-US" dirty="0"/>
                    </a:p>
                  </a:txBody>
                  <a:tcPr/>
                </a:tc>
                <a:tc>
                  <a:txBody>
                    <a:bodyPr/>
                    <a:lstStyle/>
                    <a:p>
                      <a:r>
                        <a:rPr lang="en-US" dirty="0" smtClean="0"/>
                        <a:t>2</a:t>
                      </a:r>
                      <a:endParaRPr lang="en-US" dirty="0"/>
                    </a:p>
                  </a:txBody>
                  <a:tcPr/>
                </a:tc>
              </a:tr>
              <a:tr h="370840">
                <a:tc>
                  <a:txBody>
                    <a:bodyPr/>
                    <a:lstStyle/>
                    <a:p>
                      <a:r>
                        <a:rPr lang="en-US" dirty="0" smtClean="0"/>
                        <a:t>Recap</a:t>
                      </a:r>
                      <a:endParaRPr lang="en-US" dirty="0"/>
                    </a:p>
                  </a:txBody>
                  <a:tcPr/>
                </a:tc>
                <a:tc>
                  <a:txBody>
                    <a:bodyPr/>
                    <a:lstStyle/>
                    <a:p>
                      <a:r>
                        <a:rPr lang="en-US" dirty="0" smtClean="0"/>
                        <a:t>TBD</a:t>
                      </a:r>
                      <a:endParaRPr lang="en-US" dirty="0"/>
                    </a:p>
                  </a:txBody>
                  <a:tcPr/>
                </a:tc>
                <a:tc>
                  <a:txBody>
                    <a:bodyPr/>
                    <a:lstStyle/>
                    <a:p>
                      <a:r>
                        <a:rPr lang="en-US" dirty="0" smtClean="0"/>
                        <a:t>3</a:t>
                      </a:r>
                      <a:endParaRPr lang="en-US" dirty="0"/>
                    </a:p>
                  </a:txBody>
                  <a:tcPr/>
                </a:tc>
              </a:tr>
              <a:tr h="370840">
                <a:tc>
                  <a:txBody>
                    <a:bodyPr/>
                    <a:lstStyle/>
                    <a:p>
                      <a:r>
                        <a:rPr lang="en-US" dirty="0" smtClean="0"/>
                        <a:t>Step 6. Bridge the gap</a:t>
                      </a:r>
                      <a:endParaRPr lang="en-US" dirty="0"/>
                    </a:p>
                  </a:txBody>
                  <a:tcPr/>
                </a:tc>
                <a:tc>
                  <a:txBody>
                    <a:bodyPr/>
                    <a:lstStyle/>
                    <a:p>
                      <a:r>
                        <a:rPr lang="en-US" dirty="0" smtClean="0"/>
                        <a:t>TBD</a:t>
                      </a:r>
                      <a:endParaRPr lang="en-US" dirty="0"/>
                    </a:p>
                  </a:txBody>
                  <a:tcPr/>
                </a:tc>
                <a:tc>
                  <a:txBody>
                    <a:bodyPr/>
                    <a:lstStyle/>
                    <a:p>
                      <a:r>
                        <a:rPr lang="en-US" dirty="0" smtClean="0"/>
                        <a:t>3</a:t>
                      </a:r>
                      <a:endParaRPr lang="en-US" dirty="0"/>
                    </a:p>
                  </a:txBody>
                  <a:tcPr/>
                </a:tc>
              </a:tr>
              <a:tr h="370840">
                <a:tc>
                  <a:txBody>
                    <a:bodyPr/>
                    <a:lstStyle/>
                    <a:p>
                      <a:r>
                        <a:rPr lang="en-US" dirty="0" smtClean="0"/>
                        <a:t>Step 7. Plan of Action for a Green</a:t>
                      </a:r>
                      <a:r>
                        <a:rPr lang="en-US" baseline="0" dirty="0" smtClean="0"/>
                        <a:t> Utility</a:t>
                      </a:r>
                      <a:endParaRPr lang="en-US" dirty="0"/>
                    </a:p>
                  </a:txBody>
                  <a:tcPr/>
                </a:tc>
                <a:tc>
                  <a:txBody>
                    <a:bodyPr/>
                    <a:lstStyle/>
                    <a:p>
                      <a:r>
                        <a:rPr lang="en-US" dirty="0" smtClean="0"/>
                        <a:t>TBD</a:t>
                      </a:r>
                      <a:endParaRPr lang="en-US" dirty="0"/>
                    </a:p>
                  </a:txBody>
                  <a:tcPr/>
                </a:tc>
                <a:tc>
                  <a:txBody>
                    <a:bodyPr/>
                    <a:lstStyle/>
                    <a:p>
                      <a:r>
                        <a:rPr lang="en-US" dirty="0" smtClean="0"/>
                        <a:t>3</a:t>
                      </a:r>
                      <a:endParaRPr lang="en-US" dirty="0"/>
                    </a:p>
                  </a:txBody>
                  <a:tcPr/>
                </a:tc>
              </a:tr>
            </a:tbl>
          </a:graphicData>
        </a:graphic>
      </p:graphicFrame>
    </p:spTree>
    <p:extLst>
      <p:ext uri="{BB962C8B-B14F-4D97-AF65-F5344CB8AC3E}">
        <p14:creationId xmlns:p14="http://schemas.microsoft.com/office/powerpoint/2010/main" val="427415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84" y="1440000"/>
            <a:ext cx="4428040" cy="4525963"/>
          </a:xfrm>
        </p:spPr>
        <p:txBody>
          <a:bodyPr/>
          <a:lstStyle/>
          <a:p>
            <a:pPr marL="0" indent="0">
              <a:spcAft>
                <a:spcPts val="1200"/>
              </a:spcAft>
              <a:buNone/>
            </a:pPr>
            <a:r>
              <a:rPr lang="en-US" i="1" dirty="0" smtClean="0"/>
              <a:t>Sustainability</a:t>
            </a:r>
            <a:r>
              <a:rPr lang="en-US" dirty="0" smtClean="0"/>
              <a:t> can be a very broad concept, what does it mean for you when considering your water utility?</a:t>
            </a:r>
          </a:p>
          <a:p>
            <a:pPr marL="342900" indent="-342900">
              <a:spcAft>
                <a:spcPts val="1200"/>
              </a:spcAft>
              <a:buFont typeface="+mj-lt"/>
              <a:buAutoNum type="arabicPeriod"/>
            </a:pPr>
            <a:r>
              <a:rPr lang="en-US" dirty="0" smtClean="0"/>
              <a:t>Individually, pick the top 3 words that represent sustainability for you.</a:t>
            </a:r>
          </a:p>
          <a:p>
            <a:pPr marL="342900" indent="-342900">
              <a:spcAft>
                <a:spcPts val="1200"/>
              </a:spcAft>
              <a:buFont typeface="+mj-lt"/>
              <a:buAutoNum type="arabicPeriod"/>
            </a:pPr>
            <a:r>
              <a:rPr lang="en-US" dirty="0" smtClean="0"/>
              <a:t>As a group, jointly define what top 5 words define sustainability.</a:t>
            </a:r>
          </a:p>
          <a:p>
            <a:pPr marL="342900" indent="-342900">
              <a:spcAft>
                <a:spcPts val="1200"/>
              </a:spcAft>
              <a:buFont typeface="+mj-lt"/>
              <a:buAutoNum type="arabicPeriod"/>
            </a:pPr>
            <a:r>
              <a:rPr lang="en-US" dirty="0" smtClean="0"/>
              <a:t>Based on the chosen 5 words, as a group write a working definition for the concept of sustainability. </a:t>
            </a:r>
          </a:p>
          <a:p>
            <a:endParaRPr lang="en-US" dirty="0"/>
          </a:p>
        </p:txBody>
      </p:sp>
      <p:sp>
        <p:nvSpPr>
          <p:cNvPr id="3" name="Text Placeholder 2"/>
          <p:cNvSpPr>
            <a:spLocks noGrp="1"/>
          </p:cNvSpPr>
          <p:nvPr>
            <p:ph type="body" sz="quarter" idx="10"/>
          </p:nvPr>
        </p:nvSpPr>
        <p:spPr>
          <a:xfrm>
            <a:off x="360000" y="360363"/>
            <a:ext cx="3150570" cy="551090"/>
          </a:xfrm>
        </p:spPr>
        <p:txBody>
          <a:bodyPr/>
          <a:lstStyle/>
          <a:p>
            <a:r>
              <a:rPr lang="en-US" dirty="0" smtClean="0"/>
              <a:t>Defining Sustainability</a:t>
            </a:r>
            <a:endParaRPr lang="en-US" dirty="0"/>
          </a:p>
        </p:txBody>
      </p:sp>
      <p:pic>
        <p:nvPicPr>
          <p:cNvPr id="4" name="Picture 3"/>
          <p:cNvPicPr>
            <a:picLocks noChangeAspect="1"/>
          </p:cNvPicPr>
          <p:nvPr/>
        </p:nvPicPr>
        <p:blipFill rotWithShape="1">
          <a:blip r:embed="rId3"/>
          <a:srcRect l="11321" t="62176" r="69686" b="4675"/>
          <a:stretch/>
        </p:blipFill>
        <p:spPr>
          <a:xfrm>
            <a:off x="4788024" y="1412776"/>
            <a:ext cx="4217611" cy="3528392"/>
          </a:xfrm>
          <a:prstGeom prst="rect">
            <a:avLst/>
          </a:prstGeom>
        </p:spPr>
      </p:pic>
      <p:sp>
        <p:nvSpPr>
          <p:cNvPr id="6" name="Rounded Rectangle 5"/>
          <p:cNvSpPr/>
          <p:nvPr/>
        </p:nvSpPr>
        <p:spPr>
          <a:xfrm>
            <a:off x="5292080"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Define</a:t>
            </a:r>
            <a:endParaRPr lang="en-US" sz="1600" dirty="0"/>
          </a:p>
        </p:txBody>
      </p:sp>
      <p:sp>
        <p:nvSpPr>
          <p:cNvPr id="7" name="Rounded Rectangle 6"/>
          <p:cNvSpPr/>
          <p:nvPr/>
        </p:nvSpPr>
        <p:spPr>
          <a:xfrm>
            <a:off x="6656061" y="115900"/>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Translate</a:t>
            </a:r>
          </a:p>
        </p:txBody>
      </p:sp>
      <p:sp>
        <p:nvSpPr>
          <p:cNvPr id="8" name="Rounded Rectangle 7"/>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p>
        </p:txBody>
      </p:sp>
      <p:sp>
        <p:nvSpPr>
          <p:cNvPr id="9" name="Right Arrow 8"/>
          <p:cNvSpPr/>
          <p:nvPr/>
        </p:nvSpPr>
        <p:spPr>
          <a:xfrm>
            <a:off x="6381189"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407240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150570" cy="551090"/>
          </a:xfrm>
        </p:spPr>
        <p:txBody>
          <a:bodyPr/>
          <a:lstStyle/>
          <a:p>
            <a:r>
              <a:rPr lang="en-US" dirty="0" smtClean="0"/>
              <a:t>Defining Sustainability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54861339"/>
              </p:ext>
            </p:extLst>
          </p:nvPr>
        </p:nvGraphicFramePr>
        <p:xfrm>
          <a:off x="647990" y="1340768"/>
          <a:ext cx="7740434" cy="1872208"/>
        </p:xfrm>
        <a:graphic>
          <a:graphicData uri="http://schemas.openxmlformats.org/drawingml/2006/table">
            <a:tbl>
              <a:tblPr firstRow="1" firstCol="1" bandRow="1"/>
              <a:tblGrid>
                <a:gridCol w="7740434"/>
              </a:tblGrid>
              <a:tr h="336321">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Your Working Definition of </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Sustainability (Group 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887">
                <a:tc>
                  <a:txBody>
                    <a:bodyPr/>
                    <a:lstStyle/>
                    <a:p>
                      <a:pPr algn="just">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17281763"/>
              </p:ext>
            </p:extLst>
          </p:nvPr>
        </p:nvGraphicFramePr>
        <p:xfrm>
          <a:off x="647990" y="3573016"/>
          <a:ext cx="7740434" cy="2016224"/>
        </p:xfrm>
        <a:graphic>
          <a:graphicData uri="http://schemas.openxmlformats.org/drawingml/2006/table">
            <a:tbl>
              <a:tblPr firstRow="1" firstCol="1" bandRow="1"/>
              <a:tblGrid>
                <a:gridCol w="7740434"/>
              </a:tblGrid>
              <a:tr h="362192">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Your Working Definition of </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Sustainability (Group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032">
                <a:tc>
                  <a:txBody>
                    <a:bodyPr/>
                    <a:lstStyle/>
                    <a:p>
                      <a:pPr algn="just">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ounded Rectangle 7"/>
          <p:cNvSpPr/>
          <p:nvPr/>
        </p:nvSpPr>
        <p:spPr>
          <a:xfrm>
            <a:off x="5292080"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Define</a:t>
            </a:r>
            <a:endParaRPr lang="en-US" sz="1600" dirty="0"/>
          </a:p>
        </p:txBody>
      </p:sp>
      <p:sp>
        <p:nvSpPr>
          <p:cNvPr id="9" name="Rounded Rectangle 8"/>
          <p:cNvSpPr/>
          <p:nvPr/>
        </p:nvSpPr>
        <p:spPr>
          <a:xfrm>
            <a:off x="6656061" y="115900"/>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Translate</a:t>
            </a:r>
          </a:p>
        </p:txBody>
      </p:sp>
      <p:sp>
        <p:nvSpPr>
          <p:cNvPr id="10" name="Rounded Rectangle 9"/>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p>
        </p:txBody>
      </p:sp>
      <p:sp>
        <p:nvSpPr>
          <p:cNvPr id="11" name="Right Arrow 10"/>
          <p:cNvSpPr/>
          <p:nvPr/>
        </p:nvSpPr>
        <p:spPr>
          <a:xfrm>
            <a:off x="6381189"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ight Arrow 11"/>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124144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558117" cy="551090"/>
          </a:xfrm>
        </p:spPr>
        <p:txBody>
          <a:bodyPr/>
          <a:lstStyle/>
          <a:p>
            <a:r>
              <a:rPr lang="en-US" dirty="0" smtClean="0"/>
              <a:t>Translating to components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2866568"/>
              </p:ext>
            </p:extLst>
          </p:nvPr>
        </p:nvGraphicFramePr>
        <p:xfrm>
          <a:off x="503238" y="1052736"/>
          <a:ext cx="8137525"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Define</a:t>
            </a:r>
            <a:endParaRPr lang="en-US" sz="1600" dirty="0"/>
          </a:p>
        </p:txBody>
      </p:sp>
      <p:sp>
        <p:nvSpPr>
          <p:cNvPr id="7" name="Rounded Rectangle 6"/>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Translate</a:t>
            </a:r>
          </a:p>
        </p:txBody>
      </p:sp>
      <p:sp>
        <p:nvSpPr>
          <p:cNvPr id="8" name="Rounded Rectangle 7"/>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p>
        </p:txBody>
      </p:sp>
      <p:sp>
        <p:nvSpPr>
          <p:cNvPr id="9" name="Right Arrow 8"/>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1" name="Group 10"/>
          <p:cNvGrpSpPr/>
          <p:nvPr/>
        </p:nvGrpSpPr>
        <p:grpSpPr>
          <a:xfrm>
            <a:off x="6986717" y="5816223"/>
            <a:ext cx="1966807" cy="980728"/>
            <a:chOff x="2916632" y="1957700"/>
            <a:chExt cx="2304257" cy="1327115"/>
          </a:xfrm>
        </p:grpSpPr>
        <p:sp>
          <p:nvSpPr>
            <p:cNvPr id="12" name="Oval 11"/>
            <p:cNvSpPr/>
            <p:nvPr/>
          </p:nvSpPr>
          <p:spPr>
            <a:xfrm>
              <a:off x="2916632" y="1957700"/>
              <a:ext cx="2304257" cy="1327115"/>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Oval 4"/>
            <p:cNvSpPr/>
            <p:nvPr/>
          </p:nvSpPr>
          <p:spPr>
            <a:xfrm>
              <a:off x="3254084" y="2152051"/>
              <a:ext cx="1629356" cy="938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dirty="0"/>
                <a:t>Others?</a:t>
              </a:r>
            </a:p>
          </p:txBody>
        </p:sp>
      </p:grpSp>
    </p:spTree>
    <p:extLst>
      <p:ext uri="{BB962C8B-B14F-4D97-AF65-F5344CB8AC3E}">
        <p14:creationId xmlns:p14="http://schemas.microsoft.com/office/powerpoint/2010/main" val="3575586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130390" cy="551090"/>
          </a:xfrm>
        </p:spPr>
        <p:txBody>
          <a:bodyPr/>
          <a:lstStyle/>
          <a:p>
            <a:r>
              <a:rPr lang="en-US" dirty="0" smtClean="0"/>
              <a:t>Translated components (part 1)</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3433788"/>
              </p:ext>
            </p:extLst>
          </p:nvPr>
        </p:nvGraphicFramePr>
        <p:xfrm>
          <a:off x="360000" y="1124744"/>
          <a:ext cx="8388464" cy="5040560"/>
        </p:xfrm>
        <a:graphic>
          <a:graphicData uri="http://schemas.openxmlformats.org/drawingml/2006/table">
            <a:tbl>
              <a:tblPr firstRow="1" firstCol="1" bandRow="1"/>
              <a:tblGrid>
                <a:gridCol w="1974304"/>
                <a:gridCol w="6414160"/>
              </a:tblGrid>
              <a:tr h="443646">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Component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Description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3225">
                <a:tc>
                  <a:txBody>
                    <a:bodyPr/>
                    <a:lstStyle/>
                    <a:p>
                      <a:pP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Organizational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i="1" dirty="0" smtClean="0">
                          <a:effectLst/>
                          <a:latin typeface="High Tower Text" panose="02040502050506030303" pitchFamily="18" charset="0"/>
                          <a:ea typeface="Calibri" panose="020F0502020204030204" pitchFamily="34" charset="0"/>
                          <a:cs typeface="Times New Roman" panose="02020603050405020304" pitchFamily="18" charset="0"/>
                        </a:rPr>
                        <a:t>Example: A</a:t>
                      </a:r>
                      <a:r>
                        <a:rPr lang="en-GB" sz="1800" i="1" baseline="0" dirty="0" smtClean="0">
                          <a:effectLst/>
                          <a:latin typeface="High Tower Text" panose="02040502050506030303" pitchFamily="18" charset="0"/>
                          <a:ea typeface="Calibri" panose="020F0502020204030204" pitchFamily="34" charset="0"/>
                          <a:cs typeface="Times New Roman" panose="02020603050405020304" pitchFamily="18" charset="0"/>
                        </a:rPr>
                        <a:t> utility that is organizationally sustainable has the capacity to administratively adapt to changes in its institutional environment, continuously supports the development of its staff in new approaches, and streamlines environmental considerations into its guiding principles.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638">
                <a:tc>
                  <a:txBody>
                    <a:bodyPr/>
                    <a:lstStyle/>
                    <a:p>
                      <a:pP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Financial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Operational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104">
                <a:tc>
                  <a:txBody>
                    <a:bodyPr/>
                    <a:lstStyle/>
                    <a:p>
                      <a:pP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Technological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nSpc>
                          <a:spcPct val="107000"/>
                        </a:lnSpc>
                        <a:spcAft>
                          <a:spcPts val="0"/>
                        </a:spcAft>
                      </a:pPr>
                      <a:r>
                        <a:rPr lang="en-GB" sz="1800"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Political</a:t>
                      </a:r>
                      <a:endParaRPr lang="en-GB" sz="1800" kern="120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Define</a:t>
            </a:r>
            <a:endParaRPr lang="en-US" sz="1600" dirty="0"/>
          </a:p>
        </p:txBody>
      </p:sp>
      <p:sp>
        <p:nvSpPr>
          <p:cNvPr id="6" name="Rounded Rectangle 5"/>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Translate</a:t>
            </a:r>
          </a:p>
        </p:txBody>
      </p:sp>
      <p:sp>
        <p:nvSpPr>
          <p:cNvPr id="7" name="Rounded Rectangle 6"/>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p>
        </p:txBody>
      </p:sp>
      <p:sp>
        <p:nvSpPr>
          <p:cNvPr id="8" name="Right Arrow 7"/>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ight Arrow 8"/>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586867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130390" cy="551090"/>
          </a:xfrm>
        </p:spPr>
        <p:txBody>
          <a:bodyPr/>
          <a:lstStyle/>
          <a:p>
            <a:r>
              <a:rPr lang="en-US" dirty="0"/>
              <a:t>Translated </a:t>
            </a:r>
            <a:r>
              <a:rPr lang="en-US" dirty="0" smtClean="0"/>
              <a:t>components (</a:t>
            </a:r>
            <a:r>
              <a:rPr lang="en-US" dirty="0"/>
              <a:t>part </a:t>
            </a:r>
            <a:r>
              <a:rPr lang="en-US" dirty="0" smtClean="0"/>
              <a:t>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62405755"/>
              </p:ext>
            </p:extLst>
          </p:nvPr>
        </p:nvGraphicFramePr>
        <p:xfrm>
          <a:off x="360000" y="1124744"/>
          <a:ext cx="8388464" cy="4968554"/>
        </p:xfrm>
        <a:graphic>
          <a:graphicData uri="http://schemas.openxmlformats.org/drawingml/2006/table">
            <a:tbl>
              <a:tblPr firstRow="1" firstCol="1" bandRow="1"/>
              <a:tblGrid>
                <a:gridCol w="1974304"/>
                <a:gridCol w="6414160"/>
              </a:tblGrid>
              <a:tr h="471734">
                <a:tc>
                  <a:txBody>
                    <a:bodyPr/>
                    <a:lstStyle/>
                    <a:p>
                      <a:pPr algn="ct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Pillars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Description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Environmental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Social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Institutional</a:t>
                      </a:r>
                      <a:r>
                        <a:rPr lang="en-GB" sz="1800" baseline="0" dirty="0" smtClean="0">
                          <a:effectLst/>
                          <a:latin typeface="High Tower Text" panose="02040502050506030303" pitchFamily="18" charset="0"/>
                          <a:ea typeface="Calibri" panose="020F0502020204030204" pitchFamily="34" charset="0"/>
                          <a:cs typeface="Times New Roman" panose="02020603050405020304" pitchFamily="18" charset="0"/>
                        </a:rPr>
                        <a:t> / Legal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Sectorial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Other: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p:cNvSpPr/>
          <p:nvPr/>
        </p:nvSpPr>
        <p:spPr>
          <a:xfrm>
            <a:off x="5292080"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Define</a:t>
            </a:r>
            <a:endParaRPr lang="en-US" sz="1600" dirty="0"/>
          </a:p>
        </p:txBody>
      </p:sp>
      <p:sp>
        <p:nvSpPr>
          <p:cNvPr id="6" name="Rounded Rectangle 5"/>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Translate</a:t>
            </a:r>
          </a:p>
        </p:txBody>
      </p:sp>
      <p:sp>
        <p:nvSpPr>
          <p:cNvPr id="7" name="Rounded Rectangle 6"/>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a:t>
            </a:r>
          </a:p>
        </p:txBody>
      </p:sp>
      <p:sp>
        <p:nvSpPr>
          <p:cNvPr id="8" name="Right Arrow 7"/>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ight Arrow 8"/>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08228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UNESCO-IHE">
  <a:themeElements>
    <a:clrScheme name="Custom 1">
      <a:dk1>
        <a:sysClr val="windowText" lastClr="000000"/>
      </a:dk1>
      <a:lt1>
        <a:sysClr val="window" lastClr="FFFFFF"/>
      </a:lt1>
      <a:dk2>
        <a:srgbClr val="1F497D"/>
      </a:dk2>
      <a:lt2>
        <a:srgbClr val="EEECE1"/>
      </a:lt2>
      <a:accent1>
        <a:srgbClr val="00004B"/>
      </a:accent1>
      <a:accent2>
        <a:srgbClr val="005576"/>
      </a:accent2>
      <a:accent3>
        <a:srgbClr val="28AC8A"/>
      </a:accent3>
      <a:accent4>
        <a:srgbClr val="009FEE"/>
      </a:accent4>
      <a:accent5>
        <a:srgbClr val="808080"/>
      </a:accent5>
      <a:accent6>
        <a:srgbClr val="F79646"/>
      </a:accent6>
      <a:hlink>
        <a:srgbClr val="00004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Presentation_UNESCO-IHE</Template>
  <TotalTime>6312</TotalTime>
  <Words>2449</Words>
  <Application>Microsoft Office PowerPoint</Application>
  <PresentationFormat>On-screen Show (4:3)</PresentationFormat>
  <Paragraphs>439</Paragraphs>
  <Slides>39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PGothic</vt:lpstr>
      <vt:lpstr>Arial</vt:lpstr>
      <vt:lpstr>Calibri</vt:lpstr>
      <vt:lpstr>High Tower Text</vt:lpstr>
      <vt:lpstr>Lucida Grande</vt:lpstr>
      <vt:lpstr>Times New Roman</vt:lpstr>
      <vt:lpstr>Wingdings</vt:lpstr>
      <vt:lpstr>Presentation_UNESCO-IHE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lkw</dc:creator>
  <cp:lastModifiedBy>Andres Cabrera Flamini</cp:lastModifiedBy>
  <cp:revision>405</cp:revision>
  <dcterms:created xsi:type="dcterms:W3CDTF">2014-06-24T12:35:58Z</dcterms:created>
  <dcterms:modified xsi:type="dcterms:W3CDTF">2018-12-05T00:50:10Z</dcterms:modified>
</cp:coreProperties>
</file>