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8" r:id="rId1"/>
  </p:sldMasterIdLst>
  <p:notesMasterIdLst>
    <p:notesMasterId r:id="rId41"/>
  </p:notesMasterIdLst>
  <p:handoutMasterIdLst>
    <p:handoutMasterId r:id="rId42"/>
  </p:handoutMasterIdLst>
  <p:sldIdLst>
    <p:sldId id="424" r:id="rId2"/>
    <p:sldId id="564" r:id="rId3"/>
    <p:sldId id="608" r:id="rId4"/>
    <p:sldId id="563" r:id="rId5"/>
    <p:sldId id="587" r:id="rId6"/>
    <p:sldId id="588" r:id="rId7"/>
    <p:sldId id="611" r:id="rId8"/>
    <p:sldId id="579" r:id="rId9"/>
    <p:sldId id="590" r:id="rId10"/>
    <p:sldId id="591" r:id="rId11"/>
    <p:sldId id="592" r:id="rId12"/>
    <p:sldId id="593" r:id="rId13"/>
    <p:sldId id="594" r:id="rId14"/>
    <p:sldId id="595" r:id="rId15"/>
    <p:sldId id="569" r:id="rId16"/>
    <p:sldId id="570" r:id="rId17"/>
    <p:sldId id="571" r:id="rId18"/>
    <p:sldId id="572" r:id="rId19"/>
    <p:sldId id="596" r:id="rId20"/>
    <p:sldId id="598" r:id="rId21"/>
    <p:sldId id="612" r:id="rId22"/>
    <p:sldId id="599" r:id="rId23"/>
    <p:sldId id="610" r:id="rId24"/>
    <p:sldId id="567" r:id="rId25"/>
    <p:sldId id="581" r:id="rId26"/>
    <p:sldId id="582" r:id="rId27"/>
    <p:sldId id="583" r:id="rId28"/>
    <p:sldId id="584" r:id="rId29"/>
    <p:sldId id="585" r:id="rId30"/>
    <p:sldId id="586" r:id="rId31"/>
    <p:sldId id="600" r:id="rId32"/>
    <p:sldId id="601" r:id="rId33"/>
    <p:sldId id="602" r:id="rId34"/>
    <p:sldId id="603" r:id="rId35"/>
    <p:sldId id="604" r:id="rId36"/>
    <p:sldId id="605" r:id="rId37"/>
    <p:sldId id="609" r:id="rId38"/>
    <p:sldId id="606" r:id="rId39"/>
    <p:sldId id="573" r:id="rId40"/>
  </p:sldIdLst>
  <p:sldSz cx="9144000" cy="6858000" type="screen4x3"/>
  <p:notesSz cx="10234613" cy="70993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orient="horz" pos="980">
          <p15:clr>
            <a:srgbClr val="A4A3A4"/>
          </p15:clr>
        </p15:guide>
        <p15:guide id="3" orient="horz" pos="346">
          <p15:clr>
            <a:srgbClr val="A4A3A4"/>
          </p15:clr>
        </p15:guide>
        <p15:guide id="4" orient="horz" pos="1616">
          <p15:clr>
            <a:srgbClr val="A4A3A4"/>
          </p15:clr>
        </p15:guide>
        <p15:guide id="5" pos="5601">
          <p15:clr>
            <a:srgbClr val="A4A3A4"/>
          </p15:clr>
        </p15:guide>
        <p15:guide id="6" pos="2901">
          <p15:clr>
            <a:srgbClr val="A4A3A4"/>
          </p15:clr>
        </p15:guide>
        <p15:guide id="7" pos="158">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0"/>
    <a:srgbClr val="0092D1"/>
    <a:srgbClr val="009FEE"/>
    <a:srgbClr val="002D6D"/>
    <a:srgbClr val="00B7EB"/>
    <a:srgbClr val="385D8A"/>
    <a:srgbClr val="6699FF"/>
    <a:srgbClr val="00B7EA"/>
    <a:srgbClr val="00B0F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713" autoAdjust="0"/>
  </p:normalViewPr>
  <p:slideViewPr>
    <p:cSldViewPr snapToObjects="1">
      <p:cViewPr varScale="1">
        <p:scale>
          <a:sx n="111" d="100"/>
          <a:sy n="111" d="100"/>
        </p:scale>
        <p:origin x="1488" y="114"/>
      </p:cViewPr>
      <p:guideLst>
        <p:guide orient="horz" pos="4319"/>
        <p:guide orient="horz" pos="980"/>
        <p:guide orient="horz" pos="346"/>
        <p:guide orient="horz" pos="1616"/>
        <p:guide pos="5601"/>
        <p:guide pos="2901"/>
        <p:guide pos="15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104" d="100"/>
          <a:sy n="104" d="100"/>
        </p:scale>
        <p:origin x="-2168" y="-104"/>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E5993-D948-4E34-9246-1707CA6393FC}"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D127ABD2-14D4-47B3-8624-07323DF2CF0B}">
      <dgm:prSet phldrT="[Text]" custT="1"/>
      <dgm:spPr/>
      <dgm:t>
        <a:bodyPr/>
        <a:lstStyle/>
        <a:p>
          <a:r>
            <a:rPr lang="en-US" sz="2400" b="0" dirty="0" err="1" smtClean="0"/>
            <a:t>Empresa</a:t>
          </a:r>
          <a:r>
            <a:rPr lang="en-US" sz="2400" b="0" dirty="0" smtClean="0"/>
            <a:t> / </a:t>
          </a:r>
          <a:r>
            <a:rPr lang="en-US" sz="2400" b="0" dirty="0" err="1" smtClean="0"/>
            <a:t>Acueducto</a:t>
          </a:r>
          <a:endParaRPr lang="en-US" sz="2400" b="0" dirty="0"/>
        </a:p>
      </dgm:t>
    </dgm:pt>
    <dgm:pt modelId="{F899EA60-E07B-4006-A4ED-053C926EC7A0}" type="parTrans" cxnId="{FA8EBCF2-DA2C-4B4E-A456-51A490D08FE1}">
      <dgm:prSet/>
      <dgm:spPr/>
      <dgm:t>
        <a:bodyPr/>
        <a:lstStyle/>
        <a:p>
          <a:endParaRPr lang="en-US" sz="1800" b="0"/>
        </a:p>
      </dgm:t>
    </dgm:pt>
    <dgm:pt modelId="{453CCF97-43A1-4374-8D8B-F2662D236F91}" type="sibTrans" cxnId="{FA8EBCF2-DA2C-4B4E-A456-51A490D08FE1}">
      <dgm:prSet/>
      <dgm:spPr/>
      <dgm:t>
        <a:bodyPr/>
        <a:lstStyle/>
        <a:p>
          <a:endParaRPr lang="en-US" sz="1800" b="0"/>
        </a:p>
      </dgm:t>
    </dgm:pt>
    <dgm:pt modelId="{3310FEF6-107F-4C7D-A302-4915679504B1}">
      <dgm:prSet phldrT="[Text]" custT="1"/>
      <dgm:spPr/>
      <dgm:t>
        <a:bodyPr/>
        <a:lstStyle/>
        <a:p>
          <a:r>
            <a:rPr lang="en-US" sz="1800" b="0" dirty="0" err="1" smtClean="0"/>
            <a:t>Organizacional</a:t>
          </a:r>
          <a:endParaRPr lang="en-US" sz="1800" b="0" dirty="0"/>
        </a:p>
      </dgm:t>
    </dgm:pt>
    <dgm:pt modelId="{55E2F1E0-C250-4FA0-9948-3D70369B3B28}" type="parTrans" cxnId="{5C410581-CB5C-4774-845E-EC621ED64421}">
      <dgm:prSet/>
      <dgm:spPr/>
      <dgm:t>
        <a:bodyPr/>
        <a:lstStyle/>
        <a:p>
          <a:endParaRPr lang="en-US" sz="1800" b="0"/>
        </a:p>
      </dgm:t>
    </dgm:pt>
    <dgm:pt modelId="{A0EE55A0-9C57-4FF3-8446-2412858BC1D7}" type="sibTrans" cxnId="{5C410581-CB5C-4774-845E-EC621ED64421}">
      <dgm:prSet/>
      <dgm:spPr/>
      <dgm:t>
        <a:bodyPr/>
        <a:lstStyle/>
        <a:p>
          <a:endParaRPr lang="en-US" sz="1800" b="0"/>
        </a:p>
      </dgm:t>
    </dgm:pt>
    <dgm:pt modelId="{C8BF9FB4-6FE2-40B9-9CBA-A3187E2D9956}">
      <dgm:prSet phldrT="[Text]" custT="1"/>
      <dgm:spPr/>
      <dgm:t>
        <a:bodyPr/>
        <a:lstStyle/>
        <a:p>
          <a:r>
            <a:rPr lang="en-US" sz="1800" b="0" dirty="0" err="1" smtClean="0"/>
            <a:t>Financiero</a:t>
          </a:r>
          <a:endParaRPr lang="en-US" sz="1800" b="0" dirty="0"/>
        </a:p>
      </dgm:t>
    </dgm:pt>
    <dgm:pt modelId="{5E159853-7110-412B-985A-28566960A0A1}" type="parTrans" cxnId="{313E2BB2-4998-4D6E-B17D-87676282D2F6}">
      <dgm:prSet/>
      <dgm:spPr/>
      <dgm:t>
        <a:bodyPr/>
        <a:lstStyle/>
        <a:p>
          <a:endParaRPr lang="en-US" sz="1800" b="0"/>
        </a:p>
      </dgm:t>
    </dgm:pt>
    <dgm:pt modelId="{28BB1376-31DB-4901-AB4B-54C75AB226F4}" type="sibTrans" cxnId="{313E2BB2-4998-4D6E-B17D-87676282D2F6}">
      <dgm:prSet/>
      <dgm:spPr/>
      <dgm:t>
        <a:bodyPr/>
        <a:lstStyle/>
        <a:p>
          <a:endParaRPr lang="en-US" sz="1800" b="0"/>
        </a:p>
      </dgm:t>
    </dgm:pt>
    <dgm:pt modelId="{526AF19D-9B2F-4295-BC06-CF489CB1FEE2}">
      <dgm:prSet phldrT="[Text]" custT="1"/>
      <dgm:spPr/>
      <dgm:t>
        <a:bodyPr/>
        <a:lstStyle/>
        <a:p>
          <a:r>
            <a:rPr lang="en-US" sz="1800" b="0" dirty="0" err="1" smtClean="0"/>
            <a:t>Operacional</a:t>
          </a:r>
          <a:endParaRPr lang="en-US" sz="1800" b="0" dirty="0"/>
        </a:p>
      </dgm:t>
    </dgm:pt>
    <dgm:pt modelId="{A13A8493-A863-46D8-AA35-C61BBD387D2C}" type="parTrans" cxnId="{349199D8-145F-4A09-A756-2D31A9233281}">
      <dgm:prSet/>
      <dgm:spPr/>
      <dgm:t>
        <a:bodyPr/>
        <a:lstStyle/>
        <a:p>
          <a:endParaRPr lang="en-US" sz="1800" b="0"/>
        </a:p>
      </dgm:t>
    </dgm:pt>
    <dgm:pt modelId="{AD233492-B41B-408F-8306-87F912CC5D2C}" type="sibTrans" cxnId="{349199D8-145F-4A09-A756-2D31A9233281}">
      <dgm:prSet/>
      <dgm:spPr/>
      <dgm:t>
        <a:bodyPr/>
        <a:lstStyle/>
        <a:p>
          <a:endParaRPr lang="en-US" sz="1800" b="0"/>
        </a:p>
      </dgm:t>
    </dgm:pt>
    <dgm:pt modelId="{98976440-0141-4D24-8420-55460A0A7157}">
      <dgm:prSet phldrT="[Text]" custT="1"/>
      <dgm:spPr/>
      <dgm:t>
        <a:bodyPr/>
        <a:lstStyle/>
        <a:p>
          <a:r>
            <a:rPr lang="en-US" sz="1800" b="0" dirty="0" err="1" smtClean="0"/>
            <a:t>Tecnológico</a:t>
          </a:r>
          <a:endParaRPr lang="en-US" sz="1800" b="0" dirty="0"/>
        </a:p>
      </dgm:t>
    </dgm:pt>
    <dgm:pt modelId="{C61B790D-8FA9-4C2C-AD6A-4F8D431C7B9E}" type="parTrans" cxnId="{34DA8FCF-2451-4A43-A77C-2F4262652141}">
      <dgm:prSet/>
      <dgm:spPr/>
      <dgm:t>
        <a:bodyPr/>
        <a:lstStyle/>
        <a:p>
          <a:endParaRPr lang="en-US" sz="1800" b="0"/>
        </a:p>
      </dgm:t>
    </dgm:pt>
    <dgm:pt modelId="{7B972F60-EE2D-4E97-BA51-8D28B8B47D7F}" type="sibTrans" cxnId="{34DA8FCF-2451-4A43-A77C-2F4262652141}">
      <dgm:prSet/>
      <dgm:spPr/>
      <dgm:t>
        <a:bodyPr/>
        <a:lstStyle/>
        <a:p>
          <a:endParaRPr lang="en-US" sz="1800" b="0"/>
        </a:p>
      </dgm:t>
    </dgm:pt>
    <dgm:pt modelId="{3BD64468-D9EA-4353-943C-6B5AD5F263B6}">
      <dgm:prSet phldrT="[Text]" custT="1"/>
      <dgm:spPr/>
      <dgm:t>
        <a:bodyPr/>
        <a:lstStyle/>
        <a:p>
          <a:r>
            <a:rPr lang="en-US" sz="1800" b="0" dirty="0" err="1" smtClean="0"/>
            <a:t>Político</a:t>
          </a:r>
          <a:endParaRPr lang="en-US" sz="1800" b="0" dirty="0"/>
        </a:p>
      </dgm:t>
    </dgm:pt>
    <dgm:pt modelId="{51CE4B29-9AE0-4715-893B-DE07A50EF8FD}" type="parTrans" cxnId="{96A72A8D-7638-41C7-B6B9-7731241E0E9A}">
      <dgm:prSet/>
      <dgm:spPr/>
      <dgm:t>
        <a:bodyPr/>
        <a:lstStyle/>
        <a:p>
          <a:endParaRPr lang="en-US" sz="1800" b="0"/>
        </a:p>
      </dgm:t>
    </dgm:pt>
    <dgm:pt modelId="{1130C8B7-FD51-4376-B063-D7FCD12B8838}" type="sibTrans" cxnId="{96A72A8D-7638-41C7-B6B9-7731241E0E9A}">
      <dgm:prSet/>
      <dgm:spPr/>
      <dgm:t>
        <a:bodyPr/>
        <a:lstStyle/>
        <a:p>
          <a:endParaRPr lang="en-US" sz="1800" b="0"/>
        </a:p>
      </dgm:t>
    </dgm:pt>
    <dgm:pt modelId="{76046855-9167-41D1-A03C-EBDAD40B3791}">
      <dgm:prSet phldrT="[Text]" custT="1"/>
      <dgm:spPr/>
      <dgm:t>
        <a:bodyPr/>
        <a:lstStyle/>
        <a:p>
          <a:r>
            <a:rPr lang="en-US" sz="1800" b="0" dirty="0" smtClean="0"/>
            <a:t>Social</a:t>
          </a:r>
          <a:endParaRPr lang="en-US" sz="1800" b="0" dirty="0"/>
        </a:p>
      </dgm:t>
    </dgm:pt>
    <dgm:pt modelId="{916DAF68-E419-4E8B-936B-95775230AF2A}" type="parTrans" cxnId="{5E9D37B6-BABF-4A7C-8044-CC07805F7206}">
      <dgm:prSet/>
      <dgm:spPr/>
      <dgm:t>
        <a:bodyPr/>
        <a:lstStyle/>
        <a:p>
          <a:endParaRPr lang="en-US" sz="1800" b="0"/>
        </a:p>
      </dgm:t>
    </dgm:pt>
    <dgm:pt modelId="{00B9E23D-ED67-49C5-A650-66A736095FFE}" type="sibTrans" cxnId="{5E9D37B6-BABF-4A7C-8044-CC07805F7206}">
      <dgm:prSet/>
      <dgm:spPr/>
      <dgm:t>
        <a:bodyPr/>
        <a:lstStyle/>
        <a:p>
          <a:endParaRPr lang="en-US" sz="1800" b="0"/>
        </a:p>
      </dgm:t>
    </dgm:pt>
    <dgm:pt modelId="{66566948-AB03-46B4-BD1F-0CCC1F09D504}">
      <dgm:prSet phldrT="[Text]" custT="1"/>
      <dgm:spPr/>
      <dgm:t>
        <a:bodyPr/>
        <a:lstStyle/>
        <a:p>
          <a:r>
            <a:rPr lang="en-US" sz="1800" b="0" dirty="0" smtClean="0"/>
            <a:t>Institutional / Legal</a:t>
          </a:r>
          <a:endParaRPr lang="en-US" sz="1800" b="0" dirty="0"/>
        </a:p>
      </dgm:t>
    </dgm:pt>
    <dgm:pt modelId="{1E1689F7-FD1A-473F-B24E-DD7D32DC4D06}" type="parTrans" cxnId="{96038B5D-A9DB-4CF2-9769-90DDB162E74C}">
      <dgm:prSet/>
      <dgm:spPr/>
      <dgm:t>
        <a:bodyPr/>
        <a:lstStyle/>
        <a:p>
          <a:endParaRPr lang="en-US" sz="1800" b="0"/>
        </a:p>
      </dgm:t>
    </dgm:pt>
    <dgm:pt modelId="{CAA20A11-CAE9-4703-AA73-78E7DF6D70F6}" type="sibTrans" cxnId="{96038B5D-A9DB-4CF2-9769-90DDB162E74C}">
      <dgm:prSet/>
      <dgm:spPr/>
      <dgm:t>
        <a:bodyPr/>
        <a:lstStyle/>
        <a:p>
          <a:endParaRPr lang="en-US" sz="1800" b="0"/>
        </a:p>
      </dgm:t>
    </dgm:pt>
    <dgm:pt modelId="{D09B31EF-A30B-4E6C-AD6F-3F3866A8E540}">
      <dgm:prSet phldrT="[Text]" custT="1"/>
      <dgm:spPr/>
      <dgm:t>
        <a:bodyPr/>
        <a:lstStyle/>
        <a:p>
          <a:r>
            <a:rPr lang="en-US" sz="1800" b="0" dirty="0" smtClean="0"/>
            <a:t>Sectorial</a:t>
          </a:r>
          <a:endParaRPr lang="en-US" sz="1800" b="0" dirty="0"/>
        </a:p>
      </dgm:t>
    </dgm:pt>
    <dgm:pt modelId="{86F0D2B1-949D-4E1F-8CAF-FA8AEB037851}" type="parTrans" cxnId="{6A05AA3A-45E3-4961-B3BF-FC1EAF43A6DB}">
      <dgm:prSet/>
      <dgm:spPr/>
      <dgm:t>
        <a:bodyPr/>
        <a:lstStyle/>
        <a:p>
          <a:endParaRPr lang="en-US" sz="1800" b="0"/>
        </a:p>
      </dgm:t>
    </dgm:pt>
    <dgm:pt modelId="{B783433E-3C4B-4897-B119-413EB8D2B2B4}" type="sibTrans" cxnId="{6A05AA3A-45E3-4961-B3BF-FC1EAF43A6DB}">
      <dgm:prSet/>
      <dgm:spPr/>
      <dgm:t>
        <a:bodyPr/>
        <a:lstStyle/>
        <a:p>
          <a:endParaRPr lang="en-US" sz="1800" b="0"/>
        </a:p>
      </dgm:t>
    </dgm:pt>
    <dgm:pt modelId="{8FC3D6E4-7077-4A07-A2B4-47913A4C8658}">
      <dgm:prSet phldrT="[Text]" custT="1"/>
      <dgm:spPr/>
      <dgm:t>
        <a:bodyPr/>
        <a:lstStyle/>
        <a:p>
          <a:r>
            <a:rPr lang="en-US" sz="1800" b="0" dirty="0" err="1" smtClean="0"/>
            <a:t>Ambiental</a:t>
          </a:r>
          <a:endParaRPr lang="en-US" sz="1800" b="0" dirty="0"/>
        </a:p>
      </dgm:t>
    </dgm:pt>
    <dgm:pt modelId="{BD4B0381-5D38-4125-AA27-E84D0BFD796F}" type="parTrans" cxnId="{7FD7AF2E-85D1-4B34-8D65-0FAC65EB3034}">
      <dgm:prSet/>
      <dgm:spPr/>
      <dgm:t>
        <a:bodyPr/>
        <a:lstStyle/>
        <a:p>
          <a:endParaRPr lang="en-US" sz="1800" b="0"/>
        </a:p>
      </dgm:t>
    </dgm:pt>
    <dgm:pt modelId="{7BE2B255-19F6-4EE8-BD9D-503CB15350E2}" type="sibTrans" cxnId="{7FD7AF2E-85D1-4B34-8D65-0FAC65EB3034}">
      <dgm:prSet/>
      <dgm:spPr/>
      <dgm:t>
        <a:bodyPr/>
        <a:lstStyle/>
        <a:p>
          <a:endParaRPr lang="en-US" sz="1800" b="0"/>
        </a:p>
      </dgm:t>
    </dgm:pt>
    <dgm:pt modelId="{BB38C57C-5C10-4F82-8776-1E850A98C392}" type="pres">
      <dgm:prSet presAssocID="{E9CE5993-D948-4E34-9246-1707CA6393FC}" presName="Name0" presStyleCnt="0">
        <dgm:presLayoutVars>
          <dgm:chMax val="1"/>
          <dgm:dir/>
          <dgm:animLvl val="ctr"/>
          <dgm:resizeHandles val="exact"/>
        </dgm:presLayoutVars>
      </dgm:prSet>
      <dgm:spPr/>
      <dgm:t>
        <a:bodyPr/>
        <a:lstStyle/>
        <a:p>
          <a:endParaRPr lang="en-US"/>
        </a:p>
      </dgm:t>
    </dgm:pt>
    <dgm:pt modelId="{D00A3AFE-A8D6-4543-AF5E-A84B620D8D39}" type="pres">
      <dgm:prSet presAssocID="{D127ABD2-14D4-47B3-8624-07323DF2CF0B}" presName="centerShape" presStyleLbl="node0" presStyleIdx="0" presStyleCnt="1" custScaleX="173629"/>
      <dgm:spPr/>
      <dgm:t>
        <a:bodyPr/>
        <a:lstStyle/>
        <a:p>
          <a:endParaRPr lang="en-US"/>
        </a:p>
      </dgm:t>
    </dgm:pt>
    <dgm:pt modelId="{C547D81B-4A97-49F8-97EA-99EA157E3397}" type="pres">
      <dgm:prSet presAssocID="{3310FEF6-107F-4C7D-A302-4915679504B1}" presName="node" presStyleLbl="node1" presStyleIdx="0" presStyleCnt="9" custScaleX="217494" custScaleY="138796" custRadScaleRad="110439" custRadScaleInc="-384">
        <dgm:presLayoutVars>
          <dgm:bulletEnabled val="1"/>
        </dgm:presLayoutVars>
      </dgm:prSet>
      <dgm:spPr/>
      <dgm:t>
        <a:bodyPr/>
        <a:lstStyle/>
        <a:p>
          <a:endParaRPr lang="en-US"/>
        </a:p>
      </dgm:t>
    </dgm:pt>
    <dgm:pt modelId="{29C35688-53DE-41F8-A6F3-93E8C6839E52}" type="pres">
      <dgm:prSet presAssocID="{3310FEF6-107F-4C7D-A302-4915679504B1}" presName="dummy" presStyleCnt="0"/>
      <dgm:spPr/>
    </dgm:pt>
    <dgm:pt modelId="{3F6620D0-8586-40B6-BB64-D5C3B5EA46EA}" type="pres">
      <dgm:prSet presAssocID="{A0EE55A0-9C57-4FF3-8446-2412858BC1D7}" presName="sibTrans" presStyleLbl="sibTrans2D1" presStyleIdx="0" presStyleCnt="9"/>
      <dgm:spPr/>
      <dgm:t>
        <a:bodyPr/>
        <a:lstStyle/>
        <a:p>
          <a:endParaRPr lang="en-US"/>
        </a:p>
      </dgm:t>
    </dgm:pt>
    <dgm:pt modelId="{2C8B391B-FBEF-47DE-8A5F-81EB5E84AB7A}" type="pres">
      <dgm:prSet presAssocID="{C8BF9FB4-6FE2-40B9-9CBA-A3187E2D9956}" presName="node" presStyleLbl="node1" presStyleIdx="1" presStyleCnt="9" custScaleX="215084" custScaleY="138796" custRadScaleRad="124958" custRadScaleInc="83719">
        <dgm:presLayoutVars>
          <dgm:bulletEnabled val="1"/>
        </dgm:presLayoutVars>
      </dgm:prSet>
      <dgm:spPr/>
      <dgm:t>
        <a:bodyPr/>
        <a:lstStyle/>
        <a:p>
          <a:endParaRPr lang="en-US"/>
        </a:p>
      </dgm:t>
    </dgm:pt>
    <dgm:pt modelId="{0CB91630-30DF-44AD-AA10-CD5824E6D02E}" type="pres">
      <dgm:prSet presAssocID="{C8BF9FB4-6FE2-40B9-9CBA-A3187E2D9956}" presName="dummy" presStyleCnt="0"/>
      <dgm:spPr/>
    </dgm:pt>
    <dgm:pt modelId="{F30547EE-CB90-41C3-9ED2-916D5D3B464C}" type="pres">
      <dgm:prSet presAssocID="{28BB1376-31DB-4901-AB4B-54C75AB226F4}" presName="sibTrans" presStyleLbl="sibTrans2D1" presStyleIdx="1" presStyleCnt="9"/>
      <dgm:spPr/>
      <dgm:t>
        <a:bodyPr/>
        <a:lstStyle/>
        <a:p>
          <a:endParaRPr lang="en-US"/>
        </a:p>
      </dgm:t>
    </dgm:pt>
    <dgm:pt modelId="{1C9601AA-9C23-4EFF-B653-580B1D7DC0A5}" type="pres">
      <dgm:prSet presAssocID="{526AF19D-9B2F-4295-BC06-CF489CB1FEE2}" presName="node" presStyleLbl="node1" presStyleIdx="2" presStyleCnt="9" custScaleX="199979" custScaleY="138796" custRadScaleRad="144275" custRadScaleInc="26647">
        <dgm:presLayoutVars>
          <dgm:bulletEnabled val="1"/>
        </dgm:presLayoutVars>
      </dgm:prSet>
      <dgm:spPr/>
      <dgm:t>
        <a:bodyPr/>
        <a:lstStyle/>
        <a:p>
          <a:endParaRPr lang="en-US"/>
        </a:p>
      </dgm:t>
    </dgm:pt>
    <dgm:pt modelId="{30B42CA2-F067-4FE2-AEB9-979D28127397}" type="pres">
      <dgm:prSet presAssocID="{526AF19D-9B2F-4295-BC06-CF489CB1FEE2}" presName="dummy" presStyleCnt="0"/>
      <dgm:spPr/>
    </dgm:pt>
    <dgm:pt modelId="{B639A660-FE7E-423E-A29B-125C8DA652B2}" type="pres">
      <dgm:prSet presAssocID="{AD233492-B41B-408F-8306-87F912CC5D2C}" presName="sibTrans" presStyleLbl="sibTrans2D1" presStyleIdx="2" presStyleCnt="9"/>
      <dgm:spPr/>
      <dgm:t>
        <a:bodyPr/>
        <a:lstStyle/>
        <a:p>
          <a:endParaRPr lang="en-US"/>
        </a:p>
      </dgm:t>
    </dgm:pt>
    <dgm:pt modelId="{5C52B900-BAF9-4D1C-B1E8-41FF9160EBD8}" type="pres">
      <dgm:prSet presAssocID="{98976440-0141-4D24-8420-55460A0A7157}" presName="node" presStyleLbl="node1" presStyleIdx="3" presStyleCnt="9" custScaleX="199979" custScaleY="138796" custRadScaleRad="142614" custRadScaleInc="-42870">
        <dgm:presLayoutVars>
          <dgm:bulletEnabled val="1"/>
        </dgm:presLayoutVars>
      </dgm:prSet>
      <dgm:spPr/>
      <dgm:t>
        <a:bodyPr/>
        <a:lstStyle/>
        <a:p>
          <a:endParaRPr lang="en-US"/>
        </a:p>
      </dgm:t>
    </dgm:pt>
    <dgm:pt modelId="{A92852BB-74DD-43E3-9164-19C1B0D60CF0}" type="pres">
      <dgm:prSet presAssocID="{98976440-0141-4D24-8420-55460A0A7157}" presName="dummy" presStyleCnt="0"/>
      <dgm:spPr/>
    </dgm:pt>
    <dgm:pt modelId="{1A5DDA90-4455-44F3-BFC9-F683BEF11955}" type="pres">
      <dgm:prSet presAssocID="{7B972F60-EE2D-4E97-BA51-8D28B8B47D7F}" presName="sibTrans" presStyleLbl="sibTrans2D1" presStyleIdx="3" presStyleCnt="9"/>
      <dgm:spPr/>
      <dgm:t>
        <a:bodyPr/>
        <a:lstStyle/>
        <a:p>
          <a:endParaRPr lang="en-US"/>
        </a:p>
      </dgm:t>
    </dgm:pt>
    <dgm:pt modelId="{B4446E77-80DF-4827-AB85-938E03941F10}" type="pres">
      <dgm:prSet presAssocID="{3BD64468-D9EA-4353-943C-6B5AD5F263B6}" presName="node" presStyleLbl="node1" presStyleIdx="4" presStyleCnt="9" custScaleX="199979" custScaleY="138796" custRadScaleRad="104075" custRadScaleInc="-36954">
        <dgm:presLayoutVars>
          <dgm:bulletEnabled val="1"/>
        </dgm:presLayoutVars>
      </dgm:prSet>
      <dgm:spPr/>
      <dgm:t>
        <a:bodyPr/>
        <a:lstStyle/>
        <a:p>
          <a:endParaRPr lang="en-US"/>
        </a:p>
      </dgm:t>
    </dgm:pt>
    <dgm:pt modelId="{B9261111-90C0-438C-9302-DBEBE40D5A49}" type="pres">
      <dgm:prSet presAssocID="{3BD64468-D9EA-4353-943C-6B5AD5F263B6}" presName="dummy" presStyleCnt="0"/>
      <dgm:spPr/>
    </dgm:pt>
    <dgm:pt modelId="{2A6D6255-2275-4B3E-8258-A6E85C3B0104}" type="pres">
      <dgm:prSet presAssocID="{1130C8B7-FD51-4376-B063-D7FCD12B8838}" presName="sibTrans" presStyleLbl="sibTrans2D1" presStyleIdx="4" presStyleCnt="9"/>
      <dgm:spPr/>
      <dgm:t>
        <a:bodyPr/>
        <a:lstStyle/>
        <a:p>
          <a:endParaRPr lang="en-US"/>
        </a:p>
      </dgm:t>
    </dgm:pt>
    <dgm:pt modelId="{BFBE785E-BC2B-4C5D-AE05-984F3DCF574F}" type="pres">
      <dgm:prSet presAssocID="{76046855-9167-41D1-A03C-EBDAD40B3791}" presName="node" presStyleLbl="node1" presStyleIdx="5" presStyleCnt="9" custScaleX="199979" custScaleY="138796" custRadScaleRad="106259" custRadScaleInc="74622">
        <dgm:presLayoutVars>
          <dgm:bulletEnabled val="1"/>
        </dgm:presLayoutVars>
      </dgm:prSet>
      <dgm:spPr/>
      <dgm:t>
        <a:bodyPr/>
        <a:lstStyle/>
        <a:p>
          <a:endParaRPr lang="en-US"/>
        </a:p>
      </dgm:t>
    </dgm:pt>
    <dgm:pt modelId="{B79B2BBF-2F82-40F4-9F30-BA61F927FA98}" type="pres">
      <dgm:prSet presAssocID="{76046855-9167-41D1-A03C-EBDAD40B3791}" presName="dummy" presStyleCnt="0"/>
      <dgm:spPr/>
    </dgm:pt>
    <dgm:pt modelId="{38D4D01B-42F0-4982-B4A4-CBB0446FE556}" type="pres">
      <dgm:prSet presAssocID="{00B9E23D-ED67-49C5-A650-66A736095FFE}" presName="sibTrans" presStyleLbl="sibTrans2D1" presStyleIdx="5" presStyleCnt="9"/>
      <dgm:spPr/>
      <dgm:t>
        <a:bodyPr/>
        <a:lstStyle/>
        <a:p>
          <a:endParaRPr lang="en-US"/>
        </a:p>
      </dgm:t>
    </dgm:pt>
    <dgm:pt modelId="{7B3B399A-8DEA-43E8-BA7B-1ABAA05FBD7E}" type="pres">
      <dgm:prSet presAssocID="{66566948-AB03-46B4-BD1F-0CCC1F09D504}" presName="node" presStyleLbl="node1" presStyleIdx="6" presStyleCnt="9" custScaleX="199979" custScaleY="138796" custRadScaleRad="148067" custRadScaleInc="60493">
        <dgm:presLayoutVars>
          <dgm:bulletEnabled val="1"/>
        </dgm:presLayoutVars>
      </dgm:prSet>
      <dgm:spPr/>
      <dgm:t>
        <a:bodyPr/>
        <a:lstStyle/>
        <a:p>
          <a:endParaRPr lang="en-US"/>
        </a:p>
      </dgm:t>
    </dgm:pt>
    <dgm:pt modelId="{980C0D6E-CD0F-4B54-9087-B3317C64CE20}" type="pres">
      <dgm:prSet presAssocID="{66566948-AB03-46B4-BD1F-0CCC1F09D504}" presName="dummy" presStyleCnt="0"/>
      <dgm:spPr/>
    </dgm:pt>
    <dgm:pt modelId="{B44934D3-69C5-4138-A8E1-74468A35C388}" type="pres">
      <dgm:prSet presAssocID="{CAA20A11-CAE9-4703-AA73-78E7DF6D70F6}" presName="sibTrans" presStyleLbl="sibTrans2D1" presStyleIdx="6" presStyleCnt="9"/>
      <dgm:spPr/>
      <dgm:t>
        <a:bodyPr/>
        <a:lstStyle/>
        <a:p>
          <a:endParaRPr lang="en-US"/>
        </a:p>
      </dgm:t>
    </dgm:pt>
    <dgm:pt modelId="{C039E618-2BD5-489C-8AD5-1CD1F910D9A8}" type="pres">
      <dgm:prSet presAssocID="{D09B31EF-A30B-4E6C-AD6F-3F3866A8E540}" presName="node" presStyleLbl="node1" presStyleIdx="7" presStyleCnt="9" custScaleX="199979" custScaleY="138796" custRadScaleRad="144471" custRadScaleInc="-26713">
        <dgm:presLayoutVars>
          <dgm:bulletEnabled val="1"/>
        </dgm:presLayoutVars>
      </dgm:prSet>
      <dgm:spPr/>
      <dgm:t>
        <a:bodyPr/>
        <a:lstStyle/>
        <a:p>
          <a:endParaRPr lang="en-US"/>
        </a:p>
      </dgm:t>
    </dgm:pt>
    <dgm:pt modelId="{9D53D441-A55A-423F-8BF1-C5463F25D453}" type="pres">
      <dgm:prSet presAssocID="{D09B31EF-A30B-4E6C-AD6F-3F3866A8E540}" presName="dummy" presStyleCnt="0"/>
      <dgm:spPr/>
    </dgm:pt>
    <dgm:pt modelId="{80E13FD5-3710-4EF5-B253-CB9E608A3ABD}" type="pres">
      <dgm:prSet presAssocID="{B783433E-3C4B-4897-B119-413EB8D2B2B4}" presName="sibTrans" presStyleLbl="sibTrans2D1" presStyleIdx="7" presStyleCnt="9"/>
      <dgm:spPr/>
      <dgm:t>
        <a:bodyPr/>
        <a:lstStyle/>
        <a:p>
          <a:endParaRPr lang="en-US"/>
        </a:p>
      </dgm:t>
    </dgm:pt>
    <dgm:pt modelId="{E94A9115-7B0E-4487-AF49-E9801981ACB1}" type="pres">
      <dgm:prSet presAssocID="{8FC3D6E4-7077-4A07-A2B4-47913A4C8658}" presName="node" presStyleLbl="node1" presStyleIdx="8" presStyleCnt="9" custScaleX="215482" custScaleY="138796" custRadScaleRad="124891" custRadScaleInc="-83534">
        <dgm:presLayoutVars>
          <dgm:bulletEnabled val="1"/>
        </dgm:presLayoutVars>
      </dgm:prSet>
      <dgm:spPr/>
      <dgm:t>
        <a:bodyPr/>
        <a:lstStyle/>
        <a:p>
          <a:endParaRPr lang="en-US"/>
        </a:p>
      </dgm:t>
    </dgm:pt>
    <dgm:pt modelId="{076EB219-3F82-4E75-88D5-3B4DE41D05AC}" type="pres">
      <dgm:prSet presAssocID="{8FC3D6E4-7077-4A07-A2B4-47913A4C8658}" presName="dummy" presStyleCnt="0"/>
      <dgm:spPr/>
    </dgm:pt>
    <dgm:pt modelId="{B0235ED7-6D4F-4ACB-9ACB-6493E4F26A8B}" type="pres">
      <dgm:prSet presAssocID="{7BE2B255-19F6-4EE8-BD9D-503CB15350E2}" presName="sibTrans" presStyleLbl="sibTrans2D1" presStyleIdx="8" presStyleCnt="9"/>
      <dgm:spPr/>
      <dgm:t>
        <a:bodyPr/>
        <a:lstStyle/>
        <a:p>
          <a:endParaRPr lang="en-US"/>
        </a:p>
      </dgm:t>
    </dgm:pt>
  </dgm:ptLst>
  <dgm:cxnLst>
    <dgm:cxn modelId="{B171C58B-54DB-4C1D-8414-5EDA35A703BE}" type="presOf" srcId="{AD233492-B41B-408F-8306-87F912CC5D2C}" destId="{B639A660-FE7E-423E-A29B-125C8DA652B2}" srcOrd="0" destOrd="0" presId="urn:microsoft.com/office/officeart/2005/8/layout/radial6"/>
    <dgm:cxn modelId="{313E2BB2-4998-4D6E-B17D-87676282D2F6}" srcId="{D127ABD2-14D4-47B3-8624-07323DF2CF0B}" destId="{C8BF9FB4-6FE2-40B9-9CBA-A3187E2D9956}" srcOrd="1" destOrd="0" parTransId="{5E159853-7110-412B-985A-28566960A0A1}" sibTransId="{28BB1376-31DB-4901-AB4B-54C75AB226F4}"/>
    <dgm:cxn modelId="{5E9D37B6-BABF-4A7C-8044-CC07805F7206}" srcId="{D127ABD2-14D4-47B3-8624-07323DF2CF0B}" destId="{76046855-9167-41D1-A03C-EBDAD40B3791}" srcOrd="5" destOrd="0" parTransId="{916DAF68-E419-4E8B-936B-95775230AF2A}" sibTransId="{00B9E23D-ED67-49C5-A650-66A736095FFE}"/>
    <dgm:cxn modelId="{B21DE6A3-95EB-4492-9160-229EF94E07EF}" type="presOf" srcId="{3BD64468-D9EA-4353-943C-6B5AD5F263B6}" destId="{B4446E77-80DF-4827-AB85-938E03941F10}" srcOrd="0" destOrd="0" presId="urn:microsoft.com/office/officeart/2005/8/layout/radial6"/>
    <dgm:cxn modelId="{6C54D083-FE1E-4D1E-99D4-99A729A2E928}" type="presOf" srcId="{D09B31EF-A30B-4E6C-AD6F-3F3866A8E540}" destId="{C039E618-2BD5-489C-8AD5-1CD1F910D9A8}" srcOrd="0" destOrd="0" presId="urn:microsoft.com/office/officeart/2005/8/layout/radial6"/>
    <dgm:cxn modelId="{7D527048-31CB-459B-BBD8-C3DBE6B176BA}" type="presOf" srcId="{00B9E23D-ED67-49C5-A650-66A736095FFE}" destId="{38D4D01B-42F0-4982-B4A4-CBB0446FE556}" srcOrd="0" destOrd="0" presId="urn:microsoft.com/office/officeart/2005/8/layout/radial6"/>
    <dgm:cxn modelId="{4747F848-5156-4359-9D02-98571449CE9C}" type="presOf" srcId="{3310FEF6-107F-4C7D-A302-4915679504B1}" destId="{C547D81B-4A97-49F8-97EA-99EA157E3397}" srcOrd="0" destOrd="0" presId="urn:microsoft.com/office/officeart/2005/8/layout/radial6"/>
    <dgm:cxn modelId="{2E1423DB-116A-4C61-9F70-2170B315CD94}" type="presOf" srcId="{76046855-9167-41D1-A03C-EBDAD40B3791}" destId="{BFBE785E-BC2B-4C5D-AE05-984F3DCF574F}" srcOrd="0" destOrd="0" presId="urn:microsoft.com/office/officeart/2005/8/layout/radial6"/>
    <dgm:cxn modelId="{F7C317CD-7BFD-43A4-B5B0-EBD6E226A5EF}" type="presOf" srcId="{1130C8B7-FD51-4376-B063-D7FCD12B8838}" destId="{2A6D6255-2275-4B3E-8258-A6E85C3B0104}" srcOrd="0" destOrd="0" presId="urn:microsoft.com/office/officeart/2005/8/layout/radial6"/>
    <dgm:cxn modelId="{96A72A8D-7638-41C7-B6B9-7731241E0E9A}" srcId="{D127ABD2-14D4-47B3-8624-07323DF2CF0B}" destId="{3BD64468-D9EA-4353-943C-6B5AD5F263B6}" srcOrd="4" destOrd="0" parTransId="{51CE4B29-9AE0-4715-893B-DE07A50EF8FD}" sibTransId="{1130C8B7-FD51-4376-B063-D7FCD12B8838}"/>
    <dgm:cxn modelId="{C267598A-3E12-406A-8600-6CB4D157E1D6}" type="presOf" srcId="{A0EE55A0-9C57-4FF3-8446-2412858BC1D7}" destId="{3F6620D0-8586-40B6-BB64-D5C3B5EA46EA}" srcOrd="0" destOrd="0" presId="urn:microsoft.com/office/officeart/2005/8/layout/radial6"/>
    <dgm:cxn modelId="{FE697AB7-A0DC-4CD1-A1F5-9B4C570E8D0A}" type="presOf" srcId="{E9CE5993-D948-4E34-9246-1707CA6393FC}" destId="{BB38C57C-5C10-4F82-8776-1E850A98C392}" srcOrd="0" destOrd="0" presId="urn:microsoft.com/office/officeart/2005/8/layout/radial6"/>
    <dgm:cxn modelId="{3BDD5EC1-3F30-4184-A4CD-5285C7D42B11}" type="presOf" srcId="{CAA20A11-CAE9-4703-AA73-78E7DF6D70F6}" destId="{B44934D3-69C5-4138-A8E1-74468A35C388}" srcOrd="0" destOrd="0" presId="urn:microsoft.com/office/officeart/2005/8/layout/radial6"/>
    <dgm:cxn modelId="{DB84CDE2-FDF2-4589-8E56-512816D45370}" type="presOf" srcId="{526AF19D-9B2F-4295-BC06-CF489CB1FEE2}" destId="{1C9601AA-9C23-4EFF-B653-580B1D7DC0A5}" srcOrd="0" destOrd="0" presId="urn:microsoft.com/office/officeart/2005/8/layout/radial6"/>
    <dgm:cxn modelId="{5C410581-CB5C-4774-845E-EC621ED64421}" srcId="{D127ABD2-14D4-47B3-8624-07323DF2CF0B}" destId="{3310FEF6-107F-4C7D-A302-4915679504B1}" srcOrd="0" destOrd="0" parTransId="{55E2F1E0-C250-4FA0-9948-3D70369B3B28}" sibTransId="{A0EE55A0-9C57-4FF3-8446-2412858BC1D7}"/>
    <dgm:cxn modelId="{396BA0B1-1E65-4E23-8E7F-B4B308A72E73}" type="presOf" srcId="{7B972F60-EE2D-4E97-BA51-8D28B8B47D7F}" destId="{1A5DDA90-4455-44F3-BFC9-F683BEF11955}" srcOrd="0" destOrd="0" presId="urn:microsoft.com/office/officeart/2005/8/layout/radial6"/>
    <dgm:cxn modelId="{7FD7AF2E-85D1-4B34-8D65-0FAC65EB3034}" srcId="{D127ABD2-14D4-47B3-8624-07323DF2CF0B}" destId="{8FC3D6E4-7077-4A07-A2B4-47913A4C8658}" srcOrd="8" destOrd="0" parTransId="{BD4B0381-5D38-4125-AA27-E84D0BFD796F}" sibTransId="{7BE2B255-19F6-4EE8-BD9D-503CB15350E2}"/>
    <dgm:cxn modelId="{6A05AA3A-45E3-4961-B3BF-FC1EAF43A6DB}" srcId="{D127ABD2-14D4-47B3-8624-07323DF2CF0B}" destId="{D09B31EF-A30B-4E6C-AD6F-3F3866A8E540}" srcOrd="7" destOrd="0" parTransId="{86F0D2B1-949D-4E1F-8CAF-FA8AEB037851}" sibTransId="{B783433E-3C4B-4897-B119-413EB8D2B2B4}"/>
    <dgm:cxn modelId="{B82172A7-2CF6-419C-867E-4DCCE899F67B}" type="presOf" srcId="{7BE2B255-19F6-4EE8-BD9D-503CB15350E2}" destId="{B0235ED7-6D4F-4ACB-9ACB-6493E4F26A8B}" srcOrd="0" destOrd="0" presId="urn:microsoft.com/office/officeart/2005/8/layout/radial6"/>
    <dgm:cxn modelId="{96038B5D-A9DB-4CF2-9769-90DDB162E74C}" srcId="{D127ABD2-14D4-47B3-8624-07323DF2CF0B}" destId="{66566948-AB03-46B4-BD1F-0CCC1F09D504}" srcOrd="6" destOrd="0" parTransId="{1E1689F7-FD1A-473F-B24E-DD7D32DC4D06}" sibTransId="{CAA20A11-CAE9-4703-AA73-78E7DF6D70F6}"/>
    <dgm:cxn modelId="{ED3B3DC4-FC5E-4BA1-8933-A02218EE5816}" type="presOf" srcId="{98976440-0141-4D24-8420-55460A0A7157}" destId="{5C52B900-BAF9-4D1C-B1E8-41FF9160EBD8}" srcOrd="0" destOrd="0" presId="urn:microsoft.com/office/officeart/2005/8/layout/radial6"/>
    <dgm:cxn modelId="{D558E742-018B-4F7E-AB27-857857503252}" type="presOf" srcId="{B783433E-3C4B-4897-B119-413EB8D2B2B4}" destId="{80E13FD5-3710-4EF5-B253-CB9E608A3ABD}" srcOrd="0" destOrd="0" presId="urn:microsoft.com/office/officeart/2005/8/layout/radial6"/>
    <dgm:cxn modelId="{9B241B13-3710-4BA5-AE27-86D955A5ADC7}" type="presOf" srcId="{66566948-AB03-46B4-BD1F-0CCC1F09D504}" destId="{7B3B399A-8DEA-43E8-BA7B-1ABAA05FBD7E}" srcOrd="0" destOrd="0" presId="urn:microsoft.com/office/officeart/2005/8/layout/radial6"/>
    <dgm:cxn modelId="{EF524F23-589A-4688-A279-461CDD4CA856}" type="presOf" srcId="{C8BF9FB4-6FE2-40B9-9CBA-A3187E2D9956}" destId="{2C8B391B-FBEF-47DE-8A5F-81EB5E84AB7A}" srcOrd="0" destOrd="0" presId="urn:microsoft.com/office/officeart/2005/8/layout/radial6"/>
    <dgm:cxn modelId="{1E22E3AF-A456-4F26-B6FD-AC884F27B8CA}" type="presOf" srcId="{D127ABD2-14D4-47B3-8624-07323DF2CF0B}" destId="{D00A3AFE-A8D6-4543-AF5E-A84B620D8D39}" srcOrd="0" destOrd="0" presId="urn:microsoft.com/office/officeart/2005/8/layout/radial6"/>
    <dgm:cxn modelId="{FA8EBCF2-DA2C-4B4E-A456-51A490D08FE1}" srcId="{E9CE5993-D948-4E34-9246-1707CA6393FC}" destId="{D127ABD2-14D4-47B3-8624-07323DF2CF0B}" srcOrd="0" destOrd="0" parTransId="{F899EA60-E07B-4006-A4ED-053C926EC7A0}" sibTransId="{453CCF97-43A1-4374-8D8B-F2662D236F91}"/>
    <dgm:cxn modelId="{349199D8-145F-4A09-A756-2D31A9233281}" srcId="{D127ABD2-14D4-47B3-8624-07323DF2CF0B}" destId="{526AF19D-9B2F-4295-BC06-CF489CB1FEE2}" srcOrd="2" destOrd="0" parTransId="{A13A8493-A863-46D8-AA35-C61BBD387D2C}" sibTransId="{AD233492-B41B-408F-8306-87F912CC5D2C}"/>
    <dgm:cxn modelId="{7ACCCBCA-B31D-4417-BDF8-2A25B227D723}" type="presOf" srcId="{8FC3D6E4-7077-4A07-A2B4-47913A4C8658}" destId="{E94A9115-7B0E-4487-AF49-E9801981ACB1}" srcOrd="0" destOrd="0" presId="urn:microsoft.com/office/officeart/2005/8/layout/radial6"/>
    <dgm:cxn modelId="{34DA8FCF-2451-4A43-A77C-2F4262652141}" srcId="{D127ABD2-14D4-47B3-8624-07323DF2CF0B}" destId="{98976440-0141-4D24-8420-55460A0A7157}" srcOrd="3" destOrd="0" parTransId="{C61B790D-8FA9-4C2C-AD6A-4F8D431C7B9E}" sibTransId="{7B972F60-EE2D-4E97-BA51-8D28B8B47D7F}"/>
    <dgm:cxn modelId="{46AFF364-ADD5-4B5F-A6DC-55D04E9B19B6}" type="presOf" srcId="{28BB1376-31DB-4901-AB4B-54C75AB226F4}" destId="{F30547EE-CB90-41C3-9ED2-916D5D3B464C}" srcOrd="0" destOrd="0" presId="urn:microsoft.com/office/officeart/2005/8/layout/radial6"/>
    <dgm:cxn modelId="{29DF5F55-448C-4F4C-B934-C96F1355E4AE}" type="presParOf" srcId="{BB38C57C-5C10-4F82-8776-1E850A98C392}" destId="{D00A3AFE-A8D6-4543-AF5E-A84B620D8D39}" srcOrd="0" destOrd="0" presId="urn:microsoft.com/office/officeart/2005/8/layout/radial6"/>
    <dgm:cxn modelId="{FDA96997-A290-4C67-B70F-17CA7389C258}" type="presParOf" srcId="{BB38C57C-5C10-4F82-8776-1E850A98C392}" destId="{C547D81B-4A97-49F8-97EA-99EA157E3397}" srcOrd="1" destOrd="0" presId="urn:microsoft.com/office/officeart/2005/8/layout/radial6"/>
    <dgm:cxn modelId="{F8BB58C6-B73C-4F6A-AF60-94A19EE2A736}" type="presParOf" srcId="{BB38C57C-5C10-4F82-8776-1E850A98C392}" destId="{29C35688-53DE-41F8-A6F3-93E8C6839E52}" srcOrd="2" destOrd="0" presId="urn:microsoft.com/office/officeart/2005/8/layout/radial6"/>
    <dgm:cxn modelId="{73B4E8A0-F75E-4F55-B0C1-2FF45155DEE5}" type="presParOf" srcId="{BB38C57C-5C10-4F82-8776-1E850A98C392}" destId="{3F6620D0-8586-40B6-BB64-D5C3B5EA46EA}" srcOrd="3" destOrd="0" presId="urn:microsoft.com/office/officeart/2005/8/layout/radial6"/>
    <dgm:cxn modelId="{ABFCAA8B-25D3-4F9D-8A1F-DD32D0D3AAF7}" type="presParOf" srcId="{BB38C57C-5C10-4F82-8776-1E850A98C392}" destId="{2C8B391B-FBEF-47DE-8A5F-81EB5E84AB7A}" srcOrd="4" destOrd="0" presId="urn:microsoft.com/office/officeart/2005/8/layout/radial6"/>
    <dgm:cxn modelId="{702B51D0-0FE4-4784-A3F2-188BC4717A10}" type="presParOf" srcId="{BB38C57C-5C10-4F82-8776-1E850A98C392}" destId="{0CB91630-30DF-44AD-AA10-CD5824E6D02E}" srcOrd="5" destOrd="0" presId="urn:microsoft.com/office/officeart/2005/8/layout/radial6"/>
    <dgm:cxn modelId="{AB65C14E-DC10-40B9-9EF0-FEF9DBA464FB}" type="presParOf" srcId="{BB38C57C-5C10-4F82-8776-1E850A98C392}" destId="{F30547EE-CB90-41C3-9ED2-916D5D3B464C}" srcOrd="6" destOrd="0" presId="urn:microsoft.com/office/officeart/2005/8/layout/radial6"/>
    <dgm:cxn modelId="{87DFAE15-2D6B-46C2-9109-5E17F4180F32}" type="presParOf" srcId="{BB38C57C-5C10-4F82-8776-1E850A98C392}" destId="{1C9601AA-9C23-4EFF-B653-580B1D7DC0A5}" srcOrd="7" destOrd="0" presId="urn:microsoft.com/office/officeart/2005/8/layout/radial6"/>
    <dgm:cxn modelId="{0517650F-BE27-45DE-8E2C-6F181A1C834B}" type="presParOf" srcId="{BB38C57C-5C10-4F82-8776-1E850A98C392}" destId="{30B42CA2-F067-4FE2-AEB9-979D28127397}" srcOrd="8" destOrd="0" presId="urn:microsoft.com/office/officeart/2005/8/layout/radial6"/>
    <dgm:cxn modelId="{FA38F690-FB61-4FAA-944B-6AC98F239D57}" type="presParOf" srcId="{BB38C57C-5C10-4F82-8776-1E850A98C392}" destId="{B639A660-FE7E-423E-A29B-125C8DA652B2}" srcOrd="9" destOrd="0" presId="urn:microsoft.com/office/officeart/2005/8/layout/radial6"/>
    <dgm:cxn modelId="{70610B90-1FB8-488A-8BD4-3234B14DFF3A}" type="presParOf" srcId="{BB38C57C-5C10-4F82-8776-1E850A98C392}" destId="{5C52B900-BAF9-4D1C-B1E8-41FF9160EBD8}" srcOrd="10" destOrd="0" presId="urn:microsoft.com/office/officeart/2005/8/layout/radial6"/>
    <dgm:cxn modelId="{7F671FCF-F202-4097-8DA8-36F241A39A4D}" type="presParOf" srcId="{BB38C57C-5C10-4F82-8776-1E850A98C392}" destId="{A92852BB-74DD-43E3-9164-19C1B0D60CF0}" srcOrd="11" destOrd="0" presId="urn:microsoft.com/office/officeart/2005/8/layout/radial6"/>
    <dgm:cxn modelId="{38E5876E-6377-49EA-9111-74D2AD1D62EC}" type="presParOf" srcId="{BB38C57C-5C10-4F82-8776-1E850A98C392}" destId="{1A5DDA90-4455-44F3-BFC9-F683BEF11955}" srcOrd="12" destOrd="0" presId="urn:microsoft.com/office/officeart/2005/8/layout/radial6"/>
    <dgm:cxn modelId="{A278DD7A-5853-4D64-895C-C7539E3D7859}" type="presParOf" srcId="{BB38C57C-5C10-4F82-8776-1E850A98C392}" destId="{B4446E77-80DF-4827-AB85-938E03941F10}" srcOrd="13" destOrd="0" presId="urn:microsoft.com/office/officeart/2005/8/layout/radial6"/>
    <dgm:cxn modelId="{A036DB2C-A8C5-4EF2-8F49-4FF8BE4DB26E}" type="presParOf" srcId="{BB38C57C-5C10-4F82-8776-1E850A98C392}" destId="{B9261111-90C0-438C-9302-DBEBE40D5A49}" srcOrd="14" destOrd="0" presId="urn:microsoft.com/office/officeart/2005/8/layout/radial6"/>
    <dgm:cxn modelId="{830C6FDC-7198-4765-B83C-002C73833108}" type="presParOf" srcId="{BB38C57C-5C10-4F82-8776-1E850A98C392}" destId="{2A6D6255-2275-4B3E-8258-A6E85C3B0104}" srcOrd="15" destOrd="0" presId="urn:microsoft.com/office/officeart/2005/8/layout/radial6"/>
    <dgm:cxn modelId="{DC0DE8B0-DA97-46D0-B1C9-137A73D5B741}" type="presParOf" srcId="{BB38C57C-5C10-4F82-8776-1E850A98C392}" destId="{BFBE785E-BC2B-4C5D-AE05-984F3DCF574F}" srcOrd="16" destOrd="0" presId="urn:microsoft.com/office/officeart/2005/8/layout/radial6"/>
    <dgm:cxn modelId="{08445C52-DFC4-4330-AE8A-B25046A37C1F}" type="presParOf" srcId="{BB38C57C-5C10-4F82-8776-1E850A98C392}" destId="{B79B2BBF-2F82-40F4-9F30-BA61F927FA98}" srcOrd="17" destOrd="0" presId="urn:microsoft.com/office/officeart/2005/8/layout/radial6"/>
    <dgm:cxn modelId="{EAC467D5-972D-4BAF-A6FD-36612E7EAA25}" type="presParOf" srcId="{BB38C57C-5C10-4F82-8776-1E850A98C392}" destId="{38D4D01B-42F0-4982-B4A4-CBB0446FE556}" srcOrd="18" destOrd="0" presId="urn:microsoft.com/office/officeart/2005/8/layout/radial6"/>
    <dgm:cxn modelId="{BC1F4706-43B1-4304-B6DF-A8C762EF3EC1}" type="presParOf" srcId="{BB38C57C-5C10-4F82-8776-1E850A98C392}" destId="{7B3B399A-8DEA-43E8-BA7B-1ABAA05FBD7E}" srcOrd="19" destOrd="0" presId="urn:microsoft.com/office/officeart/2005/8/layout/radial6"/>
    <dgm:cxn modelId="{F53D256D-6E44-4B7A-9671-045F0D826D89}" type="presParOf" srcId="{BB38C57C-5C10-4F82-8776-1E850A98C392}" destId="{980C0D6E-CD0F-4B54-9087-B3317C64CE20}" srcOrd="20" destOrd="0" presId="urn:microsoft.com/office/officeart/2005/8/layout/radial6"/>
    <dgm:cxn modelId="{C4D82A55-D7EE-4732-8A2B-4523FA32D706}" type="presParOf" srcId="{BB38C57C-5C10-4F82-8776-1E850A98C392}" destId="{B44934D3-69C5-4138-A8E1-74468A35C388}" srcOrd="21" destOrd="0" presId="urn:microsoft.com/office/officeart/2005/8/layout/radial6"/>
    <dgm:cxn modelId="{0F5168F4-B368-4BA2-8587-4B2370B03972}" type="presParOf" srcId="{BB38C57C-5C10-4F82-8776-1E850A98C392}" destId="{C039E618-2BD5-489C-8AD5-1CD1F910D9A8}" srcOrd="22" destOrd="0" presId="urn:microsoft.com/office/officeart/2005/8/layout/radial6"/>
    <dgm:cxn modelId="{B926A5FE-41C2-4F48-8E18-F9DB0401A673}" type="presParOf" srcId="{BB38C57C-5C10-4F82-8776-1E850A98C392}" destId="{9D53D441-A55A-423F-8BF1-C5463F25D453}" srcOrd="23" destOrd="0" presId="urn:microsoft.com/office/officeart/2005/8/layout/radial6"/>
    <dgm:cxn modelId="{B988D34D-3D05-49AB-B89C-8AD8B082CF32}" type="presParOf" srcId="{BB38C57C-5C10-4F82-8776-1E850A98C392}" destId="{80E13FD5-3710-4EF5-B253-CB9E608A3ABD}" srcOrd="24" destOrd="0" presId="urn:microsoft.com/office/officeart/2005/8/layout/radial6"/>
    <dgm:cxn modelId="{5E54A32D-2E70-4E2B-8745-659D2A68624B}" type="presParOf" srcId="{BB38C57C-5C10-4F82-8776-1E850A98C392}" destId="{E94A9115-7B0E-4487-AF49-E9801981ACB1}" srcOrd="25" destOrd="0" presId="urn:microsoft.com/office/officeart/2005/8/layout/radial6"/>
    <dgm:cxn modelId="{F3642035-0F66-4121-949C-0418B2DCA6B2}" type="presParOf" srcId="{BB38C57C-5C10-4F82-8776-1E850A98C392}" destId="{076EB219-3F82-4E75-88D5-3B4DE41D05AC}" srcOrd="26" destOrd="0" presId="urn:microsoft.com/office/officeart/2005/8/layout/radial6"/>
    <dgm:cxn modelId="{57EA6DAF-E171-46D6-B7D1-F1B1E7F8A67A}" type="presParOf" srcId="{BB38C57C-5C10-4F82-8776-1E850A98C392}" destId="{B0235ED7-6D4F-4ACB-9ACB-6493E4F26A8B}"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B4697-3E48-4E07-957D-FD51C8EC6F11}" type="doc">
      <dgm:prSet loTypeId="urn:microsoft.com/office/officeart/2005/8/layout/venn1" loCatId="relationship" qsTypeId="urn:microsoft.com/office/officeart/2005/8/quickstyle/simple4" qsCatId="simple" csTypeId="urn:microsoft.com/office/officeart/2005/8/colors/accent3_2" csCatId="accent3" phldr="1"/>
      <dgm:spPr/>
    </dgm:pt>
    <dgm:pt modelId="{A8C256A3-461C-460F-BD59-9810F6D08369}">
      <dgm:prSet phldrT="[Text]"/>
      <dgm:spPr/>
      <dgm:t>
        <a:bodyPr/>
        <a:lstStyle/>
        <a:p>
          <a:pPr algn="ctr"/>
          <a:r>
            <a:rPr lang="en-GB" dirty="0" err="1" smtClean="0"/>
            <a:t>Prácticas</a:t>
          </a:r>
          <a:r>
            <a:rPr lang="en-GB" dirty="0" smtClean="0"/>
            <a:t> </a:t>
          </a:r>
          <a:r>
            <a:rPr lang="en-GB" dirty="0" err="1" smtClean="0"/>
            <a:t>Actuales</a:t>
          </a:r>
          <a:endParaRPr lang="en-GB" dirty="0"/>
        </a:p>
      </dgm:t>
    </dgm:pt>
    <dgm:pt modelId="{FB8B763E-FC0B-4594-9924-ACF873B291D6}" type="parTrans" cxnId="{9B9D68F3-8D88-403D-BE13-342B119DFDE1}">
      <dgm:prSet/>
      <dgm:spPr/>
      <dgm:t>
        <a:bodyPr/>
        <a:lstStyle/>
        <a:p>
          <a:pPr algn="ctr"/>
          <a:endParaRPr lang="en-GB">
            <a:solidFill>
              <a:schemeClr val="bg1"/>
            </a:solidFill>
          </a:endParaRPr>
        </a:p>
      </dgm:t>
    </dgm:pt>
    <dgm:pt modelId="{0604A2FC-935E-4C8B-95D3-AF15F3462F9E}" type="sibTrans" cxnId="{9B9D68F3-8D88-403D-BE13-342B119DFDE1}">
      <dgm:prSet/>
      <dgm:spPr/>
      <dgm:t>
        <a:bodyPr/>
        <a:lstStyle/>
        <a:p>
          <a:pPr algn="ctr"/>
          <a:endParaRPr lang="en-GB">
            <a:solidFill>
              <a:schemeClr val="bg1"/>
            </a:solidFill>
          </a:endParaRPr>
        </a:p>
      </dgm:t>
    </dgm:pt>
    <dgm:pt modelId="{41D0D281-85B1-4829-8308-4DE72CE7E984}">
      <dgm:prSet phldrT="[Text]"/>
      <dgm:spPr/>
      <dgm:t>
        <a:bodyPr/>
        <a:lstStyle/>
        <a:p>
          <a:pPr algn="ctr"/>
          <a:r>
            <a:rPr lang="en-GB" dirty="0" smtClean="0"/>
            <a:t>Enlaces </a:t>
          </a:r>
          <a:r>
            <a:rPr lang="en-GB" dirty="0" err="1" smtClean="0"/>
            <a:t>Externos</a:t>
          </a:r>
          <a:endParaRPr lang="en-GB" dirty="0"/>
        </a:p>
      </dgm:t>
    </dgm:pt>
    <dgm:pt modelId="{3B0C6286-CCF6-4487-8825-38054E5D499F}" type="parTrans" cxnId="{A8951848-63A8-46C2-9D45-0DABF4437F62}">
      <dgm:prSet/>
      <dgm:spPr/>
      <dgm:t>
        <a:bodyPr/>
        <a:lstStyle/>
        <a:p>
          <a:pPr algn="ctr"/>
          <a:endParaRPr lang="en-GB">
            <a:solidFill>
              <a:schemeClr val="bg1"/>
            </a:solidFill>
          </a:endParaRPr>
        </a:p>
      </dgm:t>
    </dgm:pt>
    <dgm:pt modelId="{0FB30468-912C-42F5-A094-6606B08F32B4}" type="sibTrans" cxnId="{A8951848-63A8-46C2-9D45-0DABF4437F62}">
      <dgm:prSet/>
      <dgm:spPr/>
      <dgm:t>
        <a:bodyPr/>
        <a:lstStyle/>
        <a:p>
          <a:pPr algn="ctr"/>
          <a:endParaRPr lang="en-GB">
            <a:solidFill>
              <a:schemeClr val="bg1"/>
            </a:solidFill>
          </a:endParaRPr>
        </a:p>
      </dgm:t>
    </dgm:pt>
    <dgm:pt modelId="{2D096C28-3383-47C5-8A72-F088314E1655}">
      <dgm:prSet phldrT="[Text]"/>
      <dgm:spPr/>
      <dgm:t>
        <a:bodyPr/>
        <a:lstStyle/>
        <a:p>
          <a:pPr algn="ctr"/>
          <a:r>
            <a:rPr lang="en-GB" dirty="0" err="1" smtClean="0"/>
            <a:t>Puntos</a:t>
          </a:r>
          <a:r>
            <a:rPr lang="en-GB" dirty="0" smtClean="0"/>
            <a:t> de </a:t>
          </a:r>
          <a:r>
            <a:rPr lang="en-GB" dirty="0" err="1" smtClean="0"/>
            <a:t>Inflexión</a:t>
          </a:r>
          <a:endParaRPr lang="en-GB" dirty="0"/>
        </a:p>
      </dgm:t>
    </dgm:pt>
    <dgm:pt modelId="{39CAB80F-F310-41BF-93CF-E5F6FABA748A}" type="sibTrans" cxnId="{F6AB61A4-3FBB-4774-A708-F021531F1F8D}">
      <dgm:prSet/>
      <dgm:spPr/>
      <dgm:t>
        <a:bodyPr/>
        <a:lstStyle/>
        <a:p>
          <a:pPr algn="ctr"/>
          <a:endParaRPr lang="en-GB">
            <a:solidFill>
              <a:schemeClr val="bg1"/>
            </a:solidFill>
          </a:endParaRPr>
        </a:p>
      </dgm:t>
    </dgm:pt>
    <dgm:pt modelId="{0A5A75E6-A458-475D-AA8F-D26100AAAF89}" type="parTrans" cxnId="{F6AB61A4-3FBB-4774-A708-F021531F1F8D}">
      <dgm:prSet/>
      <dgm:spPr/>
      <dgm:t>
        <a:bodyPr/>
        <a:lstStyle/>
        <a:p>
          <a:pPr algn="ctr"/>
          <a:endParaRPr lang="en-GB">
            <a:solidFill>
              <a:schemeClr val="bg1"/>
            </a:solidFill>
          </a:endParaRPr>
        </a:p>
      </dgm:t>
    </dgm:pt>
    <dgm:pt modelId="{03929B39-E3F1-47E1-BA50-340E2141A382}" type="pres">
      <dgm:prSet presAssocID="{A0DB4697-3E48-4E07-957D-FD51C8EC6F11}" presName="compositeShape" presStyleCnt="0">
        <dgm:presLayoutVars>
          <dgm:chMax val="7"/>
          <dgm:dir/>
          <dgm:resizeHandles val="exact"/>
        </dgm:presLayoutVars>
      </dgm:prSet>
      <dgm:spPr/>
    </dgm:pt>
    <dgm:pt modelId="{9CBA9AC8-7CC1-4FA4-AB70-FF7EE6E84984}" type="pres">
      <dgm:prSet presAssocID="{A8C256A3-461C-460F-BD59-9810F6D08369}" presName="circ1" presStyleLbl="vennNode1" presStyleIdx="0" presStyleCnt="3"/>
      <dgm:spPr/>
      <dgm:t>
        <a:bodyPr/>
        <a:lstStyle/>
        <a:p>
          <a:endParaRPr lang="en-GB"/>
        </a:p>
      </dgm:t>
    </dgm:pt>
    <dgm:pt modelId="{1093E625-BD0C-431A-B211-AD34573D4D7E}" type="pres">
      <dgm:prSet presAssocID="{A8C256A3-461C-460F-BD59-9810F6D08369}" presName="circ1Tx" presStyleLbl="revTx" presStyleIdx="0" presStyleCnt="0">
        <dgm:presLayoutVars>
          <dgm:chMax val="0"/>
          <dgm:chPref val="0"/>
          <dgm:bulletEnabled val="1"/>
        </dgm:presLayoutVars>
      </dgm:prSet>
      <dgm:spPr/>
      <dgm:t>
        <a:bodyPr/>
        <a:lstStyle/>
        <a:p>
          <a:endParaRPr lang="en-GB"/>
        </a:p>
      </dgm:t>
    </dgm:pt>
    <dgm:pt modelId="{E73CE581-8FA4-48A9-8F56-D85B80BFAE87}" type="pres">
      <dgm:prSet presAssocID="{2D096C28-3383-47C5-8A72-F088314E1655}" presName="circ2" presStyleLbl="vennNode1" presStyleIdx="1" presStyleCnt="3"/>
      <dgm:spPr/>
      <dgm:t>
        <a:bodyPr/>
        <a:lstStyle/>
        <a:p>
          <a:endParaRPr lang="en-GB"/>
        </a:p>
      </dgm:t>
    </dgm:pt>
    <dgm:pt modelId="{3B374458-A8AD-4B43-80A6-67767825B0BA}" type="pres">
      <dgm:prSet presAssocID="{2D096C28-3383-47C5-8A72-F088314E1655}" presName="circ2Tx" presStyleLbl="revTx" presStyleIdx="0" presStyleCnt="0">
        <dgm:presLayoutVars>
          <dgm:chMax val="0"/>
          <dgm:chPref val="0"/>
          <dgm:bulletEnabled val="1"/>
        </dgm:presLayoutVars>
      </dgm:prSet>
      <dgm:spPr/>
      <dgm:t>
        <a:bodyPr/>
        <a:lstStyle/>
        <a:p>
          <a:endParaRPr lang="en-GB"/>
        </a:p>
      </dgm:t>
    </dgm:pt>
    <dgm:pt modelId="{DD643B8E-CEA7-4588-B4A2-8E1145AB1EB5}" type="pres">
      <dgm:prSet presAssocID="{41D0D281-85B1-4829-8308-4DE72CE7E984}" presName="circ3" presStyleLbl="vennNode1" presStyleIdx="2" presStyleCnt="3"/>
      <dgm:spPr/>
      <dgm:t>
        <a:bodyPr/>
        <a:lstStyle/>
        <a:p>
          <a:endParaRPr lang="en-GB"/>
        </a:p>
      </dgm:t>
    </dgm:pt>
    <dgm:pt modelId="{9F5D8898-4623-45DD-9791-0DACD4066A62}" type="pres">
      <dgm:prSet presAssocID="{41D0D281-85B1-4829-8308-4DE72CE7E984}" presName="circ3Tx" presStyleLbl="revTx" presStyleIdx="0" presStyleCnt="0">
        <dgm:presLayoutVars>
          <dgm:chMax val="0"/>
          <dgm:chPref val="0"/>
          <dgm:bulletEnabled val="1"/>
        </dgm:presLayoutVars>
      </dgm:prSet>
      <dgm:spPr/>
      <dgm:t>
        <a:bodyPr/>
        <a:lstStyle/>
        <a:p>
          <a:endParaRPr lang="en-GB"/>
        </a:p>
      </dgm:t>
    </dgm:pt>
  </dgm:ptLst>
  <dgm:cxnLst>
    <dgm:cxn modelId="{B50D46A0-38AF-483B-87D7-8466CE3ABE73}" type="presOf" srcId="{2D096C28-3383-47C5-8A72-F088314E1655}" destId="{E73CE581-8FA4-48A9-8F56-D85B80BFAE87}" srcOrd="0" destOrd="0" presId="urn:microsoft.com/office/officeart/2005/8/layout/venn1"/>
    <dgm:cxn modelId="{2A3C326F-4FF8-4F95-B3AB-1CD67C05D792}" type="presOf" srcId="{41D0D281-85B1-4829-8308-4DE72CE7E984}" destId="{9F5D8898-4623-45DD-9791-0DACD4066A62}" srcOrd="1" destOrd="0" presId="urn:microsoft.com/office/officeart/2005/8/layout/venn1"/>
    <dgm:cxn modelId="{A8951848-63A8-46C2-9D45-0DABF4437F62}" srcId="{A0DB4697-3E48-4E07-957D-FD51C8EC6F11}" destId="{41D0D281-85B1-4829-8308-4DE72CE7E984}" srcOrd="2" destOrd="0" parTransId="{3B0C6286-CCF6-4487-8825-38054E5D499F}" sibTransId="{0FB30468-912C-42F5-A094-6606B08F32B4}"/>
    <dgm:cxn modelId="{C5356C5A-5B5C-4583-8B61-485A9AADCC04}" type="presOf" srcId="{A8C256A3-461C-460F-BD59-9810F6D08369}" destId="{9CBA9AC8-7CC1-4FA4-AB70-FF7EE6E84984}" srcOrd="0" destOrd="0" presId="urn:microsoft.com/office/officeart/2005/8/layout/venn1"/>
    <dgm:cxn modelId="{F6AB61A4-3FBB-4774-A708-F021531F1F8D}" srcId="{A0DB4697-3E48-4E07-957D-FD51C8EC6F11}" destId="{2D096C28-3383-47C5-8A72-F088314E1655}" srcOrd="1" destOrd="0" parTransId="{0A5A75E6-A458-475D-AA8F-D26100AAAF89}" sibTransId="{39CAB80F-F310-41BF-93CF-E5F6FABA748A}"/>
    <dgm:cxn modelId="{9B9D68F3-8D88-403D-BE13-342B119DFDE1}" srcId="{A0DB4697-3E48-4E07-957D-FD51C8EC6F11}" destId="{A8C256A3-461C-460F-BD59-9810F6D08369}" srcOrd="0" destOrd="0" parTransId="{FB8B763E-FC0B-4594-9924-ACF873B291D6}" sibTransId="{0604A2FC-935E-4C8B-95D3-AF15F3462F9E}"/>
    <dgm:cxn modelId="{D00339F6-0DD6-4746-89CC-3F5B96CD1C9F}" type="presOf" srcId="{41D0D281-85B1-4829-8308-4DE72CE7E984}" destId="{DD643B8E-CEA7-4588-B4A2-8E1145AB1EB5}" srcOrd="0" destOrd="0" presId="urn:microsoft.com/office/officeart/2005/8/layout/venn1"/>
    <dgm:cxn modelId="{511999EF-1402-4478-A5D9-BE0ACABC4F28}" type="presOf" srcId="{A0DB4697-3E48-4E07-957D-FD51C8EC6F11}" destId="{03929B39-E3F1-47E1-BA50-340E2141A382}" srcOrd="0" destOrd="0" presId="urn:microsoft.com/office/officeart/2005/8/layout/venn1"/>
    <dgm:cxn modelId="{DAFB9B86-07DE-40D1-8217-5DA34A69EAA0}" type="presOf" srcId="{A8C256A3-461C-460F-BD59-9810F6D08369}" destId="{1093E625-BD0C-431A-B211-AD34573D4D7E}" srcOrd="1" destOrd="0" presId="urn:microsoft.com/office/officeart/2005/8/layout/venn1"/>
    <dgm:cxn modelId="{8223A8EC-192F-42DA-A158-82D15305009E}" type="presOf" srcId="{2D096C28-3383-47C5-8A72-F088314E1655}" destId="{3B374458-A8AD-4B43-80A6-67767825B0BA}" srcOrd="1" destOrd="0" presId="urn:microsoft.com/office/officeart/2005/8/layout/venn1"/>
    <dgm:cxn modelId="{99C9BDE9-D30D-4923-8DEA-B92CC9329313}" type="presParOf" srcId="{03929B39-E3F1-47E1-BA50-340E2141A382}" destId="{9CBA9AC8-7CC1-4FA4-AB70-FF7EE6E84984}" srcOrd="0" destOrd="0" presId="urn:microsoft.com/office/officeart/2005/8/layout/venn1"/>
    <dgm:cxn modelId="{26A66982-2B03-4E5F-B857-41C35A9E6EEB}" type="presParOf" srcId="{03929B39-E3F1-47E1-BA50-340E2141A382}" destId="{1093E625-BD0C-431A-B211-AD34573D4D7E}" srcOrd="1" destOrd="0" presId="urn:microsoft.com/office/officeart/2005/8/layout/venn1"/>
    <dgm:cxn modelId="{220CED69-5160-41D2-8B2D-D9590B554030}" type="presParOf" srcId="{03929B39-E3F1-47E1-BA50-340E2141A382}" destId="{E73CE581-8FA4-48A9-8F56-D85B80BFAE87}" srcOrd="2" destOrd="0" presId="urn:microsoft.com/office/officeart/2005/8/layout/venn1"/>
    <dgm:cxn modelId="{8313AB69-A2F4-47BA-9364-3AEEE02E5E51}" type="presParOf" srcId="{03929B39-E3F1-47E1-BA50-340E2141A382}" destId="{3B374458-A8AD-4B43-80A6-67767825B0BA}" srcOrd="3" destOrd="0" presId="urn:microsoft.com/office/officeart/2005/8/layout/venn1"/>
    <dgm:cxn modelId="{7A0B33C9-86F8-4333-86BE-A7A331380681}" type="presParOf" srcId="{03929B39-E3F1-47E1-BA50-340E2141A382}" destId="{DD643B8E-CEA7-4588-B4A2-8E1145AB1EB5}" srcOrd="4" destOrd="0" presId="urn:microsoft.com/office/officeart/2005/8/layout/venn1"/>
    <dgm:cxn modelId="{7168F770-B6ED-4D14-B41B-D0CC8680B63C}" type="presParOf" srcId="{03929B39-E3F1-47E1-BA50-340E2141A382}" destId="{9F5D8898-4623-45DD-9791-0DACD4066A6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35ED7-6D4F-4ACB-9ACB-6493E4F26A8B}">
      <dsp:nvSpPr>
        <dsp:cNvPr id="0" name=""/>
        <dsp:cNvSpPr/>
      </dsp:nvSpPr>
      <dsp:spPr>
        <a:xfrm>
          <a:off x="1238082" y="335704"/>
          <a:ext cx="4376412" cy="4376412"/>
        </a:xfrm>
        <a:prstGeom prst="blockArc">
          <a:avLst>
            <a:gd name="adj1" fmla="val 13655968"/>
            <a:gd name="adj2" fmla="val 17237290"/>
            <a:gd name="adj3" fmla="val 305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E13FD5-3710-4EF5-B253-CB9E608A3ABD}">
      <dsp:nvSpPr>
        <dsp:cNvPr id="0" name=""/>
        <dsp:cNvSpPr/>
      </dsp:nvSpPr>
      <dsp:spPr>
        <a:xfrm>
          <a:off x="879006" y="600965"/>
          <a:ext cx="4376412" cy="4376412"/>
        </a:xfrm>
        <a:prstGeom prst="blockArc">
          <a:avLst>
            <a:gd name="adj1" fmla="val 11632931"/>
            <a:gd name="adj2" fmla="val 14369489"/>
            <a:gd name="adj3" fmla="val 305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4934D3-69C5-4138-A8E1-74468A35C388}">
      <dsp:nvSpPr>
        <dsp:cNvPr id="0" name=""/>
        <dsp:cNvSpPr/>
      </dsp:nvSpPr>
      <dsp:spPr>
        <a:xfrm>
          <a:off x="857764" y="680379"/>
          <a:ext cx="4376412" cy="4376412"/>
        </a:xfrm>
        <a:prstGeom prst="blockArc">
          <a:avLst>
            <a:gd name="adj1" fmla="val 9240229"/>
            <a:gd name="adj2" fmla="val 11764091"/>
            <a:gd name="adj3" fmla="val 305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D4D01B-42F0-4982-B4A4-CBB0446FE556}">
      <dsp:nvSpPr>
        <dsp:cNvPr id="0" name=""/>
        <dsp:cNvSpPr/>
      </dsp:nvSpPr>
      <dsp:spPr>
        <a:xfrm>
          <a:off x="594078" y="266949"/>
          <a:ext cx="4376412" cy="4376412"/>
        </a:xfrm>
        <a:prstGeom prst="blockArc">
          <a:avLst>
            <a:gd name="adj1" fmla="val 5171036"/>
            <a:gd name="adj2" fmla="val 8456199"/>
            <a:gd name="adj3" fmla="val 305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6D6255-2275-4B3E-8258-A6E85C3B0104}">
      <dsp:nvSpPr>
        <dsp:cNvPr id="0" name=""/>
        <dsp:cNvSpPr/>
      </dsp:nvSpPr>
      <dsp:spPr>
        <a:xfrm>
          <a:off x="1818541" y="552981"/>
          <a:ext cx="4376412" cy="4376412"/>
        </a:xfrm>
        <a:prstGeom prst="blockArc">
          <a:avLst>
            <a:gd name="adj1" fmla="val 3727977"/>
            <a:gd name="adj2" fmla="val 7206771"/>
            <a:gd name="adj3" fmla="val 305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5DDA90-4455-44F3-BFC9-F683BEF11955}">
      <dsp:nvSpPr>
        <dsp:cNvPr id="0" name=""/>
        <dsp:cNvSpPr/>
      </dsp:nvSpPr>
      <dsp:spPr>
        <a:xfrm>
          <a:off x="3030141" y="312821"/>
          <a:ext cx="4376412" cy="4376412"/>
        </a:xfrm>
        <a:prstGeom prst="blockArc">
          <a:avLst>
            <a:gd name="adj1" fmla="val 2397863"/>
            <a:gd name="adj2" fmla="val 5726622"/>
            <a:gd name="adj3" fmla="val 305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39A660-FE7E-423E-A29B-125C8DA652B2}">
      <dsp:nvSpPr>
        <dsp:cNvPr id="0" name=""/>
        <dsp:cNvSpPr/>
      </dsp:nvSpPr>
      <dsp:spPr>
        <a:xfrm>
          <a:off x="2863734" y="540044"/>
          <a:ext cx="4376412" cy="4376412"/>
        </a:xfrm>
        <a:prstGeom prst="blockArc">
          <a:avLst>
            <a:gd name="adj1" fmla="val 20866844"/>
            <a:gd name="adj2" fmla="val 1948209"/>
            <a:gd name="adj3" fmla="val 305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0547EE-CB90-41C3-9ED2-916D5D3B464C}">
      <dsp:nvSpPr>
        <dsp:cNvPr id="0" name=""/>
        <dsp:cNvSpPr/>
      </dsp:nvSpPr>
      <dsp:spPr>
        <a:xfrm>
          <a:off x="2876815" y="596735"/>
          <a:ext cx="4376412" cy="4376412"/>
        </a:xfrm>
        <a:prstGeom prst="blockArc">
          <a:avLst>
            <a:gd name="adj1" fmla="val 18043752"/>
            <a:gd name="adj2" fmla="val 20774018"/>
            <a:gd name="adj3" fmla="val 305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6620D0-8586-40B6-BB64-D5C3B5EA46EA}">
      <dsp:nvSpPr>
        <dsp:cNvPr id="0" name=""/>
        <dsp:cNvSpPr/>
      </dsp:nvSpPr>
      <dsp:spPr>
        <a:xfrm>
          <a:off x="2523328" y="334282"/>
          <a:ext cx="4376412" cy="4376412"/>
        </a:xfrm>
        <a:prstGeom prst="blockArc">
          <a:avLst>
            <a:gd name="adj1" fmla="val 15155102"/>
            <a:gd name="adj2" fmla="val 18747388"/>
            <a:gd name="adj3" fmla="val 305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0A3AFE-A8D6-4543-AF5E-A84B620D8D39}">
      <dsp:nvSpPr>
        <dsp:cNvPr id="0" name=""/>
        <dsp:cNvSpPr/>
      </dsp:nvSpPr>
      <dsp:spPr>
        <a:xfrm>
          <a:off x="2916633" y="1957700"/>
          <a:ext cx="2304258" cy="13271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err="1" smtClean="0"/>
            <a:t>Empresa</a:t>
          </a:r>
          <a:r>
            <a:rPr lang="en-US" sz="2400" b="0" kern="1200" dirty="0" smtClean="0"/>
            <a:t> / </a:t>
          </a:r>
          <a:r>
            <a:rPr lang="en-US" sz="2400" b="0" kern="1200" dirty="0" err="1" smtClean="0"/>
            <a:t>Acueducto</a:t>
          </a:r>
          <a:endParaRPr lang="en-US" sz="2400" b="0" kern="1200" dirty="0"/>
        </a:p>
      </dsp:txBody>
      <dsp:txXfrm>
        <a:off x="3254084" y="2152051"/>
        <a:ext cx="1629356" cy="938413"/>
      </dsp:txXfrm>
    </dsp:sp>
    <dsp:sp modelId="{C547D81B-4A97-49F8-97EA-99EA157E3397}">
      <dsp:nvSpPr>
        <dsp:cNvPr id="0" name=""/>
        <dsp:cNvSpPr/>
      </dsp:nvSpPr>
      <dsp:spPr>
        <a:xfrm>
          <a:off x="3056396" y="-178199"/>
          <a:ext cx="2020478" cy="12893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err="1" smtClean="0"/>
            <a:t>Organizacional</a:t>
          </a:r>
          <a:endParaRPr lang="en-US" sz="1800" b="0" kern="1200" dirty="0"/>
        </a:p>
      </dsp:txBody>
      <dsp:txXfrm>
        <a:off x="3352288" y="10628"/>
        <a:ext cx="1428694" cy="911734"/>
      </dsp:txXfrm>
    </dsp:sp>
    <dsp:sp modelId="{2C8B391B-FBEF-47DE-8A5F-81EB5E84AB7A}">
      <dsp:nvSpPr>
        <dsp:cNvPr id="0" name=""/>
        <dsp:cNvSpPr/>
      </dsp:nvSpPr>
      <dsp:spPr>
        <a:xfrm>
          <a:off x="5167019" y="288030"/>
          <a:ext cx="1998089" cy="12893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err="1" smtClean="0"/>
            <a:t>Financiero</a:t>
          </a:r>
          <a:endParaRPr lang="en-US" sz="1800" b="0" kern="1200" dirty="0"/>
        </a:p>
      </dsp:txBody>
      <dsp:txXfrm>
        <a:off x="5459632" y="476857"/>
        <a:ext cx="1412863" cy="911734"/>
      </dsp:txXfrm>
    </dsp:sp>
    <dsp:sp modelId="{1C9601AA-9C23-4EFF-B653-580B1D7DC0A5}">
      <dsp:nvSpPr>
        <dsp:cNvPr id="0" name=""/>
        <dsp:cNvSpPr/>
      </dsp:nvSpPr>
      <dsp:spPr>
        <a:xfrm>
          <a:off x="6229003" y="1627493"/>
          <a:ext cx="1857767" cy="12893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err="1" smtClean="0"/>
            <a:t>Operacional</a:t>
          </a:r>
          <a:endParaRPr lang="en-US" sz="1800" b="0" kern="1200" dirty="0"/>
        </a:p>
      </dsp:txBody>
      <dsp:txXfrm>
        <a:off x="6501067" y="1816320"/>
        <a:ext cx="1313639" cy="911734"/>
      </dsp:txXfrm>
    </dsp:sp>
    <dsp:sp modelId="{5C52B900-BAF9-4D1C-B1E8-41FF9160EBD8}">
      <dsp:nvSpPr>
        <dsp:cNvPr id="0" name=""/>
        <dsp:cNvSpPr/>
      </dsp:nvSpPr>
      <dsp:spPr>
        <a:xfrm>
          <a:off x="5940968" y="3240362"/>
          <a:ext cx="1857767" cy="12893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err="1" smtClean="0"/>
            <a:t>Tecnológico</a:t>
          </a:r>
          <a:endParaRPr lang="en-US" sz="1800" b="0" kern="1200" dirty="0"/>
        </a:p>
      </dsp:txBody>
      <dsp:txXfrm>
        <a:off x="6213032" y="3429189"/>
        <a:ext cx="1313639" cy="911734"/>
      </dsp:txXfrm>
    </dsp:sp>
    <dsp:sp modelId="{B4446E77-80DF-4827-AB85-938E03941F10}">
      <dsp:nvSpPr>
        <dsp:cNvPr id="0" name=""/>
        <dsp:cNvSpPr/>
      </dsp:nvSpPr>
      <dsp:spPr>
        <a:xfrm>
          <a:off x="4085046" y="4001378"/>
          <a:ext cx="1857767" cy="12893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err="1" smtClean="0"/>
            <a:t>Político</a:t>
          </a:r>
          <a:endParaRPr lang="en-US" sz="1800" b="0" kern="1200" dirty="0"/>
        </a:p>
      </dsp:txBody>
      <dsp:txXfrm>
        <a:off x="4357110" y="4190205"/>
        <a:ext cx="1313639" cy="911734"/>
      </dsp:txXfrm>
    </dsp:sp>
    <dsp:sp modelId="{BFBE785E-BC2B-4C5D-AE05-984F3DCF574F}">
      <dsp:nvSpPr>
        <dsp:cNvPr id="0" name=""/>
        <dsp:cNvSpPr/>
      </dsp:nvSpPr>
      <dsp:spPr>
        <a:xfrm>
          <a:off x="1996808" y="3960447"/>
          <a:ext cx="1857767" cy="12893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Social</a:t>
          </a:r>
          <a:endParaRPr lang="en-US" sz="1800" b="0" kern="1200" dirty="0"/>
        </a:p>
      </dsp:txBody>
      <dsp:txXfrm>
        <a:off x="2268872" y="4149274"/>
        <a:ext cx="1313639" cy="911734"/>
      </dsp:txXfrm>
    </dsp:sp>
    <dsp:sp modelId="{7B3B399A-8DEA-43E8-BA7B-1ABAA05FBD7E}">
      <dsp:nvSpPr>
        <dsp:cNvPr id="0" name=""/>
        <dsp:cNvSpPr/>
      </dsp:nvSpPr>
      <dsp:spPr>
        <a:xfrm>
          <a:off x="180336" y="3168348"/>
          <a:ext cx="1857767" cy="12893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Institutional / Legal</a:t>
          </a:r>
          <a:endParaRPr lang="en-US" sz="1800" b="0" kern="1200" dirty="0"/>
        </a:p>
      </dsp:txBody>
      <dsp:txXfrm>
        <a:off x="452400" y="3357175"/>
        <a:ext cx="1313639" cy="911734"/>
      </dsp:txXfrm>
    </dsp:sp>
    <dsp:sp modelId="{C039E618-2BD5-489C-8AD5-1CD1F910D9A8}">
      <dsp:nvSpPr>
        <dsp:cNvPr id="0" name=""/>
        <dsp:cNvSpPr/>
      </dsp:nvSpPr>
      <dsp:spPr>
        <a:xfrm>
          <a:off x="46504" y="1627494"/>
          <a:ext cx="1857767" cy="12893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Sectorial</a:t>
          </a:r>
          <a:endParaRPr lang="en-US" sz="1800" b="0" kern="1200" dirty="0"/>
        </a:p>
      </dsp:txBody>
      <dsp:txXfrm>
        <a:off x="318568" y="1816321"/>
        <a:ext cx="1313639" cy="911734"/>
      </dsp:txXfrm>
    </dsp:sp>
    <dsp:sp modelId="{E94A9115-7B0E-4487-AF49-E9801981ACB1}">
      <dsp:nvSpPr>
        <dsp:cNvPr id="0" name=""/>
        <dsp:cNvSpPr/>
      </dsp:nvSpPr>
      <dsp:spPr>
        <a:xfrm>
          <a:off x="972418" y="288033"/>
          <a:ext cx="2001787" cy="12893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err="1" smtClean="0"/>
            <a:t>Ambiental</a:t>
          </a:r>
          <a:endParaRPr lang="en-US" sz="1800" b="0" kern="1200" dirty="0"/>
        </a:p>
      </dsp:txBody>
      <dsp:txXfrm>
        <a:off x="1265573" y="476860"/>
        <a:ext cx="1415477" cy="911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A9AC8-7CC1-4FA4-AB70-FF7EE6E84984}">
      <dsp:nvSpPr>
        <dsp:cNvPr id="0" name=""/>
        <dsp:cNvSpPr/>
      </dsp:nvSpPr>
      <dsp:spPr>
        <a:xfrm>
          <a:off x="1829003" y="42304"/>
          <a:ext cx="2030625" cy="2030625"/>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GB" sz="2600" kern="1200" dirty="0" err="1" smtClean="0"/>
            <a:t>Prácticas</a:t>
          </a:r>
          <a:r>
            <a:rPr lang="en-GB" sz="2600" kern="1200" dirty="0" smtClean="0"/>
            <a:t> </a:t>
          </a:r>
          <a:r>
            <a:rPr lang="en-GB" sz="2600" kern="1200" dirty="0" err="1" smtClean="0"/>
            <a:t>Actuales</a:t>
          </a:r>
          <a:endParaRPr lang="en-GB" sz="2600" kern="1200" dirty="0"/>
        </a:p>
      </dsp:txBody>
      <dsp:txXfrm>
        <a:off x="2099753" y="397664"/>
        <a:ext cx="1489125" cy="913781"/>
      </dsp:txXfrm>
    </dsp:sp>
    <dsp:sp modelId="{E73CE581-8FA4-48A9-8F56-D85B80BFAE87}">
      <dsp:nvSpPr>
        <dsp:cNvPr id="0" name=""/>
        <dsp:cNvSpPr/>
      </dsp:nvSpPr>
      <dsp:spPr>
        <a:xfrm>
          <a:off x="2561720" y="1311445"/>
          <a:ext cx="2030625" cy="2030625"/>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GB" sz="2600" kern="1200" dirty="0" err="1" smtClean="0"/>
            <a:t>Puntos</a:t>
          </a:r>
          <a:r>
            <a:rPr lang="en-GB" sz="2600" kern="1200" dirty="0" smtClean="0"/>
            <a:t> de </a:t>
          </a:r>
          <a:r>
            <a:rPr lang="en-GB" sz="2600" kern="1200" dirty="0" err="1" smtClean="0"/>
            <a:t>Inflexión</a:t>
          </a:r>
          <a:endParaRPr lang="en-GB" sz="2600" kern="1200" dirty="0"/>
        </a:p>
      </dsp:txBody>
      <dsp:txXfrm>
        <a:off x="3182753" y="1836023"/>
        <a:ext cx="1218375" cy="1116843"/>
      </dsp:txXfrm>
    </dsp:sp>
    <dsp:sp modelId="{DD643B8E-CEA7-4588-B4A2-8E1145AB1EB5}">
      <dsp:nvSpPr>
        <dsp:cNvPr id="0" name=""/>
        <dsp:cNvSpPr/>
      </dsp:nvSpPr>
      <dsp:spPr>
        <a:xfrm>
          <a:off x="1096286" y="1311445"/>
          <a:ext cx="2030625" cy="2030625"/>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GB" sz="2600" kern="1200" dirty="0" smtClean="0"/>
            <a:t>Enlaces </a:t>
          </a:r>
          <a:r>
            <a:rPr lang="en-GB" sz="2600" kern="1200" dirty="0" err="1" smtClean="0"/>
            <a:t>Externos</a:t>
          </a:r>
          <a:endParaRPr lang="en-GB" sz="2600" kern="1200" dirty="0"/>
        </a:p>
      </dsp:txBody>
      <dsp:txXfrm>
        <a:off x="1287503" y="1836023"/>
        <a:ext cx="1218375" cy="111684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smtClean="0"/>
            </a:lvl1pPr>
          </a:lstStyle>
          <a:p>
            <a:pPr>
              <a:defRPr/>
            </a:pPr>
            <a:endParaRPr lang="en-US"/>
          </a:p>
        </p:txBody>
      </p:sp>
      <p:sp>
        <p:nvSpPr>
          <p:cNvPr id="55299" name="Rectangle 3"/>
          <p:cNvSpPr>
            <a:spLocks noGrp="1" noChangeArrowheads="1"/>
          </p:cNvSpPr>
          <p:nvPr>
            <p:ph type="dt" sz="quarter" idx="1"/>
          </p:nvPr>
        </p:nvSpPr>
        <p:spPr bwMode="auto">
          <a:xfrm>
            <a:off x="5797838"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smtClean="0"/>
            </a:lvl1pPr>
          </a:lstStyle>
          <a:p>
            <a:pPr>
              <a:defRPr/>
            </a:pPr>
            <a:fld id="{6309A501-0301-4398-965A-6A4A93E447EF}" type="datetime1">
              <a:rPr lang="en-US"/>
              <a:pPr>
                <a:defRPr/>
              </a:pPr>
              <a:t>12/4/2018</a:t>
            </a:fld>
            <a:endParaRPr lang="en-US"/>
          </a:p>
        </p:txBody>
      </p:sp>
      <p:sp>
        <p:nvSpPr>
          <p:cNvPr id="55300" name="Rectangle 4"/>
          <p:cNvSpPr>
            <a:spLocks noGrp="1" noChangeArrowheads="1"/>
          </p:cNvSpPr>
          <p:nvPr>
            <p:ph type="ftr" sz="quarter" idx="2"/>
          </p:nvPr>
        </p:nvSpPr>
        <p:spPr bwMode="auto">
          <a:xfrm>
            <a:off x="0"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smtClean="0"/>
            </a:lvl1pPr>
          </a:lstStyle>
          <a:p>
            <a:pPr>
              <a:defRPr/>
            </a:pPr>
            <a:endParaRPr lang="en-US"/>
          </a:p>
        </p:txBody>
      </p:sp>
      <p:sp>
        <p:nvSpPr>
          <p:cNvPr id="55301" name="Rectangle 5"/>
          <p:cNvSpPr>
            <a:spLocks noGrp="1" noChangeArrowheads="1"/>
          </p:cNvSpPr>
          <p:nvPr>
            <p:ph type="sldNum" sz="quarter" idx="3"/>
          </p:nvPr>
        </p:nvSpPr>
        <p:spPr bwMode="auto">
          <a:xfrm>
            <a:off x="5797838"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smtClean="0"/>
            </a:lvl1pPr>
          </a:lstStyle>
          <a:p>
            <a:pPr>
              <a:defRPr/>
            </a:pPr>
            <a:fld id="{6B9A137C-6395-42CC-A20B-C17891A09B20}" type="slidenum">
              <a:rPr lang="en-US"/>
              <a:pPr>
                <a:defRPr/>
              </a:pPr>
              <a:t>‹#›</a:t>
            </a:fld>
            <a:endParaRPr lang="en-US"/>
          </a:p>
        </p:txBody>
      </p:sp>
    </p:spTree>
    <p:extLst>
      <p:ext uri="{BB962C8B-B14F-4D97-AF65-F5344CB8AC3E}">
        <p14:creationId xmlns:p14="http://schemas.microsoft.com/office/powerpoint/2010/main" val="13178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smtClean="0"/>
            </a:lvl1pPr>
          </a:lstStyle>
          <a:p>
            <a:pPr>
              <a:defRPr/>
            </a:pPr>
            <a:endParaRPr lang="en-US"/>
          </a:p>
        </p:txBody>
      </p:sp>
      <p:sp>
        <p:nvSpPr>
          <p:cNvPr id="30723" name="Rectangle 3"/>
          <p:cNvSpPr>
            <a:spLocks noGrp="1" noChangeArrowheads="1"/>
          </p:cNvSpPr>
          <p:nvPr>
            <p:ph type="dt" idx="1"/>
          </p:nvPr>
        </p:nvSpPr>
        <p:spPr bwMode="auto">
          <a:xfrm>
            <a:off x="5799614"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3341688" y="531813"/>
            <a:ext cx="3551237" cy="26622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1364615" y="3372167"/>
            <a:ext cx="7505383" cy="319468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6744335"/>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smtClean="0"/>
            </a:lvl1pPr>
          </a:lstStyle>
          <a:p>
            <a:pPr>
              <a:defRPr/>
            </a:pPr>
            <a:endParaRPr lang="en-US"/>
          </a:p>
        </p:txBody>
      </p:sp>
      <p:sp>
        <p:nvSpPr>
          <p:cNvPr id="30727" name="Rectangle 7"/>
          <p:cNvSpPr>
            <a:spLocks noGrp="1" noChangeArrowheads="1"/>
          </p:cNvSpPr>
          <p:nvPr>
            <p:ph type="sldNum" sz="quarter" idx="5"/>
          </p:nvPr>
        </p:nvSpPr>
        <p:spPr bwMode="auto">
          <a:xfrm>
            <a:off x="5799614" y="6744335"/>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smtClean="0"/>
            </a:lvl1pPr>
          </a:lstStyle>
          <a:p>
            <a:pPr>
              <a:defRPr/>
            </a:pPr>
            <a:fld id="{311B1BAD-EFC5-4142-A9F0-ADD3DB3AF809}" type="slidenum">
              <a:rPr lang="en-US"/>
              <a:pPr>
                <a:defRPr/>
              </a:pPr>
              <a:t>‹#›</a:t>
            </a:fld>
            <a:endParaRPr lang="en-US"/>
          </a:p>
        </p:txBody>
      </p:sp>
    </p:spTree>
    <p:extLst>
      <p:ext uri="{BB962C8B-B14F-4D97-AF65-F5344CB8AC3E}">
        <p14:creationId xmlns:p14="http://schemas.microsoft.com/office/powerpoint/2010/main" val="30960500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1</a:t>
            </a:fld>
            <a:endParaRPr lang="en-US"/>
          </a:p>
        </p:txBody>
      </p:sp>
    </p:spTree>
    <p:extLst>
      <p:ext uri="{BB962C8B-B14F-4D97-AF65-F5344CB8AC3E}">
        <p14:creationId xmlns:p14="http://schemas.microsoft.com/office/powerpoint/2010/main" val="189036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23</a:t>
            </a:fld>
            <a:endParaRPr lang="en-US"/>
          </a:p>
        </p:txBody>
      </p:sp>
    </p:spTree>
    <p:extLst>
      <p:ext uri="{BB962C8B-B14F-4D97-AF65-F5344CB8AC3E}">
        <p14:creationId xmlns:p14="http://schemas.microsoft.com/office/powerpoint/2010/main" val="109286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scarcity, Climate change, Urban Population</a:t>
            </a:r>
            <a:r>
              <a:rPr lang="en-US" baseline="0" dirty="0" smtClean="0"/>
              <a:t> Growth (growing population and urbanization trends), and SDGs</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24</a:t>
            </a:fld>
            <a:endParaRPr lang="en-US"/>
          </a:p>
        </p:txBody>
      </p:sp>
    </p:spTree>
    <p:extLst>
      <p:ext uri="{BB962C8B-B14F-4D97-AF65-F5344CB8AC3E}">
        <p14:creationId xmlns:p14="http://schemas.microsoft.com/office/powerpoint/2010/main" val="47584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a:t>The hydro-social contract implicitly promised the delivery of a safe, cheap and largely limitless volume of water from a benign environment to the</a:t>
            </a:r>
          </a:p>
          <a:p>
            <a:r>
              <a:rPr lang="en-US" dirty="0"/>
              <a:t>rapidly growing urban population.</a:t>
            </a:r>
          </a:p>
          <a:p>
            <a:r>
              <a:rPr lang="en-US" dirty="0"/>
              <a:t>2. The hydro-social contract implicitly promised public health protection to the rapidly growing urban population, through the delivery of sewerage services directing waste flows to an environmentally benign receiving waterway environment.</a:t>
            </a:r>
          </a:p>
          <a:p>
            <a:r>
              <a:rPr lang="en-US" dirty="0"/>
              <a:t>3. the hydro-social contract implicitly promised cost-effective flood protection services through the efficient conveyance of </a:t>
            </a:r>
            <a:r>
              <a:rPr lang="en-US" dirty="0" err="1"/>
              <a:t>stormwater</a:t>
            </a:r>
            <a:r>
              <a:rPr lang="en-US" dirty="0"/>
              <a:t> to a benign waterway environment to facilitate the rapid urban expansion of cities. </a:t>
            </a:r>
            <a:r>
              <a:rPr lang="en-US" b="1" dirty="0"/>
              <a:t>Transition</a:t>
            </a:r>
            <a:r>
              <a:rPr lang="en-US" dirty="0"/>
              <a:t> to a more complex hydro-social contract involving multiple (and fragmented) urban water services providers.</a:t>
            </a:r>
          </a:p>
          <a:p>
            <a:r>
              <a:rPr lang="en-US" dirty="0"/>
              <a:t>4. ‘Old’ hydro-social construct and environmentalism 1960-70s, inclusiveness.</a:t>
            </a:r>
          </a:p>
          <a:p>
            <a:r>
              <a:rPr lang="en-US" dirty="0"/>
              <a:t>5. SUWM/IUWM diffuse new hydro-social contract.</a:t>
            </a:r>
          </a:p>
          <a:p>
            <a:r>
              <a:rPr lang="en-US" dirty="0"/>
              <a:t>6. Ideal, sustainability long-term, over-haul of hydro-social contract. </a:t>
            </a:r>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30</a:t>
            </a:fld>
            <a:endParaRPr lang="en-US"/>
          </a:p>
        </p:txBody>
      </p:sp>
    </p:spTree>
    <p:extLst>
      <p:ext uri="{BB962C8B-B14F-4D97-AF65-F5344CB8AC3E}">
        <p14:creationId xmlns:p14="http://schemas.microsoft.com/office/powerpoint/2010/main" val="1433717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principles of IUWM can be</a:t>
            </a:r>
          </a:p>
          <a:p>
            <a:r>
              <a:rPr lang="en-US" dirty="0"/>
              <a:t>summarized as follows:</a:t>
            </a:r>
          </a:p>
          <a:p>
            <a:r>
              <a:rPr lang="en-US" dirty="0"/>
              <a:t>1. Consider all parts of the water cycle, natural and constructed, surface and subsurface, recognizing them as an integrated system.</a:t>
            </a:r>
          </a:p>
          <a:p>
            <a:r>
              <a:rPr lang="en-US" dirty="0"/>
              <a:t>2. Consider all requirements for water, both anthropogenic and ecological.</a:t>
            </a:r>
          </a:p>
          <a:p>
            <a:r>
              <a:rPr lang="en-US" dirty="0"/>
              <a:t>3. Consider the local context, accounting for environmental, social, cultural, and economic perspectives.</a:t>
            </a:r>
          </a:p>
          <a:p>
            <a:r>
              <a:rPr lang="en-US" dirty="0"/>
              <a:t>4. Include all stakeholders in planning and decision-making processes.</a:t>
            </a:r>
          </a:p>
          <a:p>
            <a:r>
              <a:rPr lang="en-US" dirty="0"/>
              <a:t>5. Strive for sustainability, aiming to balance environmental, social, and economic needs in the short, medium, and long term.</a:t>
            </a:r>
            <a:endParaRPr lang="en-GB"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31</a:t>
            </a:fld>
            <a:endParaRPr lang="en-US"/>
          </a:p>
        </p:txBody>
      </p:sp>
    </p:spTree>
    <p:extLst>
      <p:ext uri="{BB962C8B-B14F-4D97-AF65-F5344CB8AC3E}">
        <p14:creationId xmlns:p14="http://schemas.microsoft.com/office/powerpoint/2010/main" val="191551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WSC CRC https://www.youtube.com/watch?v=v0fX6L_zrBo</a:t>
            </a:r>
            <a:endParaRPr lang="en-GB"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34</a:t>
            </a:fld>
            <a:endParaRPr lang="en-US"/>
          </a:p>
        </p:txBody>
      </p:sp>
    </p:spTree>
    <p:extLst>
      <p:ext uri="{BB962C8B-B14F-4D97-AF65-F5344CB8AC3E}">
        <p14:creationId xmlns:p14="http://schemas.microsoft.com/office/powerpoint/2010/main" val="4160528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Longer financial horizons / cost-savings / Diverse sources of funding</a:t>
            </a:r>
          </a:p>
          <a:p>
            <a:pPr marL="228600" indent="-228600">
              <a:buAutoNum type="arabicPeriod"/>
            </a:pPr>
            <a:r>
              <a:rPr lang="en-US" baseline="0" dirty="0" smtClean="0"/>
              <a:t>Community support / engagement</a:t>
            </a:r>
          </a:p>
          <a:p>
            <a:pPr marL="228600" indent="-228600">
              <a:buAutoNum type="arabicPeriod"/>
            </a:pPr>
            <a:r>
              <a:rPr lang="en-US" baseline="0" dirty="0" smtClean="0"/>
              <a:t>More options</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39</a:t>
            </a:fld>
            <a:endParaRPr lang="en-US"/>
          </a:p>
        </p:txBody>
      </p:sp>
    </p:spTree>
    <p:extLst>
      <p:ext uri="{BB962C8B-B14F-4D97-AF65-F5344CB8AC3E}">
        <p14:creationId xmlns:p14="http://schemas.microsoft.com/office/powerpoint/2010/main" val="108951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Horario es un ejemplo, cambiar según sea necesario.</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4</a:t>
            </a:fld>
            <a:endParaRPr lang="en-US"/>
          </a:p>
        </p:txBody>
      </p:sp>
    </p:spTree>
    <p:extLst>
      <p:ext uri="{BB962C8B-B14F-4D97-AF65-F5344CB8AC3E}">
        <p14:creationId xmlns:p14="http://schemas.microsoft.com/office/powerpoint/2010/main" val="94966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Si está utilizando el círculo de prioridades, al final de la presentación hay una diapositiva adicional para esta sección.</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5</a:t>
            </a:fld>
            <a:endParaRPr lang="en-US"/>
          </a:p>
        </p:txBody>
      </p:sp>
    </p:spTree>
    <p:extLst>
      <p:ext uri="{BB962C8B-B14F-4D97-AF65-F5344CB8AC3E}">
        <p14:creationId xmlns:p14="http://schemas.microsoft.com/office/powerpoint/2010/main" val="174484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Adaptarse a la cantidad de grupos en el taller. Refiérase a esta diapositiva según sea necesario, particularmente mientras los participantes se encuentran en el Paso 2.</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6</a:t>
            </a:fld>
            <a:endParaRPr lang="en-US"/>
          </a:p>
        </p:txBody>
      </p:sp>
    </p:spTree>
    <p:extLst>
      <p:ext uri="{BB962C8B-B14F-4D97-AF65-F5344CB8AC3E}">
        <p14:creationId xmlns:p14="http://schemas.microsoft.com/office/powerpoint/2010/main" val="332541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7</a:t>
            </a:fld>
            <a:endParaRPr lang="en-US"/>
          </a:p>
        </p:txBody>
      </p:sp>
    </p:spTree>
    <p:extLst>
      <p:ext uri="{BB962C8B-B14F-4D97-AF65-F5344CB8AC3E}">
        <p14:creationId xmlns:p14="http://schemas.microsoft.com/office/powerpoint/2010/main" val="331154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Para que las ciudades logren estos aspectos, la CSM propone tres pilares de acción. En primer lugar, las ciudades deben considerarse zonas de captación de agua donde diversas fuentes complementan el suministro existente a través de sistemas adecuados y específicos. En segundo lugar, promover el reconocimiento de los servicios </a:t>
            </a:r>
            <a:r>
              <a:rPr lang="es-ES" dirty="0" err="1" smtClean="0"/>
              <a:t>ecosistémicos</a:t>
            </a:r>
            <a:r>
              <a:rPr lang="es-ES" dirty="0" smtClean="0"/>
              <a:t> urbanos que benefician al medio ambiente y a los ciudadanos. En tercer lugar, fomentar comunidades capacitadas que conozcan el agua donde los profesionales del agua y los tomadores de decisiones trabajen en una variedad de disciplinas (re) conformando el contexto institucional existente.</a:t>
            </a:r>
          </a:p>
          <a:p>
            <a:r>
              <a:rPr lang="es-ES" dirty="0" smtClean="0"/>
              <a:t>Use esto como ejemplo en la presentación: Primero = Vuelta verde; Segundo = Prácticas actuales; Tercero = Caminos. Los aportes de la empresa de agua a la CSM.</a:t>
            </a:r>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15</a:t>
            </a:fld>
            <a:endParaRPr lang="en-US"/>
          </a:p>
        </p:txBody>
      </p:sp>
    </p:spTree>
    <p:extLst>
      <p:ext uri="{BB962C8B-B14F-4D97-AF65-F5344CB8AC3E}">
        <p14:creationId xmlns:p14="http://schemas.microsoft.com/office/powerpoint/2010/main" val="309509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cities to achieve these aspects, WSC’s proposes three pillars of action. First, cities must be viewed as water catchments where diverse sources complement the existing supply through fit-for-purpose and alternative systems. Second, promote the recognition of urban ecosystem services that benefit the environment and the citizens. Third, foster empowered water-aware communities where water professionals and decision-makers work across a range of disciplines (re)shaping the existing institutional context. </a:t>
            </a:r>
          </a:p>
          <a:p>
            <a:r>
              <a:rPr lang="en-GB" dirty="0" smtClean="0"/>
              <a:t>Use this as an example in presentation: First = Green turn-over; Second = Current practices; Third = Pathways. The contributions of the water utility to WSC.</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19</a:t>
            </a:fld>
            <a:endParaRPr lang="en-US"/>
          </a:p>
        </p:txBody>
      </p:sp>
    </p:spTree>
    <p:extLst>
      <p:ext uri="{BB962C8B-B14F-4D97-AF65-F5344CB8AC3E}">
        <p14:creationId xmlns:p14="http://schemas.microsoft.com/office/powerpoint/2010/main" val="108144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21</a:t>
            </a:fld>
            <a:endParaRPr lang="en-US"/>
          </a:p>
        </p:txBody>
      </p:sp>
    </p:spTree>
    <p:extLst>
      <p:ext uri="{BB962C8B-B14F-4D97-AF65-F5344CB8AC3E}">
        <p14:creationId xmlns:p14="http://schemas.microsoft.com/office/powerpoint/2010/main" val="81367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1B1BAD-EFC5-4142-A9F0-ADD3DB3AF809}" type="slidenum">
              <a:rPr lang="en-US" smtClean="0"/>
              <a:pPr>
                <a:defRPr/>
              </a:pPr>
              <a:t>22</a:t>
            </a:fld>
            <a:endParaRPr lang="en-US"/>
          </a:p>
        </p:txBody>
      </p:sp>
    </p:spTree>
    <p:extLst>
      <p:ext uri="{BB962C8B-B14F-4D97-AF65-F5344CB8AC3E}">
        <p14:creationId xmlns:p14="http://schemas.microsoft.com/office/powerpoint/2010/main" val="744980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360000" y="360000"/>
            <a:ext cx="8424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20"/>
          <p:cNvSpPr txBox="1">
            <a:spLocks noChangeArrowheads="1"/>
          </p:cNvSpPr>
          <p:nvPr userDrawn="1"/>
        </p:nvSpPr>
        <p:spPr bwMode="auto">
          <a:xfrm>
            <a:off x="504000" y="504000"/>
            <a:ext cx="8064896" cy="3356946"/>
          </a:xfrm>
          <a:prstGeom prst="rect">
            <a:avLst/>
          </a:prstGeom>
          <a:noFill/>
          <a:ln w="9525">
            <a:noFill/>
            <a:miter lim="800000"/>
            <a:headEnd/>
            <a:tailEnd/>
          </a:ln>
        </p:spPr>
        <p:txBody>
          <a:bodyPr wrap="square" lIns="90000" tIns="46800" rIns="90000" bIns="46800">
            <a:spAutoFit/>
          </a:bodyPr>
          <a:lstStyle/>
          <a:p>
            <a:pPr eaLnBrk="0" hangingPunct="0">
              <a:spcBef>
                <a:spcPct val="50000"/>
              </a:spcBef>
            </a:pPr>
            <a:r>
              <a:rPr lang="en-US" sz="3600" b="1" dirty="0" smtClean="0">
                <a:solidFill>
                  <a:schemeClr val="bg1"/>
                </a:solidFill>
                <a:latin typeface="Arial" pitchFamily="34" charset="0"/>
                <a:cs typeface="Arial" pitchFamily="34" charset="0"/>
              </a:rPr>
              <a:t>Self-Evaluation</a:t>
            </a:r>
          </a:p>
          <a:p>
            <a:pPr eaLnBrk="0" hangingPunct="0">
              <a:lnSpc>
                <a:spcPct val="50000"/>
              </a:lnSpc>
              <a:spcBef>
                <a:spcPct val="50000"/>
              </a:spcBef>
            </a:pPr>
            <a:r>
              <a:rPr lang="en-US" sz="3600" b="1" dirty="0" smtClean="0">
                <a:solidFill>
                  <a:schemeClr val="bg1"/>
                </a:solidFill>
                <a:latin typeface="Arial" pitchFamily="34" charset="0"/>
                <a:cs typeface="Arial" pitchFamily="34" charset="0"/>
              </a:rPr>
              <a:t>UNESCO-IHE</a:t>
            </a:r>
          </a:p>
          <a:p>
            <a:pPr eaLnBrk="0" hangingPunct="0">
              <a:lnSpc>
                <a:spcPct val="50000"/>
              </a:lnSpc>
              <a:spcBef>
                <a:spcPct val="50000"/>
              </a:spcBef>
            </a:pPr>
            <a:r>
              <a:rPr lang="en-US" sz="3600" b="1" dirty="0" smtClean="0">
                <a:solidFill>
                  <a:schemeClr val="bg1"/>
                </a:solidFill>
                <a:latin typeface="Arial" pitchFamily="34" charset="0"/>
                <a:cs typeface="Arial" pitchFamily="34" charset="0"/>
              </a:rPr>
              <a:t>Institute for Water Education</a:t>
            </a:r>
          </a:p>
          <a:p>
            <a:pPr eaLnBrk="0" hangingPunct="0">
              <a:lnSpc>
                <a:spcPct val="50000"/>
              </a:lnSpc>
              <a:spcBef>
                <a:spcPct val="50000"/>
              </a:spcBef>
            </a:pPr>
            <a:r>
              <a:rPr lang="en-US" sz="9600" b="1" dirty="0" smtClean="0">
                <a:solidFill>
                  <a:srgbClr val="FFFFFF">
                    <a:alpha val="60000"/>
                  </a:srgbClr>
                </a:solidFill>
                <a:latin typeface="Arial" pitchFamily="34" charset="0"/>
                <a:cs typeface="Arial" pitchFamily="34" charset="0"/>
              </a:rPr>
              <a:t>2007-2013</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99" y="5652000"/>
            <a:ext cx="2287524" cy="1214488"/>
          </a:xfrm>
          <a:prstGeom prst="rect">
            <a:avLst/>
          </a:prstGeom>
        </p:spPr>
      </p:pic>
      <p:pic>
        <p:nvPicPr>
          <p:cNvPr id="8" name="Picture 7"/>
          <p:cNvPicPr/>
          <p:nvPr userDrawn="1"/>
        </p:nvPicPr>
        <p:blipFill>
          <a:blip r:embed="rId3">
            <a:extLst>
              <a:ext uri="{28A0092B-C50C-407E-A947-70E740481C1C}">
                <a14:useLocalDpi xmlns:a14="http://schemas.microsoft.com/office/drawing/2010/main"/>
              </a:ext>
            </a:extLst>
          </a:blip>
          <a:srcRect/>
          <a:stretch>
            <a:fillRect/>
          </a:stretch>
        </p:blipFill>
        <p:spPr bwMode="auto">
          <a:xfrm>
            <a:off x="6804248" y="5921746"/>
            <a:ext cx="1857375" cy="714375"/>
          </a:xfrm>
          <a:prstGeom prst="rect">
            <a:avLst/>
          </a:prstGeom>
          <a:noFill/>
        </p:spPr>
      </p:pic>
      <p:pic>
        <p:nvPicPr>
          <p:cNvPr id="9" name="Picture 8"/>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518115" y="5734050"/>
            <a:ext cx="2415540" cy="112395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360000" y="360000"/>
            <a:ext cx="8424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04000" y="1512000"/>
            <a:ext cx="8136000" cy="4320480"/>
          </a:xfrm>
        </p:spPr>
        <p:txBody>
          <a:bodyPr tIns="108000" bIns="10800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Text Placeholder 3"/>
          <p:cNvSpPr>
            <a:spLocks noGrp="1"/>
          </p:cNvSpPr>
          <p:nvPr>
            <p:ph type="body" sz="quarter" idx="10" hasCustomPrompt="1"/>
          </p:nvPr>
        </p:nvSpPr>
        <p:spPr>
          <a:xfrm>
            <a:off x="503238" y="548680"/>
            <a:ext cx="8136762" cy="772107"/>
          </a:xfrm>
        </p:spPr>
        <p:txBody>
          <a:bodyPr wrap="none" tIns="108000" bIns="108000">
            <a:normAutofit/>
          </a:bodyPr>
          <a:lstStyle>
            <a:lvl1pPr marL="0" indent="0">
              <a:buNone/>
              <a:defRPr sz="3600" b="1">
                <a:solidFill>
                  <a:schemeClr val="bg1"/>
                </a:solidFill>
              </a:defRPr>
            </a:lvl1pPr>
          </a:lstStyle>
          <a:p>
            <a:pPr lvl="0"/>
            <a:r>
              <a:rPr lang="en-US" dirty="0" smtClean="0"/>
              <a:t>Click to edit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1440000"/>
            <a:ext cx="8136000" cy="4525963"/>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3" name="Rectangle 12"/>
          <p:cNvSpPr/>
          <p:nvPr userDrawn="1"/>
        </p:nvSpPr>
        <p:spPr>
          <a:xfrm>
            <a:off x="360000" y="6192000"/>
            <a:ext cx="8424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0" hasCustomPrompt="1"/>
          </p:nvPr>
        </p:nvSpPr>
        <p:spPr>
          <a:xfrm>
            <a:off x="360000" y="360363"/>
            <a:ext cx="2368004"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smtClean="0">
                <a:solidFill>
                  <a:schemeClr val="bg1"/>
                </a:solidFill>
                <a:latin typeface="Times New Roman"/>
                <a:cs typeface="Times New Roman"/>
              </a:rPr>
              <a:t>Click to edit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069" y="6209436"/>
            <a:ext cx="1180933" cy="626979"/>
          </a:xfrm>
          <a:prstGeom prst="rect">
            <a:avLst/>
          </a:prstGeom>
        </p:spPr>
      </p:pic>
      <p:pic>
        <p:nvPicPr>
          <p:cNvPr id="7" name="Picture 6"/>
          <p:cNvPicPr/>
          <p:nvPr userDrawn="1"/>
        </p:nvPicPr>
        <p:blipFill>
          <a:blip r:embed="rId3">
            <a:extLst>
              <a:ext uri="{28A0092B-C50C-407E-A947-70E740481C1C}">
                <a14:useLocalDpi xmlns:a14="http://schemas.microsoft.com/office/drawing/2010/main"/>
              </a:ext>
            </a:extLst>
          </a:blip>
          <a:srcRect/>
          <a:stretch>
            <a:fillRect/>
          </a:stretch>
        </p:blipFill>
        <p:spPr bwMode="auto">
          <a:xfrm>
            <a:off x="7482266" y="6309319"/>
            <a:ext cx="1157734" cy="437517"/>
          </a:xfrm>
          <a:prstGeom prst="rect">
            <a:avLst/>
          </a:prstGeom>
          <a:noFill/>
        </p:spPr>
      </p:pic>
      <p:pic>
        <p:nvPicPr>
          <p:cNvPr id="10" name="Picture 9"/>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860103" y="6220923"/>
            <a:ext cx="1423794" cy="633983"/>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4000" y="1440000"/>
            <a:ext cx="40386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440000"/>
            <a:ext cx="40386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3" name="Rectangle 12"/>
          <p:cNvSpPr/>
          <p:nvPr userDrawn="1"/>
        </p:nvSpPr>
        <p:spPr>
          <a:xfrm>
            <a:off x="360000" y="6192000"/>
            <a:ext cx="8424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360000" y="360363"/>
            <a:ext cx="2368004"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smtClean="0">
                <a:solidFill>
                  <a:schemeClr val="bg1"/>
                </a:solidFill>
                <a:latin typeface="Times New Roman"/>
                <a:cs typeface="Times New Roman"/>
              </a:rPr>
              <a:t>Click to edit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6231021"/>
            <a:ext cx="1180933" cy="626979"/>
          </a:xfrm>
          <a:prstGeom prst="rect">
            <a:avLst/>
          </a:prstGeom>
        </p:spPr>
      </p:pic>
      <p:pic>
        <p:nvPicPr>
          <p:cNvPr id="9" name="Picture 8"/>
          <p:cNvPicPr/>
          <p:nvPr userDrawn="1"/>
        </p:nvPicPr>
        <p:blipFill>
          <a:blip r:embed="rId3">
            <a:extLst>
              <a:ext uri="{28A0092B-C50C-407E-A947-70E740481C1C}">
                <a14:useLocalDpi xmlns:a14="http://schemas.microsoft.com/office/drawing/2010/main"/>
              </a:ext>
            </a:extLst>
          </a:blip>
          <a:srcRect/>
          <a:stretch>
            <a:fillRect/>
          </a:stretch>
        </p:blipFill>
        <p:spPr bwMode="auto">
          <a:xfrm>
            <a:off x="7482266" y="6309319"/>
            <a:ext cx="1157734" cy="437517"/>
          </a:xfrm>
          <a:prstGeom prst="rect">
            <a:avLst/>
          </a:prstGeom>
          <a:noFill/>
        </p:spPr>
      </p:pic>
      <p:pic>
        <p:nvPicPr>
          <p:cNvPr id="10" name="Picture 9"/>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860103" y="6220923"/>
            <a:ext cx="1423794" cy="633983"/>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360000" y="6192000"/>
            <a:ext cx="8424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0" y="6231021"/>
            <a:ext cx="1180933" cy="626979"/>
          </a:xfrm>
          <a:prstGeom prst="rect">
            <a:avLst/>
          </a:prstGeom>
        </p:spPr>
      </p:pic>
      <p:pic>
        <p:nvPicPr>
          <p:cNvPr id="5" name="Picture 4"/>
          <p:cNvPicPr/>
          <p:nvPr userDrawn="1"/>
        </p:nvPicPr>
        <p:blipFill>
          <a:blip r:embed="rId3">
            <a:extLst>
              <a:ext uri="{28A0092B-C50C-407E-A947-70E740481C1C}">
                <a14:useLocalDpi xmlns:a14="http://schemas.microsoft.com/office/drawing/2010/main"/>
              </a:ext>
            </a:extLst>
          </a:blip>
          <a:srcRect/>
          <a:stretch>
            <a:fillRect/>
          </a:stretch>
        </p:blipFill>
        <p:spPr bwMode="auto">
          <a:xfrm>
            <a:off x="7482266" y="6309319"/>
            <a:ext cx="1157734" cy="437517"/>
          </a:xfrm>
          <a:prstGeom prst="rect">
            <a:avLst/>
          </a:prstGeom>
          <a:noFill/>
        </p:spPr>
      </p:pic>
      <p:pic>
        <p:nvPicPr>
          <p:cNvPr id="6" name="Picture 5"/>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860103" y="6220923"/>
            <a:ext cx="1423794" cy="633983"/>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1" descr="UNESCO-IHE_Fascia"/>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2875" y="-99392"/>
            <a:ext cx="9358313" cy="7000875"/>
          </a:xfrm>
          <a:prstGeom prst="rect">
            <a:avLst/>
          </a:prstGeom>
          <a:noFill/>
          <a:ln w="9525">
            <a:noFill/>
            <a:miter lim="800000"/>
            <a:headEnd/>
            <a:tailEnd/>
          </a:ln>
        </p:spPr>
      </p:pic>
    </p:spTree>
    <p:extLst>
      <p:ext uri="{BB962C8B-B14F-4D97-AF65-F5344CB8AC3E}">
        <p14:creationId xmlns:p14="http://schemas.microsoft.com/office/powerpoint/2010/main" val="3272939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504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4000" y="16200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974" r:id="rId1"/>
    <p:sldLayoutId id="2147483969" r:id="rId2"/>
    <p:sldLayoutId id="2147483970" r:id="rId3"/>
    <p:sldLayoutId id="2147483972" r:id="rId4"/>
    <p:sldLayoutId id="2147483975" r:id="rId5"/>
    <p:sldLayoutId id="2147483976" r:id="rId6"/>
  </p:sldLayoutIdLst>
  <p:hf hdr="0"/>
  <p:txStyles>
    <p:titleStyle>
      <a:lvl1pPr algn="l" defTabSz="914400" rtl="0" eaLnBrk="1" latinLnBrk="0" hangingPunct="1">
        <a:spcBef>
          <a:spcPct val="0"/>
        </a:spcBef>
        <a:buNone/>
        <a:defRPr sz="2800" b="1" kern="1200">
          <a:solidFill>
            <a:schemeClr val="tx1"/>
          </a:solidFill>
          <a:latin typeface="Arial"/>
          <a:ea typeface="+mj-ea"/>
          <a:cs typeface="Arial"/>
        </a:defRPr>
      </a:lvl1pPr>
    </p:titleStyle>
    <p:bodyStyle>
      <a:lvl1pPr marL="252000" indent="-252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HymGr5gyiB4"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v0fX6L_zrBo" TargetMode="Externa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688340" y="5827926"/>
            <a:ext cx="8136000" cy="504056"/>
          </a:xfrm>
        </p:spPr>
        <p:txBody>
          <a:bodyPr>
            <a:normAutofit/>
          </a:bodyPr>
          <a:lstStyle/>
          <a:p>
            <a:pPr algn="r"/>
            <a:r>
              <a:rPr lang="es-CO" i="1" dirty="0" smtClean="0">
                <a:solidFill>
                  <a:schemeClr val="tx1"/>
                </a:solidFill>
              </a:rPr>
              <a:t>Parte del Green </a:t>
            </a:r>
            <a:r>
              <a:rPr lang="es-CO" i="1" dirty="0" err="1" smtClean="0">
                <a:solidFill>
                  <a:schemeClr val="tx1"/>
                </a:solidFill>
              </a:rPr>
              <a:t>Utility</a:t>
            </a:r>
            <a:r>
              <a:rPr lang="es-CO" i="1" dirty="0" smtClean="0">
                <a:solidFill>
                  <a:schemeClr val="tx1"/>
                </a:solidFill>
              </a:rPr>
              <a:t> </a:t>
            </a:r>
            <a:r>
              <a:rPr lang="es-CO" i="1" dirty="0" err="1" smtClean="0">
                <a:solidFill>
                  <a:schemeClr val="tx1"/>
                </a:solidFill>
              </a:rPr>
              <a:t>Toolkit</a:t>
            </a:r>
            <a:r>
              <a:rPr lang="es-CO" i="1" dirty="0" smtClean="0">
                <a:solidFill>
                  <a:schemeClr val="tx1"/>
                </a:solidFill>
              </a:rPr>
              <a:t> desarrollado bajo BEWOP</a:t>
            </a:r>
          </a:p>
          <a:p>
            <a:pPr algn="r"/>
            <a:endParaRPr lang="es-CO" i="1" baseline="30000" dirty="0" smtClean="0">
              <a:solidFill>
                <a:schemeClr val="tx1"/>
              </a:solidFill>
            </a:endParaRPr>
          </a:p>
          <a:p>
            <a:pPr algn="r"/>
            <a:endParaRPr lang="es-CO" i="1" baseline="30000" dirty="0" smtClean="0">
              <a:solidFill>
                <a:schemeClr val="tx1"/>
              </a:solidFill>
            </a:endParaRPr>
          </a:p>
          <a:p>
            <a:pPr algn="r"/>
            <a:endParaRPr lang="es-CO" i="1" dirty="0" smtClean="0">
              <a:solidFill>
                <a:schemeClr val="tx1"/>
              </a:solidFill>
            </a:endParaRPr>
          </a:p>
          <a:p>
            <a:pPr algn="r"/>
            <a:endParaRPr lang="es-CO" i="1" dirty="0" smtClean="0">
              <a:solidFill>
                <a:schemeClr val="tx1"/>
              </a:solidFill>
            </a:endParaRPr>
          </a:p>
        </p:txBody>
      </p:sp>
      <p:sp>
        <p:nvSpPr>
          <p:cNvPr id="12" name="Text Placeholder 11"/>
          <p:cNvSpPr>
            <a:spLocks noGrp="1"/>
          </p:cNvSpPr>
          <p:nvPr>
            <p:ph type="body" sz="quarter" idx="10"/>
          </p:nvPr>
        </p:nvSpPr>
        <p:spPr>
          <a:xfrm>
            <a:off x="503238" y="420007"/>
            <a:ext cx="8136762" cy="1326105"/>
          </a:xfrm>
        </p:spPr>
        <p:txBody>
          <a:bodyPr wrap="square">
            <a:spAutoFit/>
          </a:bodyPr>
          <a:lstStyle/>
          <a:p>
            <a:r>
              <a:rPr lang="es-CO" dirty="0" smtClean="0"/>
              <a:t>Camino hacia una Empresa de Agua </a:t>
            </a:r>
            <a:r>
              <a:rPr lang="es-CO" dirty="0" smtClean="0"/>
              <a:t>S</a:t>
            </a:r>
            <a:r>
              <a:rPr lang="es-CO" dirty="0" smtClean="0"/>
              <a:t>ostenible </a:t>
            </a:r>
            <a:r>
              <a:rPr lang="es-CO" sz="2400" dirty="0" smtClean="0"/>
              <a:t>(Green </a:t>
            </a:r>
            <a:r>
              <a:rPr lang="es-CO" sz="2400" dirty="0" err="1" smtClean="0"/>
              <a:t>U</a:t>
            </a:r>
            <a:r>
              <a:rPr lang="es-CO" sz="2400" dirty="0" err="1" smtClean="0"/>
              <a:t>tility</a:t>
            </a:r>
            <a:r>
              <a:rPr lang="es-CO" sz="2400" dirty="0" smtClean="0"/>
              <a:t> </a:t>
            </a:r>
            <a:r>
              <a:rPr lang="es-CO" sz="2400" dirty="0" err="1"/>
              <a:t>T</a:t>
            </a:r>
            <a:r>
              <a:rPr lang="es-CO" sz="2400" dirty="0" err="1" smtClean="0"/>
              <a:t>oolkit</a:t>
            </a:r>
            <a:r>
              <a:rPr lang="es-CO" sz="2400" dirty="0" smtClean="0"/>
              <a:t>)</a:t>
            </a:r>
            <a:endParaRPr lang="es-CO" dirty="0"/>
          </a:p>
        </p:txBody>
      </p:sp>
      <p:pic>
        <p:nvPicPr>
          <p:cNvPr id="4" name="Picture 3" descr="A picture of a winding road and trees" title="Road"/>
          <p:cNvPicPr/>
          <p:nvPr/>
        </p:nvPicPr>
        <p:blipFill>
          <a:blip r:embed="rId3" cstate="print">
            <a:extLst>
              <a:ext uri="{28A0092B-C50C-407E-A947-70E740481C1C}">
                <a14:useLocalDpi xmlns:a14="http://schemas.microsoft.com/office/drawing/2010/main" val="0"/>
              </a:ext>
            </a:extLst>
          </a:blip>
          <a:stretch>
            <a:fillRect/>
          </a:stretch>
        </p:blipFill>
        <p:spPr>
          <a:xfrm>
            <a:off x="971600" y="1692075"/>
            <a:ext cx="3064510" cy="3830955"/>
          </a:xfrm>
          <a:prstGeom prst="rect">
            <a:avLst/>
          </a:prstGeom>
        </p:spPr>
      </p:pic>
      <p:sp>
        <p:nvSpPr>
          <p:cNvPr id="5" name="Subtitle 10"/>
          <p:cNvSpPr txBox="1">
            <a:spLocks/>
          </p:cNvSpPr>
          <p:nvPr/>
        </p:nvSpPr>
        <p:spPr>
          <a:xfrm>
            <a:off x="4561831" y="1929656"/>
            <a:ext cx="1768516" cy="504056"/>
          </a:xfrm>
          <a:prstGeom prst="rect">
            <a:avLst/>
          </a:prstGeom>
        </p:spPr>
        <p:txBody>
          <a:bodyPr vert="horz" lIns="91440" tIns="108000" rIns="91440" bIns="108000" rtlCol="0">
            <a:normAutofit/>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s-CO" sz="1600" dirty="0" smtClean="0"/>
              <a:t>Desarrollado por:</a:t>
            </a:r>
          </a:p>
          <a:p>
            <a:pPr fontAlgn="auto">
              <a:spcAft>
                <a:spcPts val="0"/>
              </a:spcAft>
            </a:pPr>
            <a:endParaRPr lang="es-CO" sz="1600" baseline="30000" dirty="0" smtClean="0"/>
          </a:p>
          <a:p>
            <a:pPr fontAlgn="auto">
              <a:spcAft>
                <a:spcPts val="0"/>
              </a:spcAft>
            </a:pPr>
            <a:endParaRPr lang="es-CO" sz="1600" baseline="30000" dirty="0" smtClean="0"/>
          </a:p>
          <a:p>
            <a:pPr fontAlgn="auto">
              <a:spcAft>
                <a:spcPts val="0"/>
              </a:spcAft>
            </a:pPr>
            <a:endParaRPr lang="es-CO" sz="1600" dirty="0" smtClean="0"/>
          </a:p>
          <a:p>
            <a:pPr fontAlgn="auto">
              <a:spcAft>
                <a:spcPts val="0"/>
              </a:spcAft>
            </a:pPr>
            <a:endParaRPr lang="es-CO" sz="1600" dirty="0" smtClean="0"/>
          </a:p>
        </p:txBody>
      </p:sp>
      <p:sp>
        <p:nvSpPr>
          <p:cNvPr id="6" name="Subtitle 10"/>
          <p:cNvSpPr txBox="1">
            <a:spLocks/>
          </p:cNvSpPr>
          <p:nvPr/>
        </p:nvSpPr>
        <p:spPr>
          <a:xfrm>
            <a:off x="4571619" y="3409561"/>
            <a:ext cx="1584176" cy="504056"/>
          </a:xfrm>
          <a:prstGeom prst="rect">
            <a:avLst/>
          </a:prstGeom>
        </p:spPr>
        <p:txBody>
          <a:bodyPr vert="horz" lIns="91440" tIns="108000" rIns="91440" bIns="108000" rtlCol="0">
            <a:normAutofit/>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s-CO" sz="1600" dirty="0" smtClean="0"/>
              <a:t>Financiado por</a:t>
            </a:r>
            <a:endParaRPr lang="es-CO" sz="1600" baseline="30000" dirty="0" smtClean="0"/>
          </a:p>
          <a:p>
            <a:pPr fontAlgn="auto">
              <a:spcAft>
                <a:spcPts val="0"/>
              </a:spcAft>
            </a:pPr>
            <a:endParaRPr lang="es-CO" sz="1600" baseline="30000" dirty="0" smtClean="0"/>
          </a:p>
          <a:p>
            <a:pPr fontAlgn="auto">
              <a:spcAft>
                <a:spcPts val="0"/>
              </a:spcAft>
            </a:pPr>
            <a:endParaRPr lang="es-CO" sz="1600" dirty="0" smtClean="0"/>
          </a:p>
          <a:p>
            <a:pPr fontAlgn="auto">
              <a:spcAft>
                <a:spcPts val="0"/>
              </a:spcAft>
            </a:pPr>
            <a:endParaRPr lang="es-CO" sz="1600"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516" y="1637955"/>
            <a:ext cx="2066909" cy="1097359"/>
          </a:xfrm>
          <a:prstGeom prst="rect">
            <a:avLst/>
          </a:prstGeom>
        </p:spPr>
      </p:pic>
      <p:grpSp>
        <p:nvGrpSpPr>
          <p:cNvPr id="2" name="Group 1"/>
          <p:cNvGrpSpPr/>
          <p:nvPr/>
        </p:nvGrpSpPr>
        <p:grpSpPr>
          <a:xfrm>
            <a:off x="4571620" y="4569273"/>
            <a:ext cx="3825400" cy="827919"/>
            <a:chOff x="4756340" y="4197645"/>
            <a:chExt cx="3640679" cy="827919"/>
          </a:xfrm>
        </p:grpSpPr>
        <p:sp>
          <p:nvSpPr>
            <p:cNvPr id="7" name="Subtitle 10"/>
            <p:cNvSpPr txBox="1">
              <a:spLocks/>
            </p:cNvSpPr>
            <p:nvPr/>
          </p:nvSpPr>
          <p:spPr>
            <a:xfrm>
              <a:off x="4756340" y="4255906"/>
              <a:ext cx="1584176" cy="716642"/>
            </a:xfrm>
            <a:prstGeom prst="rect">
              <a:avLst/>
            </a:prstGeom>
          </p:spPr>
          <p:txBody>
            <a:bodyPr vert="horz" lIns="91440" tIns="108000" rIns="91440" bIns="108000" rtlCol="0">
              <a:normAutofit lnSpcReduction="10000"/>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s-CO" sz="1600" dirty="0" smtClean="0"/>
                <a:t>Bajo el </a:t>
              </a:r>
            </a:p>
            <a:p>
              <a:pPr fontAlgn="auto">
                <a:spcAft>
                  <a:spcPts val="0"/>
                </a:spcAft>
              </a:pPr>
              <a:r>
                <a:rPr lang="es-CO" sz="1600" dirty="0" smtClean="0"/>
                <a:t>proyecto macro</a:t>
              </a:r>
            </a:p>
            <a:p>
              <a:pPr fontAlgn="auto">
                <a:spcAft>
                  <a:spcPts val="0"/>
                </a:spcAft>
              </a:pPr>
              <a:endParaRPr lang="es-CO" sz="1600" baseline="30000" dirty="0" smtClean="0"/>
            </a:p>
            <a:p>
              <a:pPr fontAlgn="auto">
                <a:spcAft>
                  <a:spcPts val="0"/>
                </a:spcAft>
              </a:pPr>
              <a:endParaRPr lang="es-CO" sz="1600" baseline="30000" dirty="0" smtClean="0"/>
            </a:p>
            <a:p>
              <a:pPr fontAlgn="auto">
                <a:spcAft>
                  <a:spcPts val="0"/>
                </a:spcAft>
              </a:pPr>
              <a:endParaRPr lang="es-CO" sz="1600" dirty="0" smtClean="0"/>
            </a:p>
            <a:p>
              <a:pPr fontAlgn="auto">
                <a:spcAft>
                  <a:spcPts val="0"/>
                </a:spcAft>
              </a:pPr>
              <a:endParaRPr lang="es-CO" sz="1600" dirty="0" smtClean="0"/>
            </a:p>
          </p:txBody>
        </p:sp>
        <p:pic>
          <p:nvPicPr>
            <p:cNvPr id="9" name="Picture 8"/>
            <p:cNvPicPr/>
            <p:nvPr/>
          </p:nvPicPr>
          <p:blipFill>
            <a:blip r:embed="rId5">
              <a:extLst>
                <a:ext uri="{28A0092B-C50C-407E-A947-70E740481C1C}">
                  <a14:useLocalDpi xmlns:a14="http://schemas.microsoft.com/office/drawing/2010/main"/>
                </a:ext>
              </a:extLst>
            </a:blip>
            <a:srcRect/>
            <a:stretch>
              <a:fillRect/>
            </a:stretch>
          </p:blipFill>
          <p:spPr bwMode="auto">
            <a:xfrm>
              <a:off x="6330110" y="4197645"/>
              <a:ext cx="2066909" cy="827919"/>
            </a:xfrm>
            <a:prstGeom prst="rect">
              <a:avLst/>
            </a:prstGeom>
            <a:noFill/>
          </p:spPr>
        </p:pic>
      </p:grpSp>
      <p:pic>
        <p:nvPicPr>
          <p:cNvPr id="10" name="Picture 9"/>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55795" y="3084897"/>
            <a:ext cx="2415540" cy="1123950"/>
          </a:xfrm>
          <a:prstGeom prst="rect">
            <a:avLst/>
          </a:prstGeom>
          <a:noFill/>
        </p:spPr>
      </p:pic>
      <p:sp>
        <p:nvSpPr>
          <p:cNvPr id="3" name="TextBox 2"/>
          <p:cNvSpPr txBox="1"/>
          <p:nvPr/>
        </p:nvSpPr>
        <p:spPr>
          <a:xfrm>
            <a:off x="6368853" y="5400425"/>
            <a:ext cx="2066909" cy="307777"/>
          </a:xfrm>
          <a:prstGeom prst="rect">
            <a:avLst/>
          </a:prstGeom>
          <a:noFill/>
        </p:spPr>
        <p:txBody>
          <a:bodyPr wrap="square" rtlCol="0">
            <a:spAutoFit/>
          </a:bodyPr>
          <a:lstStyle/>
          <a:p>
            <a:r>
              <a:rPr lang="es-CO" sz="1400" dirty="0" smtClean="0">
                <a:solidFill>
                  <a:schemeClr val="bg1"/>
                </a:solidFill>
              </a:rPr>
              <a:t>http://bewop.un-ihe.org/</a:t>
            </a:r>
            <a:endParaRPr lang="es-CO" sz="1400" dirty="0">
              <a:solidFill>
                <a:schemeClr val="bg1"/>
              </a:solidFill>
            </a:endParaRPr>
          </a:p>
        </p:txBody>
      </p:sp>
    </p:spTree>
    <p:extLst>
      <p:ext uri="{BB962C8B-B14F-4D97-AF65-F5344CB8AC3E}">
        <p14:creationId xmlns:p14="http://schemas.microsoft.com/office/powerpoint/2010/main" val="1513169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p:cNvSpPr txBox="1">
            <a:spLocks/>
          </p:cNvSpPr>
          <p:nvPr/>
        </p:nvSpPr>
        <p:spPr>
          <a:xfrm>
            <a:off x="360000" y="360363"/>
            <a:ext cx="4551594" cy="551090"/>
          </a:xfrm>
          <a:prstGeom prst="rect">
            <a:avLst/>
          </a:prstGeom>
          <a:solidFill>
            <a:srgbClr val="009FEE"/>
          </a:solidFill>
        </p:spPr>
        <p:txBody>
          <a:bodyPr vert="horz" wrap="none" lIns="144000" tIns="72000" rIns="144000" bIns="108000" rtlCol="0" anchor="t" anchorCtr="0">
            <a:spAutoFit/>
          </a:bodyPr>
          <a:lstStyle>
            <a:lvl1pPr marL="0" indent="0" algn="l" defTabSz="914400" rtl="0" eaLnBrk="1" latinLnBrk="0" hangingPunct="1">
              <a:spcBef>
                <a:spcPct val="20000"/>
              </a:spcBef>
              <a:buFont typeface="Arial" pitchFamily="34" charset="0"/>
              <a:buNone/>
              <a:defRPr sz="2400" kern="1200">
                <a:solidFill>
                  <a:srgbClr val="FFFFFF"/>
                </a:solidFill>
                <a:latin typeface="Times New Roman"/>
                <a:ea typeface="+mn-ea"/>
                <a:cs typeface="Times New Roman"/>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s-CO" dirty="0" smtClean="0"/>
              <a:t>Interpretando los componentes pt2</a:t>
            </a:r>
            <a:endParaRPr lang="es-CO" dirty="0"/>
          </a:p>
        </p:txBody>
      </p:sp>
      <p:graphicFrame>
        <p:nvGraphicFramePr>
          <p:cNvPr id="5" name="Table 4"/>
          <p:cNvGraphicFramePr>
            <a:graphicFrameLocks noGrp="1"/>
          </p:cNvGraphicFramePr>
          <p:nvPr>
            <p:extLst>
              <p:ext uri="{D42A27DB-BD31-4B8C-83A1-F6EECF244321}">
                <p14:modId xmlns:p14="http://schemas.microsoft.com/office/powerpoint/2010/main" val="1773961112"/>
              </p:ext>
            </p:extLst>
          </p:nvPr>
        </p:nvGraphicFramePr>
        <p:xfrm>
          <a:off x="360000" y="1124744"/>
          <a:ext cx="8388464" cy="4968554"/>
        </p:xfrm>
        <a:graphic>
          <a:graphicData uri="http://schemas.openxmlformats.org/drawingml/2006/table">
            <a:tbl>
              <a:tblPr firstRow="1" firstCol="1" bandRow="1"/>
              <a:tblGrid>
                <a:gridCol w="1974304"/>
                <a:gridCol w="6414160"/>
              </a:tblGrid>
              <a:tr h="471734">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Componente</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Descripción</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64">
                <a:tc>
                  <a:txBody>
                    <a:bodyPr/>
                    <a:lstStyle/>
                    <a:p>
                      <a:pP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Ambiental</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64">
                <a:tc>
                  <a:txBody>
                    <a:bodyPr/>
                    <a:lstStyle/>
                    <a:p>
                      <a:pP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Social</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64">
                <a:tc>
                  <a:txBody>
                    <a:bodyPr/>
                    <a:lstStyle/>
                    <a:p>
                      <a:pP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Institucional /Legal</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64">
                <a:tc>
                  <a:txBody>
                    <a:bodyPr/>
                    <a:lstStyle/>
                    <a:p>
                      <a:pP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Sectorial</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64">
                <a:tc>
                  <a:txBody>
                    <a:bodyPr/>
                    <a:lstStyle/>
                    <a:p>
                      <a:pP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Otro:</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Rounded Rectangle 14"/>
          <p:cNvSpPr/>
          <p:nvPr/>
        </p:nvSpPr>
        <p:spPr>
          <a:xfrm>
            <a:off x="4788024" y="111707"/>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Definir</a:t>
            </a:r>
            <a:endParaRPr lang="es-CO" sz="1600" dirty="0"/>
          </a:p>
        </p:txBody>
      </p:sp>
      <p:sp>
        <p:nvSpPr>
          <p:cNvPr id="16" name="Right Arrow 15"/>
          <p:cNvSpPr/>
          <p:nvPr/>
        </p:nvSpPr>
        <p:spPr>
          <a:xfrm>
            <a:off x="5877133" y="308747"/>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7" name="Rounded Rectangle 16"/>
          <p:cNvSpPr/>
          <p:nvPr/>
        </p:nvSpPr>
        <p:spPr>
          <a:xfrm>
            <a:off x="6183080" y="116632"/>
            <a:ext cx="1193061"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Interpretar</a:t>
            </a:r>
            <a:endParaRPr lang="es-CO" sz="1600" dirty="0"/>
          </a:p>
        </p:txBody>
      </p:sp>
      <p:sp>
        <p:nvSpPr>
          <p:cNvPr id="18" name="Rounded Rectangle 17"/>
          <p:cNvSpPr/>
          <p:nvPr/>
        </p:nvSpPr>
        <p:spPr>
          <a:xfrm>
            <a:off x="7729824" y="116632"/>
            <a:ext cx="1234664"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Seleccionar</a:t>
            </a:r>
            <a:endParaRPr lang="es-CO" sz="1600" dirty="0" smtClean="0"/>
          </a:p>
        </p:txBody>
      </p:sp>
      <p:sp>
        <p:nvSpPr>
          <p:cNvPr id="19" name="Right Arrow 18"/>
          <p:cNvSpPr/>
          <p:nvPr/>
        </p:nvSpPr>
        <p:spPr>
          <a:xfrm>
            <a:off x="7457138"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Tree>
    <p:extLst>
      <p:ext uri="{BB962C8B-B14F-4D97-AF65-F5344CB8AC3E}">
        <p14:creationId xmlns:p14="http://schemas.microsoft.com/office/powerpoint/2010/main" val="2082281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214698"/>
            <a:ext cx="8460472" cy="2286310"/>
          </a:xfrm>
        </p:spPr>
        <p:txBody>
          <a:bodyPr>
            <a:normAutofit fontScale="92500" lnSpcReduction="20000"/>
          </a:bodyPr>
          <a:lstStyle/>
          <a:p>
            <a:pPr marL="0" indent="0">
              <a:buNone/>
            </a:pPr>
            <a:r>
              <a:rPr lang="es-CO" dirty="0" smtClean="0"/>
              <a:t>Una vez que haya definido cómo se interpreta la sostenibilidad para los componentes de su empresa, ahora elegirá la forma en que estos deben medirse al seleccionar los indicadores relevantes.</a:t>
            </a:r>
            <a:br>
              <a:rPr lang="es-CO" dirty="0" smtClean="0"/>
            </a:br>
            <a:endParaRPr lang="es-CO" dirty="0" smtClean="0"/>
          </a:p>
          <a:p>
            <a:pPr marL="0" indent="0">
              <a:buNone/>
            </a:pPr>
            <a:r>
              <a:rPr lang="es-CO" dirty="0" smtClean="0"/>
              <a:t>Se le proporcionará una batería de indicadores, con 20 áreas diferentes, además de los indicadores relevantes existentes de su empresa. Busque complementar los existentes en caso de que hayan aspectos faltantes. </a:t>
            </a:r>
            <a:br>
              <a:rPr lang="es-CO" dirty="0" smtClean="0"/>
            </a:br>
            <a:endParaRPr lang="es-CO" dirty="0" smtClean="0"/>
          </a:p>
          <a:p>
            <a:pPr marL="0" indent="0">
              <a:buNone/>
            </a:pPr>
            <a:r>
              <a:rPr lang="es-CO" dirty="0" smtClean="0"/>
              <a:t>Al elegir sus indicadores, intente que sean: Integrales, Aplicables, Rastreables y Prácticos (basado en </a:t>
            </a:r>
            <a:r>
              <a:rPr lang="es-CO" dirty="0" err="1" smtClean="0"/>
              <a:t>Foxon</a:t>
            </a:r>
            <a:r>
              <a:rPr lang="es-CO" dirty="0" smtClean="0"/>
              <a:t> et al. 2002)</a:t>
            </a:r>
            <a:endParaRPr lang="es-CO" dirty="0"/>
          </a:p>
        </p:txBody>
      </p:sp>
      <p:sp>
        <p:nvSpPr>
          <p:cNvPr id="3" name="Text Placeholder 2"/>
          <p:cNvSpPr>
            <a:spLocks noGrp="1"/>
          </p:cNvSpPr>
          <p:nvPr>
            <p:ph type="body" sz="quarter" idx="10"/>
          </p:nvPr>
        </p:nvSpPr>
        <p:spPr>
          <a:xfrm>
            <a:off x="360000" y="360363"/>
            <a:ext cx="3671546" cy="551090"/>
          </a:xfrm>
        </p:spPr>
        <p:txBody>
          <a:bodyPr/>
          <a:lstStyle/>
          <a:p>
            <a:r>
              <a:rPr lang="es-CO" dirty="0" smtClean="0"/>
              <a:t>Seleccionar los Indicadores</a:t>
            </a:r>
            <a:endParaRPr lang="es-CO" dirty="0"/>
          </a:p>
        </p:txBody>
      </p:sp>
      <p:graphicFrame>
        <p:nvGraphicFramePr>
          <p:cNvPr id="5" name="Table 4"/>
          <p:cNvGraphicFramePr>
            <a:graphicFrameLocks noGrp="1"/>
          </p:cNvGraphicFramePr>
          <p:nvPr>
            <p:extLst>
              <p:ext uri="{D42A27DB-BD31-4B8C-83A1-F6EECF244321}">
                <p14:modId xmlns:p14="http://schemas.microsoft.com/office/powerpoint/2010/main" val="689544983"/>
              </p:ext>
            </p:extLst>
          </p:nvPr>
        </p:nvGraphicFramePr>
        <p:xfrm>
          <a:off x="467544" y="3710907"/>
          <a:ext cx="8064896" cy="2166365"/>
        </p:xfrm>
        <a:graphic>
          <a:graphicData uri="http://schemas.openxmlformats.org/drawingml/2006/table">
            <a:tbl>
              <a:tblPr firstRow="1" firstCol="1" bandRow="1"/>
              <a:tblGrid>
                <a:gridCol w="5954309"/>
                <a:gridCol w="2110587"/>
              </a:tblGrid>
              <a:tr h="330835">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INDICADOR</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Unidad de medida</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03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1. </a:t>
                      </a:r>
                      <a:r>
                        <a:rPr lang="es-CO" sz="1800" i="1" noProof="0" dirty="0" smtClean="0">
                          <a:effectLst/>
                          <a:latin typeface="High Tower Text" panose="02040502050506030303" pitchFamily="18" charset="0"/>
                          <a:ea typeface="Calibri" panose="020F0502020204030204" pitchFamily="34" charset="0"/>
                          <a:cs typeface="Times New Roman" panose="02020603050405020304" pitchFamily="18" charset="0"/>
                        </a:rPr>
                        <a:t>Ejemplo para Operacional</a:t>
                      </a:r>
                      <a:r>
                        <a:rPr lang="es-CO" sz="1800" i="1" baseline="0" noProof="0" dirty="0" smtClean="0">
                          <a:effectLst/>
                          <a:latin typeface="High Tower Text" panose="02040502050506030303" pitchFamily="18" charset="0"/>
                          <a:ea typeface="Calibri" panose="020F0502020204030204" pitchFamily="34" charset="0"/>
                          <a:cs typeface="Times New Roman" panose="02020603050405020304" pitchFamily="18" charset="0"/>
                        </a:rPr>
                        <a:t> o Ambiental</a:t>
                      </a:r>
                      <a:r>
                        <a:rPr lang="es-CO" sz="1800" i="1" noProof="0" dirty="0" smtClean="0">
                          <a:effectLst/>
                          <a:latin typeface="High Tower Text" panose="02040502050506030303" pitchFamily="18" charset="0"/>
                          <a:ea typeface="Calibri" panose="020F0502020204030204" pitchFamily="34" charset="0"/>
                          <a:cs typeface="Times New Roman" panose="02020603050405020304" pitchFamily="18" charset="0"/>
                        </a:rPr>
                        <a:t>: Pérdidas reales (físicas)</a:t>
                      </a:r>
                      <a:r>
                        <a:rPr lang="es-CO" sz="1800" i="1" baseline="0" noProof="0" dirty="0" smtClean="0">
                          <a:effectLst/>
                          <a:latin typeface="High Tower Text" panose="02040502050506030303" pitchFamily="18" charset="0"/>
                          <a:ea typeface="Calibri" panose="020F0502020204030204" pitchFamily="34" charset="0"/>
                          <a:cs typeface="Times New Roman" panose="02020603050405020304" pitchFamily="18" charset="0"/>
                        </a:rPr>
                        <a:t> de agua en la red matriz</a:t>
                      </a:r>
                      <a:r>
                        <a:rPr lang="es-CO" sz="1800" i="1" noProof="0" dirty="0" smtClean="0">
                          <a:effectLst/>
                          <a:latin typeface="High Tower Text" panose="02040502050506030303" pitchFamily="18" charset="0"/>
                          <a:ea typeface="Calibri" panose="020F0502020204030204" pitchFamily="34" charset="0"/>
                          <a:cs typeface="Times New Roman" panose="02020603050405020304" pitchFamily="18" charset="0"/>
                        </a:rPr>
                        <a:t>.</a:t>
                      </a:r>
                      <a:endParaRPr lang="es-CO" sz="1800" i="1" noProof="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total o %</a:t>
                      </a:r>
                      <a:endPar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2. </a:t>
                      </a:r>
                      <a:r>
                        <a:rPr lang="es-CO" sz="1800" i="1" noProof="0" dirty="0" smtClean="0">
                          <a:effectLst/>
                          <a:latin typeface="High Tower Text" panose="02040502050506030303" pitchFamily="18" charset="0"/>
                          <a:ea typeface="Calibri" panose="020F0502020204030204" pitchFamily="34" charset="0"/>
                          <a:cs typeface="Times New Roman" panose="02020603050405020304" pitchFamily="18" charset="0"/>
                        </a:rPr>
                        <a:t>Ejemplo para Financiero,</a:t>
                      </a:r>
                      <a:r>
                        <a:rPr lang="es-CO" sz="1800" i="1" baseline="0" noProof="0" dirty="0" smtClean="0">
                          <a:effectLst/>
                          <a:latin typeface="High Tower Text" panose="02040502050506030303" pitchFamily="18" charset="0"/>
                          <a:ea typeface="Calibri" panose="020F0502020204030204" pitchFamily="34" charset="0"/>
                          <a:cs typeface="Times New Roman" panose="02020603050405020304" pitchFamily="18" charset="0"/>
                        </a:rPr>
                        <a:t> Tecnológico o Operacional</a:t>
                      </a:r>
                      <a:r>
                        <a:rPr lang="es-CO" sz="1800" i="1" noProof="0" dirty="0" smtClean="0">
                          <a:effectLst/>
                          <a:latin typeface="High Tower Text" panose="02040502050506030303" pitchFamily="18" charset="0"/>
                          <a:ea typeface="Calibri" panose="020F0502020204030204" pitchFamily="34" charset="0"/>
                          <a:cs typeface="Times New Roman" panose="02020603050405020304" pitchFamily="18" charset="0"/>
                        </a:rPr>
                        <a:t>: Planes a largo plazo para la expansión de servicios relacionados con el crecimiento, o cambio previsto, de la población.</a:t>
                      </a:r>
                      <a:endParaRPr lang="es-CO" sz="1800" i="1" noProof="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de planes, periodicidad de revisión, consecución de objetivos.</a:t>
                      </a:r>
                      <a:endPar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4959377" y="116632"/>
            <a:ext cx="1152128"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Interpretar</a:t>
            </a:r>
            <a:endParaRPr lang="es-CO" sz="1600" dirty="0"/>
          </a:p>
        </p:txBody>
      </p:sp>
      <p:sp>
        <p:nvSpPr>
          <p:cNvPr id="7" name="Rounded Rectangle 6"/>
          <p:cNvSpPr/>
          <p:nvPr/>
        </p:nvSpPr>
        <p:spPr>
          <a:xfrm>
            <a:off x="6450527" y="114873"/>
            <a:ext cx="1228307"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Seleccionar</a:t>
            </a:r>
            <a:endParaRPr lang="es-CO" sz="1600" dirty="0" smtClean="0"/>
          </a:p>
        </p:txBody>
      </p:sp>
      <p:sp>
        <p:nvSpPr>
          <p:cNvPr id="8" name="Rounded Rectangle 7"/>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Evaluar</a:t>
            </a:r>
            <a:endParaRPr lang="es-CO" sz="1600" dirty="0" smtClean="0"/>
          </a:p>
        </p:txBody>
      </p:sp>
      <p:sp>
        <p:nvSpPr>
          <p:cNvPr id="9" name="Right Arrow 8"/>
          <p:cNvSpPr/>
          <p:nvPr/>
        </p:nvSpPr>
        <p:spPr>
          <a:xfrm>
            <a:off x="6192409" y="314106"/>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0" name="Right Arrow 9"/>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Tree>
    <p:extLst>
      <p:ext uri="{BB962C8B-B14F-4D97-AF65-F5344CB8AC3E}">
        <p14:creationId xmlns:p14="http://schemas.microsoft.com/office/powerpoint/2010/main" val="3131394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268760"/>
            <a:ext cx="8136000" cy="4525963"/>
          </a:xfrm>
        </p:spPr>
        <p:txBody>
          <a:bodyPr/>
          <a:lstStyle/>
          <a:p>
            <a:pPr marL="0" indent="0">
              <a:spcBef>
                <a:spcPts val="600"/>
              </a:spcBef>
              <a:spcAft>
                <a:spcPts val="600"/>
              </a:spcAft>
              <a:buNone/>
            </a:pPr>
            <a:r>
              <a:rPr lang="es-ES" dirty="0"/>
              <a:t>Con base en los indicadores seleccionados, </a:t>
            </a:r>
            <a:r>
              <a:rPr lang="es-ES" dirty="0" smtClean="0"/>
              <a:t>ahora anotarán </a:t>
            </a:r>
            <a:r>
              <a:rPr lang="es-ES" dirty="0"/>
              <a:t>el estado actual de su </a:t>
            </a:r>
            <a:r>
              <a:rPr lang="es-ES" dirty="0" smtClean="0"/>
              <a:t>empresa con </a:t>
            </a:r>
            <a:r>
              <a:rPr lang="es-ES" dirty="0"/>
              <a:t>una letra </a:t>
            </a:r>
            <a:r>
              <a:rPr lang="es-ES" dirty="0" smtClean="0"/>
              <a:t>“A".</a:t>
            </a:r>
            <a:endParaRPr lang="es-ES" dirty="0"/>
          </a:p>
          <a:p>
            <a:pPr marL="0" indent="0">
              <a:spcBef>
                <a:spcPts val="600"/>
              </a:spcBef>
              <a:spcAft>
                <a:spcPts val="600"/>
              </a:spcAft>
              <a:buNone/>
            </a:pPr>
            <a:r>
              <a:rPr lang="es-ES" dirty="0"/>
              <a:t>Tenga en cuenta que tendrá que </a:t>
            </a:r>
            <a:r>
              <a:rPr lang="es-ES" dirty="0" smtClean="0"/>
              <a:t>definir </a:t>
            </a:r>
            <a:r>
              <a:rPr lang="es-ES" dirty="0"/>
              <a:t>el Estándar o la Guía según el puntaje que proporcione. Estos pueden ser globales, nacionales, sectoriales o </a:t>
            </a:r>
            <a:r>
              <a:rPr lang="es-ES" dirty="0" smtClean="0"/>
              <a:t>internos de la empresa.</a:t>
            </a:r>
            <a:endParaRPr lang="en-US" dirty="0" smtClean="0"/>
          </a:p>
        </p:txBody>
      </p:sp>
      <p:sp>
        <p:nvSpPr>
          <p:cNvPr id="3" name="Text Placeholder 2"/>
          <p:cNvSpPr>
            <a:spLocks noGrp="1"/>
          </p:cNvSpPr>
          <p:nvPr>
            <p:ph type="body" sz="quarter" idx="10"/>
          </p:nvPr>
        </p:nvSpPr>
        <p:spPr>
          <a:xfrm>
            <a:off x="360000" y="360363"/>
            <a:ext cx="3216293" cy="551090"/>
          </a:xfrm>
        </p:spPr>
        <p:txBody>
          <a:bodyPr/>
          <a:lstStyle/>
          <a:p>
            <a:r>
              <a:rPr lang="en-US" dirty="0" err="1" smtClean="0"/>
              <a:t>Evaluar</a:t>
            </a:r>
            <a:r>
              <a:rPr lang="en-US" dirty="0" smtClean="0"/>
              <a:t> el </a:t>
            </a:r>
            <a:r>
              <a:rPr lang="en-US" dirty="0" err="1" smtClean="0"/>
              <a:t>estado</a:t>
            </a:r>
            <a:r>
              <a:rPr lang="en-US" dirty="0" smtClean="0"/>
              <a:t> actual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2230944"/>
              </p:ext>
            </p:extLst>
          </p:nvPr>
        </p:nvGraphicFramePr>
        <p:xfrm>
          <a:off x="504000" y="3212976"/>
          <a:ext cx="8135999" cy="2088530"/>
        </p:xfrm>
        <a:graphic>
          <a:graphicData uri="http://schemas.openxmlformats.org/drawingml/2006/table">
            <a:tbl>
              <a:tblPr firstRow="1" firstCol="1" bandRow="1"/>
              <a:tblGrid>
                <a:gridCol w="862481"/>
                <a:gridCol w="3709575"/>
                <a:gridCol w="720080"/>
                <a:gridCol w="648072"/>
                <a:gridCol w="792088"/>
                <a:gridCol w="720080"/>
                <a:gridCol w="683623"/>
              </a:tblGrid>
              <a:tr h="833488">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IND.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NORMATIVA / GUÍA</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Muy Bajo</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Bajo</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Medio</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Alto</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Muy Alto</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042">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1</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Ejemplo: Estándares</a:t>
                      </a:r>
                      <a:r>
                        <a:rPr lang="es-CO" sz="1800" i="1" kern="1200" baseline="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de la </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IWA, Banco Mundial, o guías elaboradas localmente (RAS</a:t>
                      </a:r>
                      <a:r>
                        <a:rPr lang="es-CO" sz="1800" i="1" kern="1200" baseline="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en Colombia)</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a:t>
                      </a:r>
                      <a:endParaRPr lang="es-CO" sz="1800" i="1"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A</a:t>
                      </a:r>
                      <a:endParaRPr lang="es-CO" sz="1800" i="1"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4968552" y="116632"/>
            <a:ext cx="1224136"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Seleccionar</a:t>
            </a:r>
            <a:endParaRPr lang="en-US" sz="1600" dirty="0"/>
          </a:p>
        </p:txBody>
      </p:sp>
      <p:sp>
        <p:nvSpPr>
          <p:cNvPr id="7" name="Rounded Rectangle 6"/>
          <p:cNvSpPr/>
          <p:nvPr/>
        </p:nvSpPr>
        <p:spPr>
          <a:xfrm>
            <a:off x="6548557"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Evaluar</a:t>
            </a:r>
            <a:endParaRPr lang="en-US" sz="1600" dirty="0" smtClean="0"/>
          </a:p>
        </p:txBody>
      </p:sp>
      <p:sp>
        <p:nvSpPr>
          <p:cNvPr id="8" name="Rounded Rectangle 7"/>
          <p:cNvSpPr/>
          <p:nvPr/>
        </p:nvSpPr>
        <p:spPr>
          <a:xfrm>
            <a:off x="7910352" y="116632"/>
            <a:ext cx="1126144"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Visualizar</a:t>
            </a:r>
            <a:endParaRPr lang="en-US" sz="1600" dirty="0" smtClean="0"/>
          </a:p>
        </p:txBody>
      </p:sp>
      <p:sp>
        <p:nvSpPr>
          <p:cNvPr id="9" name="Right Arrow 8"/>
          <p:cNvSpPr/>
          <p:nvPr/>
        </p:nvSpPr>
        <p:spPr>
          <a:xfrm>
            <a:off x="6273685"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ight Arrow 9"/>
          <p:cNvSpPr/>
          <p:nvPr/>
        </p:nvSpPr>
        <p:spPr>
          <a:xfrm>
            <a:off x="7637666"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630383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268760"/>
            <a:ext cx="8460472" cy="2088232"/>
          </a:xfrm>
        </p:spPr>
        <p:txBody>
          <a:bodyPr>
            <a:normAutofit/>
          </a:bodyPr>
          <a:lstStyle/>
          <a:p>
            <a:pPr marL="0" indent="0">
              <a:spcBef>
                <a:spcPts val="600"/>
              </a:spcBef>
              <a:spcAft>
                <a:spcPts val="600"/>
              </a:spcAft>
              <a:buNone/>
            </a:pPr>
            <a:r>
              <a:rPr lang="es-ES" dirty="0"/>
              <a:t>¿Qué tan lejos en el futuro estamos visualizando nuestra </a:t>
            </a:r>
            <a:r>
              <a:rPr lang="es-ES" dirty="0" smtClean="0"/>
              <a:t>empresa?</a:t>
            </a:r>
            <a:endParaRPr lang="es-ES" dirty="0"/>
          </a:p>
          <a:p>
            <a:pPr marL="0" indent="0">
              <a:spcBef>
                <a:spcPts val="600"/>
              </a:spcBef>
              <a:spcAft>
                <a:spcPts val="600"/>
              </a:spcAft>
              <a:buNone/>
            </a:pPr>
            <a:r>
              <a:rPr lang="es-ES" dirty="0" smtClean="0"/>
              <a:t>En plenaria, decidan cuál </a:t>
            </a:r>
            <a:r>
              <a:rPr lang="es-ES" dirty="0"/>
              <a:t>será el plazo para lograr su E</a:t>
            </a:r>
            <a:r>
              <a:rPr lang="es-ES" dirty="0" smtClean="0"/>
              <a:t>mpresa de Agua Sostenible.</a:t>
            </a:r>
            <a:endParaRPr lang="es-ES" dirty="0"/>
          </a:p>
          <a:p>
            <a:pPr marL="0" indent="0">
              <a:spcBef>
                <a:spcPts val="600"/>
              </a:spcBef>
              <a:spcAft>
                <a:spcPts val="600"/>
              </a:spcAft>
              <a:buNone/>
            </a:pPr>
            <a:r>
              <a:rPr lang="es-ES" dirty="0"/>
              <a:t>Es útil alinear </a:t>
            </a:r>
            <a:r>
              <a:rPr lang="es-ES" dirty="0" smtClean="0"/>
              <a:t>este plazo con </a:t>
            </a:r>
            <a:r>
              <a:rPr lang="es-ES" dirty="0"/>
              <a:t>los programas organizacionales, nacionales y / o internacionales relevantes: </a:t>
            </a:r>
            <a:r>
              <a:rPr lang="es-ES" dirty="0" smtClean="0"/>
              <a:t>Planes Estratégicos Internos o Locales, Planes de Desarrollo Nacional </a:t>
            </a:r>
            <a:r>
              <a:rPr lang="es-ES" dirty="0"/>
              <a:t>o los Objetivos de Desarrollo Sostenible</a:t>
            </a:r>
            <a:r>
              <a:rPr lang="es-ES" dirty="0" smtClean="0"/>
              <a:t>.</a:t>
            </a:r>
            <a:endParaRPr lang="en-US" dirty="0" smtClean="0"/>
          </a:p>
        </p:txBody>
      </p:sp>
      <p:sp>
        <p:nvSpPr>
          <p:cNvPr id="3" name="Text Placeholder 2"/>
          <p:cNvSpPr>
            <a:spLocks noGrp="1"/>
          </p:cNvSpPr>
          <p:nvPr>
            <p:ph type="body" sz="quarter" idx="10"/>
          </p:nvPr>
        </p:nvSpPr>
        <p:spPr>
          <a:xfrm>
            <a:off x="360000" y="360363"/>
            <a:ext cx="3524839" cy="551090"/>
          </a:xfrm>
        </p:spPr>
        <p:txBody>
          <a:bodyPr/>
          <a:lstStyle/>
          <a:p>
            <a:r>
              <a:rPr lang="en-US" dirty="0" err="1" smtClean="0"/>
              <a:t>Visualizar</a:t>
            </a:r>
            <a:r>
              <a:rPr lang="en-US" dirty="0" smtClean="0"/>
              <a:t> </a:t>
            </a:r>
            <a:r>
              <a:rPr lang="en-US" dirty="0" smtClean="0"/>
              <a:t>el </a:t>
            </a:r>
            <a:r>
              <a:rPr lang="en-US" dirty="0" err="1" smtClean="0"/>
              <a:t>estado</a:t>
            </a:r>
            <a:r>
              <a:rPr lang="en-US" dirty="0" smtClean="0"/>
              <a:t> </a:t>
            </a:r>
            <a:r>
              <a:rPr lang="en-US" dirty="0" err="1" smtClean="0"/>
              <a:t>futuro</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74310603"/>
              </p:ext>
            </p:extLst>
          </p:nvPr>
        </p:nvGraphicFramePr>
        <p:xfrm>
          <a:off x="395536" y="4653136"/>
          <a:ext cx="8352928" cy="1394172"/>
        </p:xfrm>
        <a:graphic>
          <a:graphicData uri="http://schemas.openxmlformats.org/drawingml/2006/table">
            <a:tbl>
              <a:tblPr firstRow="1" firstCol="1" bandRow="1"/>
              <a:tblGrid>
                <a:gridCol w="8352928"/>
              </a:tblGrid>
              <a:tr h="525492">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LIMITACIONES CONTEMPLADAS</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644">
                <a:tc>
                  <a:txBody>
                    <a:bodyPr/>
                    <a:lstStyle/>
                    <a:p>
                      <a:pPr algn="just">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Ejemplo: Los planes de desarrollo del gobierno para los próximos 10 años </a:t>
                      </a:r>
                      <a:r>
                        <a:rPr lang="es-CO" sz="1800" i="1" kern="1200" noProof="0" dirty="0" err="1"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est;an</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enfocados en promover el sector industrial, por lo que recursos para expandir o fomentar temas ambientales</a:t>
                      </a:r>
                      <a:r>
                        <a:rPr lang="es-CO" sz="1800" i="1" kern="1200" baseline="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serán reducidos.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1"/>
          <p:cNvSpPr txBox="1">
            <a:spLocks/>
          </p:cNvSpPr>
          <p:nvPr/>
        </p:nvSpPr>
        <p:spPr>
          <a:xfrm>
            <a:off x="360000" y="3356992"/>
            <a:ext cx="8460472" cy="1116125"/>
          </a:xfrm>
          <a:prstGeom prst="rect">
            <a:avLst/>
          </a:prstGeom>
        </p:spPr>
        <p:txBody>
          <a:bodyPr vert="horz" lIns="91440" tIns="45720" rIns="91440" bIns="45720" rtlCol="0">
            <a:normAutofit/>
          </a:bodyPr>
          <a:lstStyle>
            <a:lvl1pPr marL="252000" indent="-252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Bef>
                <a:spcPts val="600"/>
              </a:spcBef>
              <a:spcAft>
                <a:spcPts val="600"/>
              </a:spcAft>
              <a:buNone/>
            </a:pPr>
            <a:r>
              <a:rPr lang="es-ES" dirty="0"/>
              <a:t>Al mirar hacia el futuro, ¿cuáles son algunas de las principales limitaciones que puede prever para convertirse en una </a:t>
            </a:r>
            <a:r>
              <a:rPr lang="es-ES" dirty="0" smtClean="0"/>
              <a:t>empresa sostenible?</a:t>
            </a:r>
            <a:endParaRPr lang="es-ES" dirty="0"/>
          </a:p>
          <a:p>
            <a:pPr marL="0" indent="0" algn="just" fontAlgn="auto">
              <a:spcBef>
                <a:spcPts val="600"/>
              </a:spcBef>
              <a:spcAft>
                <a:spcPts val="600"/>
              </a:spcAft>
              <a:buNone/>
            </a:pPr>
            <a:r>
              <a:rPr lang="es-ES" dirty="0"/>
              <a:t>Identifique estas restricciones con su grupo:</a:t>
            </a:r>
            <a:endParaRPr lang="es-CO" dirty="0"/>
          </a:p>
        </p:txBody>
      </p:sp>
      <p:sp>
        <p:nvSpPr>
          <p:cNvPr id="6" name="Rounded Rectangle 5"/>
          <p:cNvSpPr/>
          <p:nvPr/>
        </p:nvSpPr>
        <p:spPr>
          <a:xfrm>
            <a:off x="5148064"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Evaluar</a:t>
            </a:r>
            <a:endParaRPr lang="en-US" sz="1600" dirty="0"/>
          </a:p>
        </p:txBody>
      </p:sp>
      <p:sp>
        <p:nvSpPr>
          <p:cNvPr id="9" name="Rounded Rectangle 8"/>
          <p:cNvSpPr/>
          <p:nvPr/>
        </p:nvSpPr>
        <p:spPr>
          <a:xfrm>
            <a:off x="6543120" y="115900"/>
            <a:ext cx="1121053"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Visualizar</a:t>
            </a:r>
            <a:endParaRPr lang="en-US" sz="1600" dirty="0"/>
          </a:p>
        </p:txBody>
      </p:sp>
      <p:sp>
        <p:nvSpPr>
          <p:cNvPr id="10" name="Rounded Rectangle 9"/>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Cerrar</a:t>
            </a:r>
            <a:endParaRPr lang="en-US" sz="1600" dirty="0" smtClean="0"/>
          </a:p>
        </p:txBody>
      </p:sp>
      <p:sp>
        <p:nvSpPr>
          <p:cNvPr id="11" name="Right Arrow 10"/>
          <p:cNvSpPr/>
          <p:nvPr/>
        </p:nvSpPr>
        <p:spPr>
          <a:xfrm>
            <a:off x="6237173"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ight Arrow 11"/>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97483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000" y="1628800"/>
            <a:ext cx="8460472" cy="4021907"/>
          </a:xfrm>
        </p:spPr>
        <p:txBody>
          <a:bodyPr/>
          <a:lstStyle/>
          <a:p>
            <a:pPr marL="0" indent="0">
              <a:lnSpc>
                <a:spcPct val="108000"/>
              </a:lnSpc>
              <a:spcBef>
                <a:spcPts val="600"/>
              </a:spcBef>
              <a:spcAft>
                <a:spcPts val="600"/>
              </a:spcAft>
              <a:buNone/>
            </a:pPr>
            <a:r>
              <a:rPr lang="es-ES" dirty="0"/>
              <a:t>Usando la puntuación del paso anterior, y considerando </a:t>
            </a:r>
            <a:r>
              <a:rPr lang="es-ES" dirty="0" smtClean="0"/>
              <a:t>su definición funcional </a:t>
            </a:r>
            <a:r>
              <a:rPr lang="es-ES" dirty="0"/>
              <a:t>de </a:t>
            </a:r>
            <a:r>
              <a:rPr lang="es-ES" dirty="0" smtClean="0"/>
              <a:t>sostenibilidad e interpretación en los componentes, </a:t>
            </a:r>
            <a:r>
              <a:rPr lang="es-ES" dirty="0"/>
              <a:t>califique con una letra "F" donde su </a:t>
            </a:r>
            <a:r>
              <a:rPr lang="es-ES" dirty="0" smtClean="0"/>
              <a:t>empresa </a:t>
            </a:r>
            <a:r>
              <a:rPr lang="es-ES" dirty="0"/>
              <a:t>estará en el futuro</a:t>
            </a:r>
            <a:r>
              <a:rPr lang="es-ES" dirty="0" smtClean="0"/>
              <a:t>.</a:t>
            </a:r>
          </a:p>
          <a:p>
            <a:pPr marL="0" indent="0">
              <a:buNone/>
            </a:pPr>
            <a:endParaRPr lang="en-US" dirty="0"/>
          </a:p>
        </p:txBody>
      </p:sp>
      <p:sp>
        <p:nvSpPr>
          <p:cNvPr id="11" name="Text Placeholder 2"/>
          <p:cNvSpPr>
            <a:spLocks noGrp="1"/>
          </p:cNvSpPr>
          <p:nvPr>
            <p:ph type="body" sz="quarter" idx="10"/>
          </p:nvPr>
        </p:nvSpPr>
        <p:spPr>
          <a:xfrm>
            <a:off x="360000" y="360363"/>
            <a:ext cx="3524839" cy="551090"/>
          </a:xfrm>
        </p:spPr>
        <p:txBody>
          <a:bodyPr/>
          <a:lstStyle/>
          <a:p>
            <a:r>
              <a:rPr lang="en-US" dirty="0" err="1" smtClean="0"/>
              <a:t>Visualizar</a:t>
            </a:r>
            <a:r>
              <a:rPr lang="en-US" dirty="0" smtClean="0"/>
              <a:t> </a:t>
            </a:r>
            <a:r>
              <a:rPr lang="en-US" dirty="0" smtClean="0"/>
              <a:t>el </a:t>
            </a:r>
            <a:r>
              <a:rPr lang="en-US" dirty="0" err="1" smtClean="0"/>
              <a:t>estado</a:t>
            </a:r>
            <a:r>
              <a:rPr lang="en-US" dirty="0" smtClean="0"/>
              <a:t> </a:t>
            </a:r>
            <a:r>
              <a:rPr lang="en-US" dirty="0" err="1" smtClean="0"/>
              <a:t>futuro</a:t>
            </a:r>
            <a:endParaRPr lang="en-US" dirty="0"/>
          </a:p>
        </p:txBody>
      </p:sp>
      <p:sp>
        <p:nvSpPr>
          <p:cNvPr id="13" name="Rounded Rectangle 12"/>
          <p:cNvSpPr/>
          <p:nvPr/>
        </p:nvSpPr>
        <p:spPr>
          <a:xfrm>
            <a:off x="5148064" y="116632"/>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Evaluar</a:t>
            </a:r>
            <a:endParaRPr lang="en-US" sz="1600" dirty="0"/>
          </a:p>
        </p:txBody>
      </p:sp>
      <p:sp>
        <p:nvSpPr>
          <p:cNvPr id="14" name="Rounded Rectangle 13"/>
          <p:cNvSpPr/>
          <p:nvPr/>
        </p:nvSpPr>
        <p:spPr>
          <a:xfrm>
            <a:off x="6543120" y="115900"/>
            <a:ext cx="1121053"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Visualizar</a:t>
            </a:r>
            <a:endParaRPr lang="en-US" sz="1600" dirty="0"/>
          </a:p>
        </p:txBody>
      </p:sp>
      <p:sp>
        <p:nvSpPr>
          <p:cNvPr id="15" name="Rounded Rectangle 14"/>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Cerrar</a:t>
            </a:r>
            <a:endParaRPr lang="en-US" sz="1600" dirty="0" smtClean="0"/>
          </a:p>
        </p:txBody>
      </p:sp>
      <p:sp>
        <p:nvSpPr>
          <p:cNvPr id="16" name="Right Arrow 15"/>
          <p:cNvSpPr/>
          <p:nvPr/>
        </p:nvSpPr>
        <p:spPr>
          <a:xfrm>
            <a:off x="6237173"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ight Arrow 16"/>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aphicFrame>
        <p:nvGraphicFramePr>
          <p:cNvPr id="18" name="Table 17"/>
          <p:cNvGraphicFramePr>
            <a:graphicFrameLocks noGrp="1"/>
          </p:cNvGraphicFramePr>
          <p:nvPr>
            <p:extLst>
              <p:ext uri="{D42A27DB-BD31-4B8C-83A1-F6EECF244321}">
                <p14:modId xmlns:p14="http://schemas.microsoft.com/office/powerpoint/2010/main" val="975723564"/>
              </p:ext>
            </p:extLst>
          </p:nvPr>
        </p:nvGraphicFramePr>
        <p:xfrm>
          <a:off x="504000" y="3068960"/>
          <a:ext cx="8135999" cy="2088530"/>
        </p:xfrm>
        <a:graphic>
          <a:graphicData uri="http://schemas.openxmlformats.org/drawingml/2006/table">
            <a:tbl>
              <a:tblPr firstRow="1" firstCol="1" bandRow="1"/>
              <a:tblGrid>
                <a:gridCol w="862481"/>
                <a:gridCol w="3709575"/>
                <a:gridCol w="720080"/>
                <a:gridCol w="648072"/>
                <a:gridCol w="792088"/>
                <a:gridCol w="720080"/>
                <a:gridCol w="683623"/>
              </a:tblGrid>
              <a:tr h="833488">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IND.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NORMATIVA / GUÍA</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Muy Bajo</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Bajo</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Medio</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Alto</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Muy Alto</a:t>
                      </a:r>
                      <a:endParaRPr lang="es-CO" sz="1800"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042">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1</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Ejemplo: Estándares</a:t>
                      </a:r>
                      <a:r>
                        <a:rPr lang="es-CO" sz="1800" i="1" kern="1200" baseline="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de la </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IWA, Banco Mundial, o guías elaboradas localmente (RAS</a:t>
                      </a:r>
                      <a:r>
                        <a:rPr lang="es-CO" sz="1800" i="1" kern="1200" baseline="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en Colombia)</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a:t>
                      </a:r>
                      <a:endParaRPr lang="es-CO" sz="1800" i="1"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A</a:t>
                      </a:r>
                      <a:endParaRPr lang="es-CO" sz="1800" i="1"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CO" sz="1800" kern="12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F</a:t>
                      </a:r>
                      <a:endParaRPr lang="es-CO" sz="1800" i="1" kern="120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CO" sz="1800" kern="12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s-CO" sz="18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3052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197653"/>
            <a:ext cx="3818060" cy="1437486"/>
          </a:xfrm>
        </p:spPr>
        <p:txBody>
          <a:bodyPr/>
          <a:lstStyle/>
          <a:p>
            <a:r>
              <a:rPr lang="es-CO" dirty="0" smtClean="0"/>
              <a:t>Cerrando la brecha:</a:t>
            </a:r>
          </a:p>
          <a:p>
            <a:r>
              <a:rPr lang="es-CO" dirty="0" smtClean="0"/>
              <a:t>Dimensiones de una </a:t>
            </a:r>
          </a:p>
          <a:p>
            <a:r>
              <a:rPr lang="es-CO" dirty="0" smtClean="0"/>
              <a:t>Empresa de Agua Sostenible</a:t>
            </a:r>
            <a:endParaRPr lang="es-CO" dirty="0"/>
          </a:p>
        </p:txBody>
      </p:sp>
      <p:graphicFrame>
        <p:nvGraphicFramePr>
          <p:cNvPr id="4" name="Diagram 3"/>
          <p:cNvGraphicFramePr/>
          <p:nvPr>
            <p:extLst>
              <p:ext uri="{D42A27DB-BD31-4B8C-83A1-F6EECF244321}">
                <p14:modId xmlns:p14="http://schemas.microsoft.com/office/powerpoint/2010/main" val="4292564911"/>
              </p:ext>
            </p:extLst>
          </p:nvPr>
        </p:nvGraphicFramePr>
        <p:xfrm>
          <a:off x="3811745" y="2304170"/>
          <a:ext cx="5688632" cy="338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2843" y="2688306"/>
            <a:ext cx="4194962" cy="3447098"/>
          </a:xfrm>
          <a:prstGeom prst="rect">
            <a:avLst/>
          </a:prstGeom>
          <a:noFill/>
        </p:spPr>
        <p:txBody>
          <a:bodyPr wrap="square" rtlCol="0">
            <a:spAutoFit/>
          </a:bodyPr>
          <a:lstStyle/>
          <a:p>
            <a:pPr>
              <a:spcAft>
                <a:spcPts val="600"/>
              </a:spcAft>
            </a:pPr>
            <a:r>
              <a:rPr lang="es-ES" dirty="0" smtClean="0"/>
              <a:t>Propósito de las dimensiones </a:t>
            </a:r>
            <a:r>
              <a:rPr lang="es-ES" dirty="0"/>
              <a:t>de una </a:t>
            </a:r>
            <a:r>
              <a:rPr lang="es-ES" dirty="0" smtClean="0"/>
              <a:t>EAS:</a:t>
            </a:r>
            <a:endParaRPr lang="es-ES" dirty="0"/>
          </a:p>
          <a:p>
            <a:pPr>
              <a:spcAft>
                <a:spcPts val="600"/>
              </a:spcAft>
            </a:pPr>
            <a:r>
              <a:rPr lang="es-ES" dirty="0" smtClean="0"/>
              <a:t>- Reflexionar </a:t>
            </a:r>
            <a:r>
              <a:rPr lang="es-ES" dirty="0"/>
              <a:t>sobre lo que hace actualmente </a:t>
            </a:r>
            <a:r>
              <a:rPr lang="es-ES" dirty="0" smtClean="0"/>
              <a:t>la empresa.</a:t>
            </a:r>
            <a:endParaRPr lang="es-ES" dirty="0"/>
          </a:p>
          <a:p>
            <a:pPr>
              <a:spcAft>
                <a:spcPts val="600"/>
              </a:spcAft>
            </a:pPr>
            <a:r>
              <a:rPr lang="es-ES" dirty="0" smtClean="0"/>
              <a:t>- Identificar </a:t>
            </a:r>
            <a:r>
              <a:rPr lang="es-ES" dirty="0"/>
              <a:t>las conexiones </a:t>
            </a:r>
            <a:r>
              <a:rPr lang="es-ES" dirty="0" smtClean="0"/>
              <a:t>de la empresa con </a:t>
            </a:r>
            <a:r>
              <a:rPr lang="es-ES" dirty="0"/>
              <a:t>su contexto / entorno.</a:t>
            </a:r>
          </a:p>
          <a:p>
            <a:pPr>
              <a:spcAft>
                <a:spcPts val="600"/>
              </a:spcAft>
            </a:pPr>
            <a:r>
              <a:rPr lang="es-ES" dirty="0" smtClean="0"/>
              <a:t>- Explorar </a:t>
            </a:r>
            <a:r>
              <a:rPr lang="es-ES" dirty="0"/>
              <a:t>nuevos enfoques que fomentan prácticas "</a:t>
            </a:r>
            <a:r>
              <a:rPr lang="es-ES" dirty="0" smtClean="0"/>
              <a:t>verdes“ / sostenibles</a:t>
            </a:r>
            <a:endParaRPr lang="es-ES" dirty="0"/>
          </a:p>
          <a:p>
            <a:pPr>
              <a:spcAft>
                <a:spcPts val="600"/>
              </a:spcAft>
            </a:pPr>
            <a:r>
              <a:rPr lang="es-ES" dirty="0" smtClean="0"/>
              <a:t>- Alineamiento con los </a:t>
            </a:r>
            <a:r>
              <a:rPr lang="es-ES" dirty="0"/>
              <a:t>3 pilares de acción</a:t>
            </a:r>
            <a:r>
              <a:rPr lang="es-ES" dirty="0" smtClean="0"/>
              <a:t> Ciudades Sensibles </a:t>
            </a:r>
            <a:r>
              <a:rPr lang="es-ES" dirty="0"/>
              <a:t>al </a:t>
            </a:r>
            <a:r>
              <a:rPr lang="es-ES" dirty="0" smtClean="0"/>
              <a:t>Agua.</a:t>
            </a:r>
            <a:endParaRPr lang="es-CO" dirty="0"/>
          </a:p>
        </p:txBody>
      </p:sp>
      <p:sp>
        <p:nvSpPr>
          <p:cNvPr id="7" name="TextBox 6"/>
          <p:cNvSpPr txBox="1"/>
          <p:nvPr/>
        </p:nvSpPr>
        <p:spPr>
          <a:xfrm>
            <a:off x="327851" y="1700808"/>
            <a:ext cx="8011386" cy="646331"/>
          </a:xfrm>
          <a:prstGeom prst="rect">
            <a:avLst/>
          </a:prstGeom>
          <a:noFill/>
        </p:spPr>
        <p:txBody>
          <a:bodyPr wrap="square" rtlCol="0">
            <a:spAutoFit/>
          </a:bodyPr>
          <a:lstStyle/>
          <a:p>
            <a:pPr>
              <a:spcAft>
                <a:spcPts val="600"/>
              </a:spcAft>
            </a:pPr>
            <a:r>
              <a:rPr lang="es-ES" dirty="0"/>
              <a:t>Para cerrar la brecha entre su estado actual y futuro, </a:t>
            </a:r>
            <a:r>
              <a:rPr lang="es-ES" dirty="0" smtClean="0"/>
              <a:t>explorará </a:t>
            </a:r>
            <a:r>
              <a:rPr lang="es-ES" dirty="0"/>
              <a:t>los </a:t>
            </a:r>
            <a:r>
              <a:rPr lang="es-ES" dirty="0" smtClean="0"/>
              <a:t>enfoques y actividades potenciales, basados </a:t>
            </a:r>
            <a:r>
              <a:rPr lang="es-ES" dirty="0"/>
              <a:t>en las 3 dimensiones de </a:t>
            </a:r>
            <a:r>
              <a:rPr lang="es-ES" dirty="0" smtClean="0"/>
              <a:t>una EAS.</a:t>
            </a:r>
            <a:endParaRPr lang="es-CO" dirty="0"/>
          </a:p>
        </p:txBody>
      </p:sp>
      <p:sp>
        <p:nvSpPr>
          <p:cNvPr id="6" name="Rounded Rectangle 5"/>
          <p:cNvSpPr/>
          <p:nvPr/>
        </p:nvSpPr>
        <p:spPr>
          <a:xfrm>
            <a:off x="5220072" y="116632"/>
            <a:ext cx="1080120"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Visualizar</a:t>
            </a:r>
            <a:endParaRPr lang="es-CO" sz="1600" dirty="0"/>
          </a:p>
        </p:txBody>
      </p:sp>
      <p:sp>
        <p:nvSpPr>
          <p:cNvPr id="8" name="Rounded Rectangle 7"/>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Cerrar</a:t>
            </a:r>
            <a:endParaRPr lang="es-CO" sz="1600" dirty="0"/>
          </a:p>
        </p:txBody>
      </p:sp>
      <p:sp>
        <p:nvSpPr>
          <p:cNvPr id="9" name="Rounded Rectangle 8"/>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Plan de Acción</a:t>
            </a:r>
            <a:endParaRPr lang="es-CO" sz="1600" dirty="0" smtClean="0"/>
          </a:p>
        </p:txBody>
      </p:sp>
      <p:sp>
        <p:nvSpPr>
          <p:cNvPr id="10" name="Right Arrow 9"/>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1" name="Right Arrow 10"/>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Tree>
    <p:extLst>
      <p:ext uri="{BB962C8B-B14F-4D97-AF65-F5344CB8AC3E}">
        <p14:creationId xmlns:p14="http://schemas.microsoft.com/office/powerpoint/2010/main" val="2969625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196754"/>
            <a:ext cx="8136000" cy="4769210"/>
          </a:xfrm>
        </p:spPr>
        <p:txBody>
          <a:bodyPr/>
          <a:lstStyle/>
          <a:p>
            <a:r>
              <a:rPr lang="en-US" dirty="0" err="1" smtClean="0"/>
              <a:t>Gestión</a:t>
            </a:r>
            <a:r>
              <a:rPr lang="en-US" dirty="0" smtClean="0"/>
              <a:t> de </a:t>
            </a:r>
            <a:r>
              <a:rPr lang="en-US" dirty="0" err="1" smtClean="0"/>
              <a:t>activos</a:t>
            </a:r>
            <a:r>
              <a:rPr lang="en-US" dirty="0" smtClean="0">
                <a:sym typeface="Wingdings" panose="05000000000000000000" pitchFamily="2" charset="2"/>
              </a:rPr>
              <a:t> </a:t>
            </a:r>
            <a:endParaRPr lang="en-US" dirty="0" smtClean="0"/>
          </a:p>
          <a:p>
            <a:endParaRPr lang="en-US" dirty="0" smtClean="0">
              <a:sym typeface="Wingdings" panose="05000000000000000000" pitchFamily="2" charset="2"/>
            </a:endParaRPr>
          </a:p>
          <a:p>
            <a:r>
              <a:rPr lang="en-US" dirty="0" err="1" smtClean="0">
                <a:sym typeface="Wingdings" panose="05000000000000000000" pitchFamily="2" charset="2"/>
              </a:rPr>
              <a:t>Pérdidas</a:t>
            </a:r>
            <a:r>
              <a:rPr lang="en-US" dirty="0" smtClean="0">
                <a:sym typeface="Wingdings" panose="05000000000000000000" pitchFamily="2" charset="2"/>
              </a:rPr>
              <a:t> del </a:t>
            </a:r>
            <a:r>
              <a:rPr lang="en-US" dirty="0" err="1" smtClean="0">
                <a:sym typeface="Wingdings" panose="05000000000000000000" pitchFamily="2" charset="2"/>
              </a:rPr>
              <a:t>sistema</a:t>
            </a:r>
            <a:r>
              <a:rPr lang="en-US" dirty="0" smtClean="0">
                <a:sym typeface="Wingdings" panose="05000000000000000000" pitchFamily="2" charset="2"/>
              </a:rPr>
              <a:t> </a:t>
            </a:r>
            <a:r>
              <a:rPr lang="en-US" dirty="0" smtClean="0">
                <a:sym typeface="Wingdings" panose="05000000000000000000" pitchFamily="2" charset="2"/>
              </a:rPr>
              <a:t> </a:t>
            </a:r>
          </a:p>
          <a:p>
            <a:endParaRPr lang="en-US" dirty="0" smtClean="0">
              <a:sym typeface="Wingdings" panose="05000000000000000000" pitchFamily="2" charset="2"/>
            </a:endParaRPr>
          </a:p>
          <a:p>
            <a:r>
              <a:rPr lang="en-US" dirty="0" err="1" smtClean="0">
                <a:sym typeface="Wingdings" panose="05000000000000000000" pitchFamily="2" charset="2"/>
              </a:rPr>
              <a:t>Servicio</a:t>
            </a:r>
            <a:r>
              <a:rPr lang="en-US" dirty="0" smtClean="0">
                <a:sym typeface="Wingdings" panose="05000000000000000000" pitchFamily="2" charset="2"/>
              </a:rPr>
              <a:t> al </a:t>
            </a:r>
            <a:r>
              <a:rPr lang="en-US" dirty="0" err="1" smtClean="0">
                <a:sym typeface="Wingdings" panose="05000000000000000000" pitchFamily="2" charset="2"/>
              </a:rPr>
              <a:t>Cliente</a:t>
            </a:r>
            <a:r>
              <a:rPr lang="en-US" dirty="0" smtClean="0">
                <a:sym typeface="Wingdings" panose="05000000000000000000" pitchFamily="2" charset="2"/>
              </a:rPr>
              <a:t> </a:t>
            </a:r>
            <a:r>
              <a:rPr lang="en-US" dirty="0" smtClean="0">
                <a:sym typeface="Wingdings" panose="05000000000000000000" pitchFamily="2" charset="2"/>
              </a:rPr>
              <a:t> </a:t>
            </a:r>
          </a:p>
          <a:p>
            <a:endParaRPr lang="en-US" dirty="0" smtClean="0">
              <a:sym typeface="Wingdings" panose="05000000000000000000" pitchFamily="2" charset="2"/>
            </a:endParaRPr>
          </a:p>
          <a:p>
            <a:r>
              <a:rPr lang="en-US" dirty="0" smtClean="0">
                <a:sym typeface="Wingdings" panose="05000000000000000000" pitchFamily="2" charset="2"/>
              </a:rPr>
              <a:t>Planes de </a:t>
            </a:r>
            <a:r>
              <a:rPr lang="en-US" dirty="0" err="1" smtClean="0">
                <a:sym typeface="Wingdings" panose="05000000000000000000" pitchFamily="2" charset="2"/>
              </a:rPr>
              <a:t>Seguridad</a:t>
            </a:r>
            <a:r>
              <a:rPr lang="en-US" dirty="0">
                <a:sym typeface="Wingdings" panose="05000000000000000000" pitchFamily="2" charset="2"/>
              </a:rPr>
              <a:t> </a:t>
            </a:r>
          </a:p>
          <a:p>
            <a:pPr marL="0" indent="0">
              <a:spcBef>
                <a:spcPts val="0"/>
              </a:spcBef>
              <a:buNone/>
            </a:pPr>
            <a:r>
              <a:rPr lang="en-US" dirty="0" smtClean="0">
                <a:sym typeface="Wingdings" panose="05000000000000000000" pitchFamily="2" charset="2"/>
              </a:rPr>
              <a:t>    </a:t>
            </a:r>
            <a:r>
              <a:rPr lang="en-US" dirty="0" err="1" smtClean="0">
                <a:sym typeface="Wingdings" panose="05000000000000000000" pitchFamily="2" charset="2"/>
              </a:rPr>
              <a:t>Hídrica</a:t>
            </a:r>
            <a:endParaRPr lang="en-US" dirty="0"/>
          </a:p>
        </p:txBody>
      </p:sp>
      <p:sp>
        <p:nvSpPr>
          <p:cNvPr id="3" name="Text Placeholder 2"/>
          <p:cNvSpPr>
            <a:spLocks noGrp="1"/>
          </p:cNvSpPr>
          <p:nvPr>
            <p:ph type="body" sz="quarter" idx="10"/>
          </p:nvPr>
        </p:nvSpPr>
        <p:spPr>
          <a:xfrm>
            <a:off x="360000" y="360363"/>
            <a:ext cx="2535658" cy="551090"/>
          </a:xfrm>
        </p:spPr>
        <p:txBody>
          <a:bodyPr/>
          <a:lstStyle/>
          <a:p>
            <a:r>
              <a:rPr lang="en-US" dirty="0" err="1" smtClean="0"/>
              <a:t>Prácticas</a:t>
            </a:r>
            <a:r>
              <a:rPr lang="en-US" dirty="0" smtClean="0"/>
              <a:t> </a:t>
            </a:r>
            <a:r>
              <a:rPr lang="en-US" dirty="0" err="1" smtClean="0"/>
              <a:t>Actuales</a:t>
            </a:r>
            <a:endParaRPr lang="en-US" dirty="0"/>
          </a:p>
        </p:txBody>
      </p:sp>
      <p:pic>
        <p:nvPicPr>
          <p:cNvPr id="1026" name="Picture 2" descr="Image result for asset management water uti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544" y="3996205"/>
            <a:ext cx="3429000" cy="2238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07352" y="6233969"/>
            <a:ext cx="1728192" cy="246221"/>
          </a:xfrm>
          <a:prstGeom prst="rect">
            <a:avLst/>
          </a:prstGeom>
          <a:noFill/>
        </p:spPr>
        <p:txBody>
          <a:bodyPr wrap="square" rtlCol="0">
            <a:spAutoFit/>
          </a:bodyPr>
          <a:lstStyle/>
          <a:p>
            <a:pPr algn="r"/>
            <a:r>
              <a:rPr lang="en-US" sz="1000" i="1" dirty="0" smtClean="0"/>
              <a:t>Fuente: </a:t>
            </a:r>
            <a:r>
              <a:rPr lang="en-US" sz="1000" i="1" dirty="0" err="1" smtClean="0"/>
              <a:t>istockphotos</a:t>
            </a:r>
            <a:endParaRPr lang="en-US" sz="1000" i="1" dirty="0"/>
          </a:p>
        </p:txBody>
      </p:sp>
      <p:pic>
        <p:nvPicPr>
          <p:cNvPr id="1028" name="Picture 4" descr="Image result for physical non revenue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954674"/>
            <a:ext cx="2952328" cy="22315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17728" y="6186219"/>
            <a:ext cx="1728192" cy="246221"/>
          </a:xfrm>
          <a:prstGeom prst="rect">
            <a:avLst/>
          </a:prstGeom>
          <a:noFill/>
        </p:spPr>
        <p:txBody>
          <a:bodyPr wrap="square" rtlCol="0">
            <a:spAutoFit/>
          </a:bodyPr>
          <a:lstStyle/>
          <a:p>
            <a:pPr algn="r"/>
            <a:r>
              <a:rPr lang="en-US" sz="1000" i="1" dirty="0" smtClean="0"/>
              <a:t>Fuente: </a:t>
            </a:r>
            <a:r>
              <a:rPr lang="en-US" sz="1000" i="1" dirty="0" smtClean="0"/>
              <a:t>IWA</a:t>
            </a:r>
            <a:endParaRPr lang="en-US" sz="1000" i="1" dirty="0"/>
          </a:p>
        </p:txBody>
      </p:sp>
      <p:sp>
        <p:nvSpPr>
          <p:cNvPr id="8" name="Content Placeholder 1"/>
          <p:cNvSpPr txBox="1">
            <a:spLocks/>
          </p:cNvSpPr>
          <p:nvPr/>
        </p:nvSpPr>
        <p:spPr>
          <a:xfrm>
            <a:off x="3203848" y="1180070"/>
            <a:ext cx="6048672" cy="4769210"/>
          </a:xfrm>
          <a:prstGeom prst="rect">
            <a:avLst/>
          </a:prstGeom>
        </p:spPr>
        <p:txBody>
          <a:bodyPr vert="horz" lIns="91440" tIns="45720" rIns="91440" bIns="45720" rtlCol="0">
            <a:normAutofit/>
          </a:bodyPr>
          <a:lstStyle>
            <a:lvl1pPr marL="252000" indent="-252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600"/>
              </a:spcAft>
              <a:buNone/>
            </a:pPr>
            <a:r>
              <a:rPr lang="en-US" dirty="0" err="1" smtClean="0">
                <a:sym typeface="Wingdings" panose="05000000000000000000" pitchFamily="2" charset="2"/>
              </a:rPr>
              <a:t>Herramienta</a:t>
            </a:r>
            <a:r>
              <a:rPr lang="en-US" dirty="0" smtClean="0">
                <a:sym typeface="Wingdings" panose="05000000000000000000" pitchFamily="2" charset="2"/>
              </a:rPr>
              <a:t> de </a:t>
            </a:r>
            <a:r>
              <a:rPr lang="en-US" dirty="0" err="1" smtClean="0">
                <a:sym typeface="Wingdings" panose="05000000000000000000" pitchFamily="2" charset="2"/>
              </a:rPr>
              <a:t>planeación</a:t>
            </a:r>
            <a:r>
              <a:rPr lang="en-US" dirty="0" smtClean="0">
                <a:sym typeface="Wingdings" panose="05000000000000000000" pitchFamily="2" charset="2"/>
              </a:rPr>
              <a:t> </a:t>
            </a:r>
            <a:r>
              <a:rPr lang="en-US" dirty="0" err="1" smtClean="0">
                <a:sym typeface="Wingdings" panose="05000000000000000000" pitchFamily="2" charset="2"/>
              </a:rPr>
              <a:t>estratégica</a:t>
            </a:r>
            <a:r>
              <a:rPr lang="en-US" dirty="0" smtClean="0">
                <a:sym typeface="Wingdings" panose="05000000000000000000" pitchFamily="2" charset="2"/>
              </a:rPr>
              <a:t> para introducer infrastructure </a:t>
            </a:r>
            <a:r>
              <a:rPr lang="en-US" dirty="0" err="1" smtClean="0">
                <a:sym typeface="Wingdings" panose="05000000000000000000" pitchFamily="2" charset="2"/>
              </a:rPr>
              <a:t>decentralizada</a:t>
            </a:r>
            <a:r>
              <a:rPr lang="en-US" dirty="0" smtClean="0">
                <a:sym typeface="Wingdings" panose="05000000000000000000" pitchFamily="2" charset="2"/>
              </a:rPr>
              <a:t> o eco-</a:t>
            </a:r>
            <a:r>
              <a:rPr lang="en-US" dirty="0" err="1" smtClean="0">
                <a:sym typeface="Wingdings" panose="05000000000000000000" pitchFamily="2" charset="2"/>
              </a:rPr>
              <a:t>amigable</a:t>
            </a:r>
            <a:r>
              <a:rPr lang="en-US" dirty="0" smtClean="0">
                <a:sym typeface="Wingdings" panose="05000000000000000000" pitchFamily="2" charset="2"/>
              </a:rPr>
              <a:t>. </a:t>
            </a:r>
            <a:endParaRPr lang="en-US" dirty="0" smtClean="0">
              <a:sym typeface="Wingdings" panose="05000000000000000000" pitchFamily="2" charset="2"/>
            </a:endParaRPr>
          </a:p>
          <a:p>
            <a:pPr marL="0" indent="0" fontAlgn="auto">
              <a:spcAft>
                <a:spcPts val="600"/>
              </a:spcAft>
              <a:buNone/>
            </a:pPr>
            <a:r>
              <a:rPr lang="en-US" dirty="0" err="1" smtClean="0">
                <a:sym typeface="Wingdings" panose="05000000000000000000" pitchFamily="2" charset="2"/>
              </a:rPr>
              <a:t>Eficiencia</a:t>
            </a:r>
            <a:r>
              <a:rPr lang="en-US" dirty="0" smtClean="0">
                <a:sym typeface="Wingdings" panose="05000000000000000000" pitchFamily="2" charset="2"/>
              </a:rPr>
              <a:t> del </a:t>
            </a:r>
            <a:r>
              <a:rPr lang="en-US" dirty="0" err="1" smtClean="0">
                <a:sym typeface="Wingdings" panose="05000000000000000000" pitchFamily="2" charset="2"/>
              </a:rPr>
              <a:t>recuso</a:t>
            </a:r>
            <a:r>
              <a:rPr lang="en-US" dirty="0" smtClean="0">
                <a:sym typeface="Wingdings" panose="05000000000000000000" pitchFamily="2" charset="2"/>
              </a:rPr>
              <a:t> </a:t>
            </a:r>
            <a:r>
              <a:rPr lang="en-US" dirty="0" err="1" smtClean="0">
                <a:sym typeface="Wingdings" panose="05000000000000000000" pitchFamily="2" charset="2"/>
              </a:rPr>
              <a:t>hídrico</a:t>
            </a:r>
            <a:r>
              <a:rPr lang="en-US" dirty="0" smtClean="0">
                <a:sym typeface="Wingdings" panose="05000000000000000000" pitchFamily="2" charset="2"/>
              </a:rPr>
              <a:t> y </a:t>
            </a:r>
            <a:r>
              <a:rPr lang="en-US" dirty="0" err="1" smtClean="0">
                <a:sym typeface="Wingdings" panose="05000000000000000000" pitchFamily="2" charset="2"/>
              </a:rPr>
              <a:t>gestión</a:t>
            </a:r>
            <a:r>
              <a:rPr lang="en-US" dirty="0" smtClean="0">
                <a:sym typeface="Wingdings" panose="05000000000000000000" pitchFamily="2" charset="2"/>
              </a:rPr>
              <a:t> de </a:t>
            </a:r>
            <a:r>
              <a:rPr lang="en-US" dirty="0" err="1" smtClean="0">
                <a:sym typeface="Wingdings" panose="05000000000000000000" pitchFamily="2" charset="2"/>
              </a:rPr>
              <a:t>calidad</a:t>
            </a:r>
            <a:r>
              <a:rPr lang="en-US" dirty="0" smtClean="0">
                <a:sym typeface="Wingdings" panose="05000000000000000000" pitchFamily="2" charset="2"/>
              </a:rPr>
              <a:t> y </a:t>
            </a:r>
            <a:r>
              <a:rPr lang="en-US" dirty="0" err="1" smtClean="0">
                <a:sym typeface="Wingdings" panose="05000000000000000000" pitchFamily="2" charset="2"/>
              </a:rPr>
              <a:t>cantidad</a:t>
            </a:r>
            <a:r>
              <a:rPr lang="en-US" dirty="0" smtClean="0">
                <a:sym typeface="Wingdings" panose="05000000000000000000" pitchFamily="2" charset="2"/>
              </a:rPr>
              <a:t>. </a:t>
            </a:r>
          </a:p>
          <a:p>
            <a:pPr marL="0" indent="0" fontAlgn="auto">
              <a:spcBef>
                <a:spcPts val="0"/>
              </a:spcBef>
              <a:spcAft>
                <a:spcPts val="0"/>
              </a:spcAft>
              <a:buNone/>
            </a:pPr>
            <a:r>
              <a:rPr lang="en-US" dirty="0" err="1" smtClean="0">
                <a:sym typeface="Wingdings" panose="05000000000000000000" pitchFamily="2" charset="2"/>
              </a:rPr>
              <a:t>Campañas</a:t>
            </a:r>
            <a:r>
              <a:rPr lang="en-US" dirty="0" smtClean="0">
                <a:sym typeface="Wingdings" panose="05000000000000000000" pitchFamily="2" charset="2"/>
              </a:rPr>
              <a:t> de </a:t>
            </a:r>
            <a:r>
              <a:rPr lang="en-US" dirty="0" err="1" smtClean="0">
                <a:sym typeface="Wingdings" panose="05000000000000000000" pitchFamily="2" charset="2"/>
              </a:rPr>
              <a:t>sensibilización</a:t>
            </a:r>
            <a:r>
              <a:rPr lang="en-US" dirty="0">
                <a:sym typeface="Wingdings" panose="05000000000000000000" pitchFamily="2" charset="2"/>
              </a:rPr>
              <a:t> </a:t>
            </a:r>
            <a:r>
              <a:rPr lang="en-US" dirty="0" smtClean="0">
                <a:sym typeface="Wingdings" panose="05000000000000000000" pitchFamily="2" charset="2"/>
              </a:rPr>
              <a:t>de</a:t>
            </a:r>
            <a:r>
              <a:rPr lang="en-US" dirty="0" smtClean="0">
                <a:sym typeface="Wingdings" panose="05000000000000000000" pitchFamily="2" charset="2"/>
              </a:rPr>
              <a:t> </a:t>
            </a:r>
            <a:r>
              <a:rPr lang="en-US" dirty="0" err="1" smtClean="0">
                <a:sym typeface="Wingdings" panose="05000000000000000000" pitchFamily="2" charset="2"/>
              </a:rPr>
              <a:t>servicios</a:t>
            </a:r>
            <a:r>
              <a:rPr lang="en-US" dirty="0" smtClean="0">
                <a:sym typeface="Wingdings" panose="05000000000000000000" pitchFamily="2" charset="2"/>
              </a:rPr>
              <a:t> del </a:t>
            </a:r>
            <a:r>
              <a:rPr lang="en-US" dirty="0" err="1" smtClean="0">
                <a:sym typeface="Wingdings" panose="05000000000000000000" pitchFamily="2" charset="2"/>
              </a:rPr>
              <a:t>ecosistema</a:t>
            </a:r>
            <a:endParaRPr lang="en-US" dirty="0" smtClean="0">
              <a:sym typeface="Wingdings" panose="05000000000000000000" pitchFamily="2" charset="2"/>
            </a:endParaRPr>
          </a:p>
          <a:p>
            <a:pPr marL="0" indent="0" fontAlgn="auto">
              <a:spcBef>
                <a:spcPts val="0"/>
              </a:spcBef>
              <a:spcAft>
                <a:spcPts val="0"/>
              </a:spcAft>
              <a:buNone/>
            </a:pPr>
            <a:endParaRPr lang="en-US" dirty="0" smtClean="0"/>
          </a:p>
          <a:p>
            <a:pPr marL="0" indent="0" fontAlgn="auto">
              <a:spcBef>
                <a:spcPts val="1200"/>
              </a:spcBef>
              <a:spcAft>
                <a:spcPts val="0"/>
              </a:spcAft>
              <a:buNone/>
            </a:pPr>
            <a:r>
              <a:rPr lang="en-US" dirty="0" err="1" smtClean="0"/>
              <a:t>Incorporar</a:t>
            </a:r>
            <a:r>
              <a:rPr lang="en-US" dirty="0" smtClean="0"/>
              <a:t> </a:t>
            </a:r>
            <a:r>
              <a:rPr lang="en-US" dirty="0" err="1" smtClean="0"/>
              <a:t>protección</a:t>
            </a:r>
            <a:r>
              <a:rPr lang="en-US" dirty="0" smtClean="0"/>
              <a:t> </a:t>
            </a:r>
            <a:r>
              <a:rPr lang="en-US" dirty="0" err="1" smtClean="0"/>
              <a:t>medioambiental</a:t>
            </a:r>
            <a:r>
              <a:rPr lang="en-US" dirty="0" smtClean="0"/>
              <a:t> </a:t>
            </a:r>
            <a:r>
              <a:rPr lang="en-US" dirty="0" err="1" smtClean="0"/>
              <a:t>como</a:t>
            </a:r>
            <a:r>
              <a:rPr lang="en-US" dirty="0" smtClean="0"/>
              <a:t> </a:t>
            </a:r>
            <a:r>
              <a:rPr lang="en-US" dirty="0" err="1" smtClean="0"/>
              <a:t>reducción</a:t>
            </a:r>
            <a:r>
              <a:rPr lang="en-US" dirty="0" smtClean="0"/>
              <a:t> del </a:t>
            </a:r>
            <a:r>
              <a:rPr lang="en-US" dirty="0" err="1" smtClean="0"/>
              <a:t>riesgo</a:t>
            </a:r>
            <a:r>
              <a:rPr lang="en-US" dirty="0" smtClean="0"/>
              <a:t> del </a:t>
            </a:r>
            <a:r>
              <a:rPr lang="en-US" dirty="0" err="1" smtClean="0"/>
              <a:t>sistema</a:t>
            </a:r>
            <a:endParaRPr lang="en-US" dirty="0"/>
          </a:p>
        </p:txBody>
      </p:sp>
      <p:sp>
        <p:nvSpPr>
          <p:cNvPr id="9" name="Rounded Rectangle 8"/>
          <p:cNvSpPr/>
          <p:nvPr/>
        </p:nvSpPr>
        <p:spPr>
          <a:xfrm>
            <a:off x="5220072" y="116632"/>
            <a:ext cx="1080120"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Visualizar</a:t>
            </a:r>
            <a:endParaRPr lang="en-US" sz="1600" dirty="0"/>
          </a:p>
        </p:txBody>
      </p:sp>
      <p:sp>
        <p:nvSpPr>
          <p:cNvPr id="10" name="Rounded Rectangle 9"/>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Cerrar</a:t>
            </a:r>
            <a:endParaRPr lang="en-US" sz="1600" dirty="0"/>
          </a:p>
        </p:txBody>
      </p:sp>
      <p:sp>
        <p:nvSpPr>
          <p:cNvPr id="11" name="Rounded Rectangle 10"/>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Plan de </a:t>
            </a:r>
            <a:r>
              <a:rPr lang="en-US" sz="1600" dirty="0" err="1" smtClean="0"/>
              <a:t>Acción</a:t>
            </a:r>
            <a:endParaRPr lang="en-US" sz="1600" dirty="0" smtClean="0"/>
          </a:p>
        </p:txBody>
      </p:sp>
      <p:sp>
        <p:nvSpPr>
          <p:cNvPr id="12" name="Right Arrow 11"/>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ight Arrow 12"/>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42894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99" y="1254196"/>
            <a:ext cx="3242555" cy="4121139"/>
          </a:xfrm>
        </p:spPr>
        <p:txBody>
          <a:bodyPr>
            <a:normAutofit/>
          </a:bodyPr>
          <a:lstStyle/>
          <a:p>
            <a:r>
              <a:rPr lang="es-ES" dirty="0" smtClean="0"/>
              <a:t>Identificar explícitamente flujo(s</a:t>
            </a:r>
            <a:r>
              <a:rPr lang="es-ES" dirty="0"/>
              <a:t>) de </a:t>
            </a:r>
            <a:r>
              <a:rPr lang="es-ES" dirty="0" smtClean="0"/>
              <a:t>agua(s</a:t>
            </a:r>
            <a:r>
              <a:rPr lang="es-ES" dirty="0"/>
              <a:t>) y las partes interesadas pertinentes dentro de esta red.</a:t>
            </a:r>
          </a:p>
          <a:p>
            <a:r>
              <a:rPr lang="es-ES" dirty="0" smtClean="0"/>
              <a:t>Considerar </a:t>
            </a:r>
            <a:r>
              <a:rPr lang="es-ES" dirty="0"/>
              <a:t>actores humanos y no humanos, es decir, el medio ambiente no es un banco de recursos pasivos.</a:t>
            </a:r>
          </a:p>
          <a:p>
            <a:r>
              <a:rPr lang="es-ES" dirty="0"/>
              <a:t>Participación del consumidor.</a:t>
            </a:r>
          </a:p>
          <a:p>
            <a:r>
              <a:rPr lang="es-ES" dirty="0"/>
              <a:t>Sinergias y enfoques intersectoriales</a:t>
            </a:r>
            <a:r>
              <a:rPr lang="es-ES" dirty="0" smtClean="0"/>
              <a:t>.</a:t>
            </a:r>
            <a:endParaRPr lang="en-US" dirty="0"/>
          </a:p>
        </p:txBody>
      </p:sp>
      <p:sp>
        <p:nvSpPr>
          <p:cNvPr id="3" name="Text Placeholder 2"/>
          <p:cNvSpPr>
            <a:spLocks noGrp="1"/>
          </p:cNvSpPr>
          <p:nvPr>
            <p:ph type="body" sz="quarter" idx="10"/>
          </p:nvPr>
        </p:nvSpPr>
        <p:spPr>
          <a:xfrm>
            <a:off x="360000" y="360363"/>
            <a:ext cx="2416394" cy="551090"/>
          </a:xfrm>
        </p:spPr>
        <p:txBody>
          <a:bodyPr/>
          <a:lstStyle/>
          <a:p>
            <a:r>
              <a:rPr lang="en-US" dirty="0" smtClean="0"/>
              <a:t>Enlaces </a:t>
            </a:r>
            <a:r>
              <a:rPr lang="en-US" dirty="0" err="1" smtClean="0"/>
              <a:t>Externos</a:t>
            </a:r>
            <a:endParaRPr lang="en-US" dirty="0"/>
          </a:p>
        </p:txBody>
      </p:sp>
      <p:grpSp>
        <p:nvGrpSpPr>
          <p:cNvPr id="4" name="Group 3"/>
          <p:cNvGrpSpPr/>
          <p:nvPr/>
        </p:nvGrpSpPr>
        <p:grpSpPr>
          <a:xfrm>
            <a:off x="3707904" y="595677"/>
            <a:ext cx="5212715" cy="7419975"/>
            <a:chOff x="0" y="0"/>
            <a:chExt cx="5731510" cy="8064876"/>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b="25114"/>
            <a:stretch/>
          </p:blipFill>
          <p:spPr bwMode="auto">
            <a:xfrm>
              <a:off x="0" y="0"/>
              <a:ext cx="5731510" cy="5910834"/>
            </a:xfrm>
            <a:prstGeom prst="rect">
              <a:avLst/>
            </a:prstGeom>
            <a:ln>
              <a:noFill/>
            </a:ln>
            <a:extLst>
              <a:ext uri="{53640926-AAD7-44D8-BBD7-CCE9431645EC}">
                <a14:shadowObscured xmlns:a14="http://schemas.microsoft.com/office/drawing/2010/main"/>
              </a:ext>
            </a:extLst>
          </p:spPr>
        </p:pic>
        <p:sp>
          <p:nvSpPr>
            <p:cNvPr id="6" name="Text Box 13"/>
            <p:cNvSpPr txBox="1"/>
            <p:nvPr/>
          </p:nvSpPr>
          <p:spPr>
            <a:xfrm>
              <a:off x="0" y="7751683"/>
              <a:ext cx="5731510" cy="313193"/>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n-GB" sz="1200" i="1" u="sng">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 </a:t>
              </a:r>
              <a:r>
                <a:rPr lang="en-GB" sz="12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4: Water Pathways – Source IWA (2016)</a:t>
              </a:r>
              <a:endParaRPr lang="en-GB"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TextBox 6"/>
          <p:cNvSpPr txBox="1"/>
          <p:nvPr/>
        </p:nvSpPr>
        <p:spPr>
          <a:xfrm>
            <a:off x="7192427" y="5951562"/>
            <a:ext cx="1728192" cy="246221"/>
          </a:xfrm>
          <a:prstGeom prst="rect">
            <a:avLst/>
          </a:prstGeom>
          <a:noFill/>
        </p:spPr>
        <p:txBody>
          <a:bodyPr wrap="square" rtlCol="0">
            <a:spAutoFit/>
          </a:bodyPr>
          <a:lstStyle/>
          <a:p>
            <a:pPr algn="r"/>
            <a:r>
              <a:rPr lang="en-US" sz="1000" i="1" dirty="0" smtClean="0"/>
              <a:t>Fuente: </a:t>
            </a:r>
            <a:r>
              <a:rPr lang="en-US" sz="1000" i="1" dirty="0" smtClean="0"/>
              <a:t>IWA, 2016</a:t>
            </a:r>
            <a:endParaRPr lang="en-US" sz="1000" i="1" dirty="0"/>
          </a:p>
        </p:txBody>
      </p:sp>
      <p:sp>
        <p:nvSpPr>
          <p:cNvPr id="8" name="Rounded Rectangle 7"/>
          <p:cNvSpPr/>
          <p:nvPr/>
        </p:nvSpPr>
        <p:spPr>
          <a:xfrm>
            <a:off x="5220072" y="116632"/>
            <a:ext cx="1080120"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Visualizar</a:t>
            </a:r>
            <a:endParaRPr lang="en-US" sz="1600" dirty="0"/>
          </a:p>
        </p:txBody>
      </p:sp>
      <p:sp>
        <p:nvSpPr>
          <p:cNvPr id="9" name="Rounded Rectangle 8"/>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Cerrar</a:t>
            </a:r>
            <a:endParaRPr lang="en-US" sz="1600" dirty="0"/>
          </a:p>
        </p:txBody>
      </p:sp>
      <p:sp>
        <p:nvSpPr>
          <p:cNvPr id="10" name="Rounded Rectangle 9"/>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Plan de </a:t>
            </a:r>
            <a:r>
              <a:rPr lang="en-US" sz="1600" dirty="0" err="1" smtClean="0"/>
              <a:t>Acción</a:t>
            </a:r>
            <a:endParaRPr lang="en-US" sz="1600" dirty="0" smtClean="0"/>
          </a:p>
        </p:txBody>
      </p:sp>
      <p:sp>
        <p:nvSpPr>
          <p:cNvPr id="11" name="Right Arrow 10"/>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ight Arrow 11"/>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351544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776" y="1047419"/>
            <a:ext cx="3668999" cy="4525963"/>
          </a:xfrm>
        </p:spPr>
        <p:txBody>
          <a:bodyPr>
            <a:normAutofit fontScale="92500" lnSpcReduction="10000"/>
          </a:bodyPr>
          <a:lstStyle/>
          <a:p>
            <a:pPr marL="0" indent="0">
              <a:spcAft>
                <a:spcPts val="600"/>
              </a:spcAft>
              <a:buNone/>
            </a:pPr>
            <a:r>
              <a:rPr lang="es-ES" dirty="0"/>
              <a:t>Momentos clave de </a:t>
            </a:r>
            <a:r>
              <a:rPr lang="es-ES" dirty="0" smtClean="0"/>
              <a:t>toma de decisiones enfocados en cambiar la empresa radicalmente </a:t>
            </a:r>
            <a:r>
              <a:rPr lang="es-ES" dirty="0"/>
              <a:t>hacia procesos alineados </a:t>
            </a:r>
            <a:r>
              <a:rPr lang="es-ES" dirty="0" smtClean="0"/>
              <a:t>con la sostenible</a:t>
            </a:r>
            <a:r>
              <a:rPr lang="es-ES" dirty="0"/>
              <a:t>:</a:t>
            </a:r>
          </a:p>
          <a:p>
            <a:pPr>
              <a:spcAft>
                <a:spcPts val="600"/>
              </a:spcAft>
            </a:pPr>
            <a:r>
              <a:rPr lang="es-ES" dirty="0"/>
              <a:t>Inversiones en infraestructura verde-gris.</a:t>
            </a:r>
          </a:p>
          <a:p>
            <a:pPr>
              <a:spcAft>
                <a:spcPts val="600"/>
              </a:spcAft>
            </a:pPr>
            <a:r>
              <a:rPr lang="es-ES" dirty="0"/>
              <a:t>Sistemas “adecuados a los fines</a:t>
            </a:r>
            <a:r>
              <a:rPr lang="es-ES" dirty="0" smtClean="0"/>
              <a:t>” (uso de aguas grises) </a:t>
            </a:r>
            <a:r>
              <a:rPr lang="es-ES" dirty="0"/>
              <a:t>y descentralizados.</a:t>
            </a:r>
          </a:p>
          <a:p>
            <a:pPr>
              <a:spcAft>
                <a:spcPts val="600"/>
              </a:spcAft>
            </a:pPr>
            <a:r>
              <a:rPr lang="es-ES" dirty="0"/>
              <a:t>Eficiencia de recursos: alternativas energéticas y consumibles</a:t>
            </a:r>
          </a:p>
          <a:p>
            <a:pPr>
              <a:spcAft>
                <a:spcPts val="600"/>
              </a:spcAft>
            </a:pPr>
            <a:r>
              <a:rPr lang="es-ES" dirty="0"/>
              <a:t>Acceso a alternativas de financiación </a:t>
            </a:r>
            <a:r>
              <a:rPr lang="es-ES" dirty="0" smtClean="0"/>
              <a:t>verde: por ejemplo GEF o REDD+</a:t>
            </a:r>
          </a:p>
          <a:p>
            <a:endParaRPr lang="en-US" dirty="0" smtClean="0"/>
          </a:p>
          <a:p>
            <a:endParaRPr lang="en-US" dirty="0"/>
          </a:p>
        </p:txBody>
      </p:sp>
      <p:sp>
        <p:nvSpPr>
          <p:cNvPr id="3" name="Text Placeholder 2"/>
          <p:cNvSpPr>
            <a:spLocks noGrp="1"/>
          </p:cNvSpPr>
          <p:nvPr>
            <p:ph type="body" sz="quarter" idx="10"/>
          </p:nvPr>
        </p:nvSpPr>
        <p:spPr>
          <a:xfrm>
            <a:off x="360000" y="360363"/>
            <a:ext cx="2700126" cy="551090"/>
          </a:xfrm>
        </p:spPr>
        <p:txBody>
          <a:bodyPr/>
          <a:lstStyle/>
          <a:p>
            <a:r>
              <a:rPr lang="en-US" dirty="0" err="1" smtClean="0"/>
              <a:t>Puntos</a:t>
            </a:r>
            <a:r>
              <a:rPr lang="en-US" dirty="0" smtClean="0"/>
              <a:t> de </a:t>
            </a:r>
            <a:r>
              <a:rPr lang="en-US" dirty="0" err="1" smtClean="0"/>
              <a:t>Inflexión</a:t>
            </a:r>
            <a:endParaRPr lang="en-US" dirty="0"/>
          </a:p>
        </p:txBody>
      </p:sp>
      <p:pic>
        <p:nvPicPr>
          <p:cNvPr id="4" name="Picture 3"/>
          <p:cNvPicPr/>
          <p:nvPr/>
        </p:nvPicPr>
        <p:blipFill rotWithShape="1">
          <a:blip r:embed="rId2" cstate="screen">
            <a:extLst>
              <a:ext uri="{28A0092B-C50C-407E-A947-70E740481C1C}">
                <a14:useLocalDpi xmlns:a14="http://schemas.microsoft.com/office/drawing/2010/main"/>
              </a:ext>
            </a:extLst>
          </a:blip>
          <a:srcRect t="3831"/>
          <a:stretch/>
        </p:blipFill>
        <p:spPr bwMode="auto">
          <a:xfrm>
            <a:off x="4186758" y="-1"/>
            <a:ext cx="4057650" cy="6858001"/>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862267" y="6611779"/>
            <a:ext cx="1281733" cy="246221"/>
          </a:xfrm>
          <a:prstGeom prst="rect">
            <a:avLst/>
          </a:prstGeom>
          <a:noFill/>
        </p:spPr>
        <p:txBody>
          <a:bodyPr wrap="square" rtlCol="0">
            <a:spAutoFit/>
          </a:bodyPr>
          <a:lstStyle/>
          <a:p>
            <a:pPr algn="r"/>
            <a:r>
              <a:rPr lang="en-US" sz="1000" i="1" dirty="0" smtClean="0"/>
              <a:t>Fuente</a:t>
            </a:r>
            <a:r>
              <a:rPr lang="en-US" sz="1000" i="1" dirty="0" smtClean="0"/>
              <a:t>: </a:t>
            </a:r>
            <a:r>
              <a:rPr lang="en-US" sz="1000" i="1" dirty="0" smtClean="0"/>
              <a:t>IUCN</a:t>
            </a:r>
            <a:endParaRPr lang="en-US" sz="1000" i="1" dirty="0"/>
          </a:p>
        </p:txBody>
      </p:sp>
      <p:sp>
        <p:nvSpPr>
          <p:cNvPr id="12" name="Rounded Rectangle 11"/>
          <p:cNvSpPr/>
          <p:nvPr/>
        </p:nvSpPr>
        <p:spPr>
          <a:xfrm>
            <a:off x="353210" y="5517232"/>
            <a:ext cx="1080120"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Visualizar</a:t>
            </a:r>
            <a:endParaRPr lang="en-US" sz="1600" dirty="0"/>
          </a:p>
        </p:txBody>
      </p:sp>
      <p:sp>
        <p:nvSpPr>
          <p:cNvPr id="13" name="Rounded Rectangle 12"/>
          <p:cNvSpPr/>
          <p:nvPr/>
        </p:nvSpPr>
        <p:spPr>
          <a:xfrm>
            <a:off x="1789199" y="55165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Cerrar</a:t>
            </a:r>
            <a:endParaRPr lang="en-US" sz="1600" dirty="0"/>
          </a:p>
        </p:txBody>
      </p:sp>
      <p:sp>
        <p:nvSpPr>
          <p:cNvPr id="14" name="Rounded Rectangle 13"/>
          <p:cNvSpPr/>
          <p:nvPr/>
        </p:nvSpPr>
        <p:spPr>
          <a:xfrm>
            <a:off x="3150994" y="55172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Plan de </a:t>
            </a:r>
            <a:r>
              <a:rPr lang="en-US" sz="1600" dirty="0" err="1" smtClean="0"/>
              <a:t>Acción</a:t>
            </a:r>
            <a:endParaRPr lang="en-US" sz="1600" dirty="0" smtClean="0"/>
          </a:p>
        </p:txBody>
      </p:sp>
      <p:sp>
        <p:nvSpPr>
          <p:cNvPr id="15" name="Right Arrow 14"/>
          <p:cNvSpPr/>
          <p:nvPr/>
        </p:nvSpPr>
        <p:spPr>
          <a:xfrm>
            <a:off x="1514327" y="57093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ight Arrow 15"/>
          <p:cNvSpPr/>
          <p:nvPr/>
        </p:nvSpPr>
        <p:spPr>
          <a:xfrm>
            <a:off x="2878308" y="57093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596718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3443920" cy="551090"/>
          </a:xfrm>
        </p:spPr>
        <p:txBody>
          <a:bodyPr/>
          <a:lstStyle/>
          <a:p>
            <a:r>
              <a:rPr lang="es-CO" dirty="0" smtClean="0"/>
              <a:t>Dimensiones de una EAS</a:t>
            </a:r>
            <a:endParaRPr lang="es-CO" dirty="0"/>
          </a:p>
        </p:txBody>
      </p:sp>
      <p:sp>
        <p:nvSpPr>
          <p:cNvPr id="5" name="TextBox 4"/>
          <p:cNvSpPr txBox="1"/>
          <p:nvPr/>
        </p:nvSpPr>
        <p:spPr>
          <a:xfrm>
            <a:off x="338499" y="1097909"/>
            <a:ext cx="8371426" cy="923330"/>
          </a:xfrm>
          <a:prstGeom prst="rect">
            <a:avLst/>
          </a:prstGeom>
          <a:noFill/>
        </p:spPr>
        <p:txBody>
          <a:bodyPr wrap="square" rtlCol="0">
            <a:spAutoFit/>
          </a:bodyPr>
          <a:lstStyle/>
          <a:p>
            <a:pPr>
              <a:spcAft>
                <a:spcPts val="600"/>
              </a:spcAft>
            </a:pPr>
            <a:r>
              <a:rPr lang="es-CO" dirty="0" smtClean="0"/>
              <a:t>En grupos decidan qué enfoques o actividades relacionados con cada uno de los indicadores seleccionados, pueden ayudarlo a alcanzar su visión de una empresa de agua sostenible en el futuro.</a:t>
            </a:r>
            <a:endParaRPr lang="es-CO" dirty="0"/>
          </a:p>
        </p:txBody>
      </p:sp>
      <p:graphicFrame>
        <p:nvGraphicFramePr>
          <p:cNvPr id="6" name="Table 5"/>
          <p:cNvGraphicFramePr>
            <a:graphicFrameLocks noGrp="1"/>
          </p:cNvGraphicFramePr>
          <p:nvPr>
            <p:extLst>
              <p:ext uri="{D42A27DB-BD31-4B8C-83A1-F6EECF244321}">
                <p14:modId xmlns:p14="http://schemas.microsoft.com/office/powerpoint/2010/main" val="1847694319"/>
              </p:ext>
            </p:extLst>
          </p:nvPr>
        </p:nvGraphicFramePr>
        <p:xfrm>
          <a:off x="338499" y="2204864"/>
          <a:ext cx="8385422" cy="2618296"/>
        </p:xfrm>
        <a:graphic>
          <a:graphicData uri="http://schemas.openxmlformats.org/drawingml/2006/table">
            <a:tbl>
              <a:tblPr firstRow="1" firstCol="1" bandRow="1"/>
              <a:tblGrid>
                <a:gridCol w="680566"/>
                <a:gridCol w="2448272"/>
                <a:gridCol w="2574150"/>
                <a:gridCol w="2682434"/>
              </a:tblGrid>
              <a:tr h="398715">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IND.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PRÁCTICAS</a:t>
                      </a:r>
                      <a:r>
                        <a:rPr lang="es-CO" sz="1800" baseline="0" noProof="0" dirty="0" smtClean="0">
                          <a:effectLst/>
                          <a:latin typeface="High Tower Text" panose="02040502050506030303" pitchFamily="18" charset="0"/>
                          <a:ea typeface="Calibri" panose="020F0502020204030204" pitchFamily="34" charset="0"/>
                          <a:cs typeface="Times New Roman" panose="02020603050405020304" pitchFamily="18" charset="0"/>
                        </a:rPr>
                        <a:t> ACTUALES</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ENLACES EXTERNOS</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PUNTOS DE INFLEXIÓN</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1195">
                <a:tc>
                  <a:txBody>
                    <a:bodyPr/>
                    <a:lstStyle/>
                    <a:p>
                      <a:pPr algn="ctr">
                        <a:lnSpc>
                          <a:spcPct val="107000"/>
                        </a:lnSpc>
                        <a:spcAft>
                          <a:spcPts val="0"/>
                        </a:spcAft>
                      </a:pPr>
                      <a:r>
                        <a:rPr lang="es-CO" sz="1800" i="1" kern="1200" baseline="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1</a:t>
                      </a:r>
                      <a:endParaRPr lang="es-CO" sz="1800" i="1" kern="1200" baseline="0" noProof="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2102" marR="62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Ejemplo: Reducción de pérdidas</a:t>
                      </a:r>
                      <a:r>
                        <a:rPr lang="es-CO" sz="1800" i="1" kern="1200" baseline="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es incluirá reducción de extracción de las fuentes primarias; las áreas priorizadas serán aquellas que den mayores ganancias ambientales.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Ejemplo: </a:t>
                      </a:r>
                      <a:r>
                        <a:rPr lang="es-ES"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Enlace con los consumidores para apoyar la detección temprana de fugas.</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Ejemplo: </a:t>
                      </a:r>
                      <a:r>
                        <a:rPr lang="es-ES"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Retro-equipar la infraestructura de tuberías priorizando</a:t>
                      </a:r>
                      <a:r>
                        <a:rPr lang="es-ES" sz="1800" i="1" kern="1200" baseline="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materiales eco-amigables.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2102" marR="62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5220072" y="116632"/>
            <a:ext cx="1080120"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Visualizar</a:t>
            </a:r>
            <a:endParaRPr lang="es-CO" sz="1600" dirty="0"/>
          </a:p>
        </p:txBody>
      </p:sp>
      <p:sp>
        <p:nvSpPr>
          <p:cNvPr id="8" name="Rounded Rectangle 7"/>
          <p:cNvSpPr/>
          <p:nvPr/>
        </p:nvSpPr>
        <p:spPr>
          <a:xfrm>
            <a:off x="6656061" y="115900"/>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Cerrar</a:t>
            </a:r>
            <a:endParaRPr lang="es-CO" sz="1600" dirty="0"/>
          </a:p>
        </p:txBody>
      </p:sp>
      <p:sp>
        <p:nvSpPr>
          <p:cNvPr id="9" name="Rounded Rectangle 8"/>
          <p:cNvSpPr/>
          <p:nvPr/>
        </p:nvSpPr>
        <p:spPr>
          <a:xfrm>
            <a:off x="8017856" y="116632"/>
            <a:ext cx="1008112"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Plan de Acción</a:t>
            </a:r>
            <a:endParaRPr lang="es-CO" sz="1600" dirty="0" smtClean="0"/>
          </a:p>
        </p:txBody>
      </p:sp>
      <p:sp>
        <p:nvSpPr>
          <p:cNvPr id="10" name="Right Arrow 9"/>
          <p:cNvSpPr/>
          <p:nvPr/>
        </p:nvSpPr>
        <p:spPr>
          <a:xfrm>
            <a:off x="6381189"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1" name="Right Arrow 10"/>
          <p:cNvSpPr/>
          <p:nvPr/>
        </p:nvSpPr>
        <p:spPr>
          <a:xfrm>
            <a:off x="7745170"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Tree>
    <p:extLst>
      <p:ext uri="{BB962C8B-B14F-4D97-AF65-F5344CB8AC3E}">
        <p14:creationId xmlns:p14="http://schemas.microsoft.com/office/powerpoint/2010/main" val="1586238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537254"/>
            <a:ext cx="9144000" cy="551090"/>
          </a:xfrm>
        </p:spPr>
        <p:txBody>
          <a:bodyPr/>
          <a:lstStyle/>
          <a:p>
            <a:pPr algn="ctr"/>
            <a:r>
              <a:rPr lang="es-CO" dirty="0" smtClean="0"/>
              <a:t>Objetivos de la Herramienta para Empresa de Agua Sostenible (HEAS)</a:t>
            </a:r>
            <a:endParaRPr lang="es-CO" dirty="0"/>
          </a:p>
        </p:txBody>
      </p:sp>
      <p:sp>
        <p:nvSpPr>
          <p:cNvPr id="5" name="Rectangle 4"/>
          <p:cNvSpPr/>
          <p:nvPr/>
        </p:nvSpPr>
        <p:spPr>
          <a:xfrm>
            <a:off x="683568" y="1881224"/>
            <a:ext cx="8136000" cy="1938992"/>
          </a:xfrm>
          <a:prstGeom prst="rect">
            <a:avLst/>
          </a:prstGeom>
        </p:spPr>
        <p:txBody>
          <a:bodyPr wrap="square">
            <a:spAutoFit/>
          </a:bodyPr>
          <a:lstStyle/>
          <a:p>
            <a:pPr>
              <a:spcBef>
                <a:spcPts val="0"/>
              </a:spcBef>
              <a:spcAft>
                <a:spcPts val="1200"/>
              </a:spcAft>
            </a:pPr>
            <a:r>
              <a:rPr lang="es-CO" dirty="0" smtClean="0"/>
              <a:t>(i) Qué significa, para ellos, ser una empresa de agua / aguas residuales sostenible, </a:t>
            </a:r>
          </a:p>
          <a:p>
            <a:pPr>
              <a:spcBef>
                <a:spcPts val="0"/>
              </a:spcBef>
              <a:spcAft>
                <a:spcPts val="1200"/>
              </a:spcAft>
            </a:pPr>
            <a:r>
              <a:rPr lang="es-CO" dirty="0" smtClean="0"/>
              <a:t>(ii) Cómo se puede medir el desempeño sostenible de la empresa, </a:t>
            </a:r>
          </a:p>
          <a:p>
            <a:pPr>
              <a:spcBef>
                <a:spcPts val="0"/>
              </a:spcBef>
              <a:spcAft>
                <a:spcPts val="1200"/>
              </a:spcAft>
            </a:pPr>
            <a:r>
              <a:rPr lang="es-CO" dirty="0" smtClean="0"/>
              <a:t>(iii) Cuál es el horizonte a futuro de la empresa, y </a:t>
            </a:r>
          </a:p>
          <a:p>
            <a:pPr>
              <a:spcBef>
                <a:spcPts val="0"/>
              </a:spcBef>
              <a:spcAft>
                <a:spcPts val="1200"/>
              </a:spcAft>
            </a:pPr>
            <a:r>
              <a:rPr lang="es-CO" dirty="0" smtClean="0"/>
              <a:t>(iv) Cómo piensan llegar a ese futuro</a:t>
            </a:r>
            <a:endParaRPr lang="es-CO" dirty="0"/>
          </a:p>
        </p:txBody>
      </p:sp>
      <p:sp>
        <p:nvSpPr>
          <p:cNvPr id="6" name="Content Placeholder 1"/>
          <p:cNvSpPr txBox="1">
            <a:spLocks/>
          </p:cNvSpPr>
          <p:nvPr/>
        </p:nvSpPr>
        <p:spPr>
          <a:xfrm>
            <a:off x="360000" y="1340768"/>
            <a:ext cx="8136000" cy="396440"/>
          </a:xfrm>
          <a:prstGeom prst="rect">
            <a:avLst/>
          </a:prstGeom>
          <a:solidFill>
            <a:schemeClr val="bg1"/>
          </a:solidFill>
        </p:spPr>
        <p:txBody>
          <a:bodyPr vert="horz" lIns="91440" tIns="45720" rIns="91440" bIns="45720" rtlCol="0">
            <a:normAutofit/>
          </a:bodyPr>
          <a:lstStyle>
            <a:lvl1pPr marL="252000" indent="-252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200"/>
              </a:spcAft>
              <a:buNone/>
            </a:pPr>
            <a:r>
              <a:rPr lang="es-CO" dirty="0" smtClean="0"/>
              <a:t>Al finalizar, los participantes y su empresa habrán desarrollado:</a:t>
            </a:r>
            <a:endParaRPr lang="es-CO" dirty="0"/>
          </a:p>
        </p:txBody>
      </p:sp>
    </p:spTree>
    <p:extLst>
      <p:ext uri="{BB962C8B-B14F-4D97-AF65-F5344CB8AC3E}">
        <p14:creationId xmlns:p14="http://schemas.microsoft.com/office/powerpoint/2010/main" val="3308305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156" y="1052736"/>
            <a:ext cx="8136000" cy="5256584"/>
          </a:xfrm>
        </p:spPr>
        <p:txBody>
          <a:bodyPr>
            <a:normAutofit/>
          </a:bodyPr>
          <a:lstStyle/>
          <a:p>
            <a:pPr marL="0" indent="0">
              <a:buNone/>
            </a:pPr>
            <a:r>
              <a:rPr lang="es-ES" dirty="0"/>
              <a:t>En este último paso, como grupo, </a:t>
            </a:r>
            <a:r>
              <a:rPr lang="es-ES" dirty="0" smtClean="0"/>
              <a:t>elegirán </a:t>
            </a:r>
            <a:r>
              <a:rPr lang="es-ES" dirty="0"/>
              <a:t>entre los enfoques y actividades </a:t>
            </a:r>
            <a:r>
              <a:rPr lang="es-ES" dirty="0" smtClean="0"/>
              <a:t>definidos en el paso anterior </a:t>
            </a:r>
            <a:r>
              <a:rPr lang="es-ES" dirty="0"/>
              <a:t>aquellos que se consideran más efectivos y factibles</a:t>
            </a:r>
            <a:r>
              <a:rPr lang="es-ES" dirty="0" smtClean="0"/>
              <a:t>.</a:t>
            </a:r>
          </a:p>
          <a:p>
            <a:pPr marL="0" indent="0">
              <a:buNone/>
            </a:pPr>
            <a:endParaRPr lang="es-ES" dirty="0" smtClean="0"/>
          </a:p>
          <a:p>
            <a:pPr marL="0" indent="0">
              <a:buNone/>
            </a:pPr>
            <a:endParaRPr lang="es-E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spcBef>
                <a:spcPts val="600"/>
              </a:spcBef>
              <a:buNone/>
            </a:pPr>
            <a:r>
              <a:rPr lang="es-ES" dirty="0"/>
              <a:t>Este plan de acción le proporcionará un camino </a:t>
            </a:r>
            <a:r>
              <a:rPr lang="es-ES" dirty="0" smtClean="0"/>
              <a:t>inicial, tangible para </a:t>
            </a:r>
            <a:r>
              <a:rPr lang="es-ES" dirty="0"/>
              <a:t>alcanzar su </a:t>
            </a:r>
            <a:r>
              <a:rPr lang="es-ES" dirty="0" smtClean="0"/>
              <a:t>empresa de agua sostenible.</a:t>
            </a:r>
            <a:endParaRPr lang="en-US" dirty="0"/>
          </a:p>
        </p:txBody>
      </p:sp>
      <p:sp>
        <p:nvSpPr>
          <p:cNvPr id="3" name="Text Placeholder 2"/>
          <p:cNvSpPr>
            <a:spLocks noGrp="1"/>
          </p:cNvSpPr>
          <p:nvPr>
            <p:ph type="body" sz="quarter" idx="10"/>
          </p:nvPr>
        </p:nvSpPr>
        <p:spPr>
          <a:xfrm>
            <a:off x="360000" y="360363"/>
            <a:ext cx="3938286" cy="551090"/>
          </a:xfrm>
        </p:spPr>
        <p:txBody>
          <a:bodyPr/>
          <a:lstStyle/>
          <a:p>
            <a:r>
              <a:rPr lang="en-US" dirty="0" smtClean="0"/>
              <a:t>Plan de </a:t>
            </a:r>
            <a:r>
              <a:rPr lang="en-US" dirty="0" err="1" smtClean="0"/>
              <a:t>Acción</a:t>
            </a:r>
            <a:r>
              <a:rPr lang="en-US" dirty="0" smtClean="0"/>
              <a:t> para </a:t>
            </a:r>
            <a:r>
              <a:rPr lang="en-US" dirty="0" err="1" smtClean="0"/>
              <a:t>una</a:t>
            </a:r>
            <a:r>
              <a:rPr lang="en-US" dirty="0" smtClean="0"/>
              <a:t> EAS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48699607"/>
              </p:ext>
            </p:extLst>
          </p:nvPr>
        </p:nvGraphicFramePr>
        <p:xfrm>
          <a:off x="360000" y="2060848"/>
          <a:ext cx="8532480" cy="3102091"/>
        </p:xfrm>
        <a:graphic>
          <a:graphicData uri="http://schemas.openxmlformats.org/drawingml/2006/table">
            <a:tbl>
              <a:tblPr firstRow="1" firstCol="1" bandRow="1"/>
              <a:tblGrid>
                <a:gridCol w="2555816"/>
                <a:gridCol w="720080"/>
                <a:gridCol w="792088"/>
                <a:gridCol w="864096"/>
                <a:gridCol w="1152128"/>
                <a:gridCol w="1133061"/>
                <a:gridCol w="1315211"/>
              </a:tblGrid>
              <a:tr h="181753">
                <a:tc rowSpan="2">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Actividad / Enfoque</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Periodo de Tiempo</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a:lnSpc>
                          <a:spcPct val="107000"/>
                        </a:lnSpc>
                        <a:spcAft>
                          <a:spcPts val="0"/>
                        </a:spcAft>
                      </a:pPr>
                      <a:r>
                        <a:rPr lang="es-ES" sz="1800" dirty="0">
                          <a:effectLst/>
                          <a:latin typeface="High Tower Text" panose="02040502050506030303" pitchFamily="18" charset="0"/>
                          <a:ea typeface="Calibri" panose="020F0502020204030204" pitchFamily="34" charset="0"/>
                          <a:cs typeface="Times New Roman" panose="02020603050405020304" pitchFamily="18" charset="0"/>
                        </a:rPr>
                        <a:t>Estimado costo de inversión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S" sz="1800" dirty="0">
                          <a:effectLst/>
                          <a:latin typeface="High Tower Text" panose="02040502050506030303" pitchFamily="18" charset="0"/>
                          <a:ea typeface="Calibri" panose="020F0502020204030204" pitchFamily="34" charset="0"/>
                          <a:cs typeface="Times New Roman" panose="02020603050405020304" pitchFamily="18" charset="0"/>
                        </a:rPr>
                        <a:t>Posible fuente de financiamiento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S" sz="1800" dirty="0">
                          <a:effectLst/>
                          <a:latin typeface="High Tower Text" panose="02040502050506030303" pitchFamily="18" charset="0"/>
                          <a:ea typeface="Calibri" panose="020F0502020204030204" pitchFamily="34" charset="0"/>
                          <a:cs typeface="Times New Roman" panose="02020603050405020304" pitchFamily="18" charset="0"/>
                        </a:rPr>
                        <a:t>Persona o área responsable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506">
                <a:tc vMerge="1">
                  <a:txBody>
                    <a:bodyPr/>
                    <a:lstStyle/>
                    <a:p>
                      <a:endParaRPr lang="en-US"/>
                    </a:p>
                  </a:txBody>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Corto</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Medio</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Largo</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tr>
              <a:tr h="192810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O"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Ejemplo: </a:t>
                      </a:r>
                      <a:r>
                        <a:rPr lang="es-ES" sz="1800" i="1" kern="1200" noProof="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Enlace con los consumidores para apoyar la detección temprana de fugas.</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X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Interno</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Servicio al Cliente</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3690" marR="63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5220072" y="116632"/>
            <a:ext cx="1080120"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Visualizar</a:t>
            </a:r>
            <a:endParaRPr lang="en-US" sz="1600" dirty="0"/>
          </a:p>
        </p:txBody>
      </p:sp>
      <p:sp>
        <p:nvSpPr>
          <p:cNvPr id="7" name="Rounded Rectangle 6"/>
          <p:cNvSpPr/>
          <p:nvPr/>
        </p:nvSpPr>
        <p:spPr>
          <a:xfrm>
            <a:off x="6656061" y="115900"/>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Cerrar</a:t>
            </a:r>
            <a:endParaRPr lang="en-US" sz="1600" dirty="0"/>
          </a:p>
        </p:txBody>
      </p:sp>
      <p:sp>
        <p:nvSpPr>
          <p:cNvPr id="8" name="Rounded Rectangle 7"/>
          <p:cNvSpPr/>
          <p:nvPr/>
        </p:nvSpPr>
        <p:spPr>
          <a:xfrm>
            <a:off x="8017856" y="116632"/>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Plan de </a:t>
            </a:r>
            <a:r>
              <a:rPr lang="en-US" sz="1600" dirty="0" err="1" smtClean="0"/>
              <a:t>Acción</a:t>
            </a:r>
            <a:endParaRPr lang="en-US" sz="1600" dirty="0"/>
          </a:p>
        </p:txBody>
      </p:sp>
      <p:sp>
        <p:nvSpPr>
          <p:cNvPr id="9" name="Right Arrow 8"/>
          <p:cNvSpPr/>
          <p:nvPr/>
        </p:nvSpPr>
        <p:spPr>
          <a:xfrm>
            <a:off x="6381189" y="308748"/>
            <a:ext cx="224950" cy="188317"/>
          </a:xfrm>
          <a:prstGeom prst="rightArrow">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ight Arrow 9"/>
          <p:cNvSpPr/>
          <p:nvPr/>
        </p:nvSpPr>
        <p:spPr>
          <a:xfrm>
            <a:off x="7745170" y="308748"/>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192959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688340" y="5827926"/>
            <a:ext cx="8136000" cy="504056"/>
          </a:xfrm>
        </p:spPr>
        <p:txBody>
          <a:bodyPr>
            <a:normAutofit/>
          </a:bodyPr>
          <a:lstStyle/>
          <a:p>
            <a:pPr algn="r"/>
            <a:r>
              <a:rPr lang="es-CO" i="1" dirty="0" smtClean="0">
                <a:solidFill>
                  <a:schemeClr val="tx1"/>
                </a:solidFill>
              </a:rPr>
              <a:t>Parte del Green </a:t>
            </a:r>
            <a:r>
              <a:rPr lang="es-CO" i="1" dirty="0" err="1" smtClean="0">
                <a:solidFill>
                  <a:schemeClr val="tx1"/>
                </a:solidFill>
              </a:rPr>
              <a:t>Utility</a:t>
            </a:r>
            <a:r>
              <a:rPr lang="es-CO" i="1" dirty="0" smtClean="0">
                <a:solidFill>
                  <a:schemeClr val="tx1"/>
                </a:solidFill>
              </a:rPr>
              <a:t> </a:t>
            </a:r>
            <a:r>
              <a:rPr lang="es-CO" i="1" dirty="0" err="1" smtClean="0">
                <a:solidFill>
                  <a:schemeClr val="tx1"/>
                </a:solidFill>
              </a:rPr>
              <a:t>Toolkit</a:t>
            </a:r>
            <a:r>
              <a:rPr lang="es-CO" i="1" dirty="0" smtClean="0">
                <a:solidFill>
                  <a:schemeClr val="tx1"/>
                </a:solidFill>
              </a:rPr>
              <a:t> desarrollado bajo BEWOP</a:t>
            </a:r>
          </a:p>
          <a:p>
            <a:pPr algn="r"/>
            <a:endParaRPr lang="es-CO" i="1" baseline="30000" dirty="0" smtClean="0">
              <a:solidFill>
                <a:schemeClr val="tx1"/>
              </a:solidFill>
            </a:endParaRPr>
          </a:p>
          <a:p>
            <a:pPr algn="r"/>
            <a:endParaRPr lang="es-CO" i="1" baseline="30000" dirty="0" smtClean="0">
              <a:solidFill>
                <a:schemeClr val="tx1"/>
              </a:solidFill>
            </a:endParaRPr>
          </a:p>
          <a:p>
            <a:pPr algn="r"/>
            <a:endParaRPr lang="es-CO" i="1" dirty="0" smtClean="0">
              <a:solidFill>
                <a:schemeClr val="tx1"/>
              </a:solidFill>
            </a:endParaRPr>
          </a:p>
          <a:p>
            <a:pPr algn="r"/>
            <a:endParaRPr lang="es-CO" i="1" dirty="0" smtClean="0">
              <a:solidFill>
                <a:schemeClr val="tx1"/>
              </a:solidFill>
            </a:endParaRPr>
          </a:p>
        </p:txBody>
      </p:sp>
      <p:sp>
        <p:nvSpPr>
          <p:cNvPr id="12" name="Text Placeholder 11"/>
          <p:cNvSpPr>
            <a:spLocks noGrp="1"/>
          </p:cNvSpPr>
          <p:nvPr>
            <p:ph type="body" sz="quarter" idx="10"/>
          </p:nvPr>
        </p:nvSpPr>
        <p:spPr>
          <a:xfrm>
            <a:off x="503238" y="420007"/>
            <a:ext cx="8136762" cy="1326105"/>
          </a:xfrm>
        </p:spPr>
        <p:txBody>
          <a:bodyPr wrap="square">
            <a:spAutoFit/>
          </a:bodyPr>
          <a:lstStyle/>
          <a:p>
            <a:r>
              <a:rPr lang="es-CO" dirty="0" smtClean="0"/>
              <a:t>Camino hacia una Empresa de Agua </a:t>
            </a:r>
            <a:r>
              <a:rPr lang="es-CO" dirty="0" smtClean="0"/>
              <a:t>S</a:t>
            </a:r>
            <a:r>
              <a:rPr lang="es-CO" dirty="0" smtClean="0"/>
              <a:t>ostenible </a:t>
            </a:r>
            <a:r>
              <a:rPr lang="es-CO" sz="2400" dirty="0" smtClean="0"/>
              <a:t>(Green </a:t>
            </a:r>
            <a:r>
              <a:rPr lang="es-CO" sz="2400" dirty="0" err="1" smtClean="0"/>
              <a:t>U</a:t>
            </a:r>
            <a:r>
              <a:rPr lang="es-CO" sz="2400" dirty="0" err="1" smtClean="0"/>
              <a:t>tility</a:t>
            </a:r>
            <a:r>
              <a:rPr lang="es-CO" sz="2400" dirty="0" smtClean="0"/>
              <a:t> </a:t>
            </a:r>
            <a:r>
              <a:rPr lang="es-CO" sz="2400" dirty="0" err="1"/>
              <a:t>T</a:t>
            </a:r>
            <a:r>
              <a:rPr lang="es-CO" sz="2400" dirty="0" err="1" smtClean="0"/>
              <a:t>oolkit</a:t>
            </a:r>
            <a:r>
              <a:rPr lang="es-CO" sz="2400" dirty="0" smtClean="0"/>
              <a:t>)</a:t>
            </a:r>
            <a:endParaRPr lang="es-CO" dirty="0"/>
          </a:p>
        </p:txBody>
      </p:sp>
      <p:pic>
        <p:nvPicPr>
          <p:cNvPr id="4" name="Picture 3" descr="A picture of a winding road and trees" title="Road"/>
          <p:cNvPicPr/>
          <p:nvPr/>
        </p:nvPicPr>
        <p:blipFill>
          <a:blip r:embed="rId3" cstate="print">
            <a:extLst>
              <a:ext uri="{28A0092B-C50C-407E-A947-70E740481C1C}">
                <a14:useLocalDpi xmlns:a14="http://schemas.microsoft.com/office/drawing/2010/main" val="0"/>
              </a:ext>
            </a:extLst>
          </a:blip>
          <a:stretch>
            <a:fillRect/>
          </a:stretch>
        </p:blipFill>
        <p:spPr>
          <a:xfrm>
            <a:off x="971600" y="1692075"/>
            <a:ext cx="3064510" cy="3830955"/>
          </a:xfrm>
          <a:prstGeom prst="rect">
            <a:avLst/>
          </a:prstGeom>
        </p:spPr>
      </p:pic>
      <p:sp>
        <p:nvSpPr>
          <p:cNvPr id="5" name="Subtitle 10"/>
          <p:cNvSpPr txBox="1">
            <a:spLocks/>
          </p:cNvSpPr>
          <p:nvPr/>
        </p:nvSpPr>
        <p:spPr>
          <a:xfrm>
            <a:off x="4561831" y="1929656"/>
            <a:ext cx="1768516" cy="504056"/>
          </a:xfrm>
          <a:prstGeom prst="rect">
            <a:avLst/>
          </a:prstGeom>
        </p:spPr>
        <p:txBody>
          <a:bodyPr vert="horz" lIns="91440" tIns="108000" rIns="91440" bIns="108000" rtlCol="0">
            <a:normAutofit/>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s-CO" sz="1600" dirty="0" smtClean="0"/>
              <a:t>Desarrollado por:</a:t>
            </a:r>
          </a:p>
          <a:p>
            <a:pPr fontAlgn="auto">
              <a:spcAft>
                <a:spcPts val="0"/>
              </a:spcAft>
            </a:pPr>
            <a:endParaRPr lang="es-CO" sz="1600" baseline="30000" dirty="0" smtClean="0"/>
          </a:p>
          <a:p>
            <a:pPr fontAlgn="auto">
              <a:spcAft>
                <a:spcPts val="0"/>
              </a:spcAft>
            </a:pPr>
            <a:endParaRPr lang="es-CO" sz="1600" baseline="30000" dirty="0" smtClean="0"/>
          </a:p>
          <a:p>
            <a:pPr fontAlgn="auto">
              <a:spcAft>
                <a:spcPts val="0"/>
              </a:spcAft>
            </a:pPr>
            <a:endParaRPr lang="es-CO" sz="1600" dirty="0" smtClean="0"/>
          </a:p>
          <a:p>
            <a:pPr fontAlgn="auto">
              <a:spcAft>
                <a:spcPts val="0"/>
              </a:spcAft>
            </a:pPr>
            <a:endParaRPr lang="es-CO" sz="1600" dirty="0" smtClean="0"/>
          </a:p>
        </p:txBody>
      </p:sp>
      <p:sp>
        <p:nvSpPr>
          <p:cNvPr id="6" name="Subtitle 10"/>
          <p:cNvSpPr txBox="1">
            <a:spLocks/>
          </p:cNvSpPr>
          <p:nvPr/>
        </p:nvSpPr>
        <p:spPr>
          <a:xfrm>
            <a:off x="4571619" y="3409561"/>
            <a:ext cx="1584176" cy="504056"/>
          </a:xfrm>
          <a:prstGeom prst="rect">
            <a:avLst/>
          </a:prstGeom>
        </p:spPr>
        <p:txBody>
          <a:bodyPr vert="horz" lIns="91440" tIns="108000" rIns="91440" bIns="108000" rtlCol="0">
            <a:normAutofit/>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s-CO" sz="1600" dirty="0" smtClean="0"/>
              <a:t>Financiado por</a:t>
            </a:r>
            <a:endParaRPr lang="es-CO" sz="1600" baseline="30000" dirty="0" smtClean="0"/>
          </a:p>
          <a:p>
            <a:pPr fontAlgn="auto">
              <a:spcAft>
                <a:spcPts val="0"/>
              </a:spcAft>
            </a:pPr>
            <a:endParaRPr lang="es-CO" sz="1600" baseline="30000" dirty="0" smtClean="0"/>
          </a:p>
          <a:p>
            <a:pPr fontAlgn="auto">
              <a:spcAft>
                <a:spcPts val="0"/>
              </a:spcAft>
            </a:pPr>
            <a:endParaRPr lang="es-CO" sz="1600" dirty="0" smtClean="0"/>
          </a:p>
          <a:p>
            <a:pPr fontAlgn="auto">
              <a:spcAft>
                <a:spcPts val="0"/>
              </a:spcAft>
            </a:pPr>
            <a:endParaRPr lang="es-CO" sz="1600"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516" y="1637955"/>
            <a:ext cx="2066909" cy="1097359"/>
          </a:xfrm>
          <a:prstGeom prst="rect">
            <a:avLst/>
          </a:prstGeom>
        </p:spPr>
      </p:pic>
      <p:grpSp>
        <p:nvGrpSpPr>
          <p:cNvPr id="2" name="Group 1"/>
          <p:cNvGrpSpPr/>
          <p:nvPr/>
        </p:nvGrpSpPr>
        <p:grpSpPr>
          <a:xfrm>
            <a:off x="4571620" y="4569273"/>
            <a:ext cx="3825400" cy="827919"/>
            <a:chOff x="4756340" y="4197645"/>
            <a:chExt cx="3640679" cy="827919"/>
          </a:xfrm>
        </p:grpSpPr>
        <p:sp>
          <p:nvSpPr>
            <p:cNvPr id="7" name="Subtitle 10"/>
            <p:cNvSpPr txBox="1">
              <a:spLocks/>
            </p:cNvSpPr>
            <p:nvPr/>
          </p:nvSpPr>
          <p:spPr>
            <a:xfrm>
              <a:off x="4756340" y="4255906"/>
              <a:ext cx="1584176" cy="716642"/>
            </a:xfrm>
            <a:prstGeom prst="rect">
              <a:avLst/>
            </a:prstGeom>
          </p:spPr>
          <p:txBody>
            <a:bodyPr vert="horz" lIns="91440" tIns="108000" rIns="91440" bIns="108000" rtlCol="0">
              <a:normAutofit lnSpcReduction="10000"/>
            </a:bodyPr>
            <a:lstStyle>
              <a:lvl1pPr marL="0" indent="0" algn="l" defTabSz="914400" rtl="0" eaLnBrk="1" latinLnBrk="0" hangingPunct="1">
                <a:spcBef>
                  <a:spcPct val="20000"/>
                </a:spcBef>
                <a:buFont typeface="Arial" pitchFamily="34" charset="0"/>
                <a:buNone/>
                <a:defRPr sz="1800" kern="1200">
                  <a:solidFill>
                    <a:schemeClr val="bg1"/>
                  </a:solidFill>
                  <a:latin typeface="Arial"/>
                  <a:ea typeface="+mn-ea"/>
                  <a:cs typeface="Arial"/>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Lucida Grande"/>
                <a:buNone/>
                <a:defRPr sz="18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s-CO" sz="1600" dirty="0" smtClean="0"/>
                <a:t>Bajo el </a:t>
              </a:r>
            </a:p>
            <a:p>
              <a:pPr fontAlgn="auto">
                <a:spcAft>
                  <a:spcPts val="0"/>
                </a:spcAft>
              </a:pPr>
              <a:r>
                <a:rPr lang="es-CO" sz="1600" dirty="0" smtClean="0"/>
                <a:t>proyecto macro</a:t>
              </a:r>
            </a:p>
            <a:p>
              <a:pPr fontAlgn="auto">
                <a:spcAft>
                  <a:spcPts val="0"/>
                </a:spcAft>
              </a:pPr>
              <a:endParaRPr lang="es-CO" sz="1600" baseline="30000" dirty="0" smtClean="0"/>
            </a:p>
            <a:p>
              <a:pPr fontAlgn="auto">
                <a:spcAft>
                  <a:spcPts val="0"/>
                </a:spcAft>
              </a:pPr>
              <a:endParaRPr lang="es-CO" sz="1600" baseline="30000" dirty="0" smtClean="0"/>
            </a:p>
            <a:p>
              <a:pPr fontAlgn="auto">
                <a:spcAft>
                  <a:spcPts val="0"/>
                </a:spcAft>
              </a:pPr>
              <a:endParaRPr lang="es-CO" sz="1600" dirty="0" smtClean="0"/>
            </a:p>
            <a:p>
              <a:pPr fontAlgn="auto">
                <a:spcAft>
                  <a:spcPts val="0"/>
                </a:spcAft>
              </a:pPr>
              <a:endParaRPr lang="es-CO" sz="1600" dirty="0" smtClean="0"/>
            </a:p>
          </p:txBody>
        </p:sp>
        <p:pic>
          <p:nvPicPr>
            <p:cNvPr id="9" name="Picture 8"/>
            <p:cNvPicPr/>
            <p:nvPr/>
          </p:nvPicPr>
          <p:blipFill>
            <a:blip r:embed="rId5">
              <a:extLst>
                <a:ext uri="{28A0092B-C50C-407E-A947-70E740481C1C}">
                  <a14:useLocalDpi xmlns:a14="http://schemas.microsoft.com/office/drawing/2010/main"/>
                </a:ext>
              </a:extLst>
            </a:blip>
            <a:srcRect/>
            <a:stretch>
              <a:fillRect/>
            </a:stretch>
          </p:blipFill>
          <p:spPr bwMode="auto">
            <a:xfrm>
              <a:off x="6330110" y="4197645"/>
              <a:ext cx="2066909" cy="827919"/>
            </a:xfrm>
            <a:prstGeom prst="rect">
              <a:avLst/>
            </a:prstGeom>
            <a:noFill/>
          </p:spPr>
        </p:pic>
      </p:grpSp>
      <p:pic>
        <p:nvPicPr>
          <p:cNvPr id="10" name="Picture 9"/>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55795" y="3084897"/>
            <a:ext cx="2415540" cy="1123950"/>
          </a:xfrm>
          <a:prstGeom prst="rect">
            <a:avLst/>
          </a:prstGeom>
          <a:noFill/>
        </p:spPr>
      </p:pic>
      <p:sp>
        <p:nvSpPr>
          <p:cNvPr id="3" name="TextBox 2"/>
          <p:cNvSpPr txBox="1"/>
          <p:nvPr/>
        </p:nvSpPr>
        <p:spPr>
          <a:xfrm>
            <a:off x="6368853" y="5400425"/>
            <a:ext cx="2066909" cy="307777"/>
          </a:xfrm>
          <a:prstGeom prst="rect">
            <a:avLst/>
          </a:prstGeom>
          <a:noFill/>
        </p:spPr>
        <p:txBody>
          <a:bodyPr wrap="square" rtlCol="0">
            <a:spAutoFit/>
          </a:bodyPr>
          <a:lstStyle/>
          <a:p>
            <a:r>
              <a:rPr lang="es-CO" sz="1400" dirty="0" smtClean="0">
                <a:solidFill>
                  <a:schemeClr val="bg1"/>
                </a:solidFill>
              </a:rPr>
              <a:t>http://bewop.un-ihe.org/</a:t>
            </a:r>
            <a:endParaRPr lang="es-CO" sz="1400" dirty="0">
              <a:solidFill>
                <a:schemeClr val="bg1"/>
              </a:solidFill>
            </a:endParaRPr>
          </a:p>
        </p:txBody>
      </p:sp>
    </p:spTree>
    <p:extLst>
      <p:ext uri="{BB962C8B-B14F-4D97-AF65-F5344CB8AC3E}">
        <p14:creationId xmlns:p14="http://schemas.microsoft.com/office/powerpoint/2010/main" val="522766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507777" y="1916832"/>
            <a:ext cx="8136762" cy="2434101"/>
          </a:xfrm>
        </p:spPr>
        <p:txBody>
          <a:bodyPr wrap="square">
            <a:spAutoFit/>
          </a:bodyPr>
          <a:lstStyle/>
          <a:p>
            <a:pPr algn="ctr"/>
            <a:r>
              <a:rPr lang="es-ES" dirty="0"/>
              <a:t>Diapositivas adicionales para </a:t>
            </a:r>
            <a:r>
              <a:rPr lang="es-ES" dirty="0" smtClean="0"/>
              <a:t>soporte basado </a:t>
            </a:r>
            <a:r>
              <a:rPr lang="es-ES" dirty="0"/>
              <a:t>en los temas </a:t>
            </a:r>
            <a:r>
              <a:rPr lang="es-ES" dirty="0" smtClean="0"/>
              <a:t>discutidos en </a:t>
            </a:r>
            <a:r>
              <a:rPr lang="es-ES" dirty="0"/>
              <a:t>la nota conceptual de </a:t>
            </a:r>
            <a:r>
              <a:rPr lang="es-ES" dirty="0" smtClean="0"/>
              <a:t>la </a:t>
            </a:r>
            <a:r>
              <a:rPr lang="es-ES" dirty="0" smtClean="0"/>
              <a:t>HEAS (algunas sólo en inglés)</a:t>
            </a:r>
            <a:endParaRPr lang="en-GB" dirty="0"/>
          </a:p>
        </p:txBody>
      </p:sp>
    </p:spTree>
    <p:extLst>
      <p:ext uri="{BB962C8B-B14F-4D97-AF65-F5344CB8AC3E}">
        <p14:creationId xmlns:p14="http://schemas.microsoft.com/office/powerpoint/2010/main" val="47159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082980"/>
            <a:ext cx="4189986" cy="5112568"/>
          </a:xfrm>
        </p:spPr>
        <p:txBody>
          <a:bodyPr>
            <a:normAutofit fontScale="92500" lnSpcReduction="10000"/>
          </a:bodyPr>
          <a:lstStyle/>
          <a:p>
            <a:pPr marL="0" indent="0">
              <a:spcAft>
                <a:spcPts val="1200"/>
              </a:spcAft>
              <a:buNone/>
            </a:pPr>
            <a:r>
              <a:rPr lang="es-ES" dirty="0"/>
              <a:t>La</a:t>
            </a:r>
            <a:r>
              <a:rPr lang="es-ES" b="1" i="1" dirty="0"/>
              <a:t> sostenibilidad </a:t>
            </a:r>
            <a:r>
              <a:rPr lang="es-ES" dirty="0"/>
              <a:t>puede ser un concepto muy amplio, ¿qué significa para usted cuando lo considerar con respecto a su empresa?</a:t>
            </a:r>
          </a:p>
          <a:p>
            <a:pPr marL="342900" indent="-342900">
              <a:spcAft>
                <a:spcPts val="1200"/>
              </a:spcAft>
              <a:buFont typeface="+mj-lt"/>
              <a:buAutoNum type="arabicPeriod"/>
            </a:pPr>
            <a:r>
              <a:rPr lang="es-ES" dirty="0" smtClean="0"/>
              <a:t>Basado en los Círculos de Desarrollo (Sostenible), como grupo decida cuál nivel quiere desarrollar.</a:t>
            </a:r>
          </a:p>
          <a:p>
            <a:pPr marL="342900" indent="-342900">
              <a:spcAft>
                <a:spcPts val="1200"/>
              </a:spcAft>
              <a:buFont typeface="+mj-lt"/>
              <a:buAutoNum type="arabicPeriod"/>
            </a:pPr>
            <a:r>
              <a:rPr lang="es-ES" dirty="0" smtClean="0"/>
              <a:t>Individualmente</a:t>
            </a:r>
            <a:r>
              <a:rPr lang="es-ES" dirty="0"/>
              <a:t>, elija las 3 palabras claves que representan la sostenibilidad para su empresa. </a:t>
            </a:r>
            <a:endParaRPr lang="es-ES" b="1" dirty="0"/>
          </a:p>
          <a:p>
            <a:pPr marL="342900" indent="-342900">
              <a:spcAft>
                <a:spcPts val="1200"/>
              </a:spcAft>
              <a:buFont typeface="+mj-lt"/>
              <a:buAutoNum type="arabicPeriod"/>
            </a:pPr>
            <a:r>
              <a:rPr lang="es-ES" dirty="0"/>
              <a:t>Como grupo, elijan conjuntamente cuáles son las 5 palabras claves que representan la sostenibilidad su empresa. </a:t>
            </a:r>
            <a:endParaRPr lang="es-ES" b="1" dirty="0"/>
          </a:p>
          <a:p>
            <a:pPr marL="342900" indent="-342900">
              <a:spcAft>
                <a:spcPts val="1200"/>
              </a:spcAft>
              <a:buFont typeface="+mj-lt"/>
              <a:buAutoNum type="arabicPeriod"/>
            </a:pPr>
            <a:r>
              <a:rPr lang="es-ES" dirty="0"/>
              <a:t>Con base en las 5 palabras elegidas, como grupo, escriba una definición funcional para el concepto de sostenibilidad. </a:t>
            </a:r>
            <a:endParaRPr lang="en-US" b="1" dirty="0"/>
          </a:p>
        </p:txBody>
      </p:sp>
      <p:sp>
        <p:nvSpPr>
          <p:cNvPr id="3" name="Text Placeholder 2"/>
          <p:cNvSpPr>
            <a:spLocks noGrp="1"/>
          </p:cNvSpPr>
          <p:nvPr>
            <p:ph type="body" sz="quarter" idx="10"/>
          </p:nvPr>
        </p:nvSpPr>
        <p:spPr>
          <a:xfrm>
            <a:off x="360000" y="360363"/>
            <a:ext cx="3014315" cy="551090"/>
          </a:xfrm>
        </p:spPr>
        <p:txBody>
          <a:bodyPr/>
          <a:lstStyle/>
          <a:p>
            <a:r>
              <a:rPr lang="en-US" dirty="0" err="1" smtClean="0"/>
              <a:t>Definir</a:t>
            </a:r>
            <a:r>
              <a:rPr lang="en-US" dirty="0" smtClean="0"/>
              <a:t> </a:t>
            </a:r>
            <a:r>
              <a:rPr lang="en-US" dirty="0" err="1" smtClean="0"/>
              <a:t>Sostenibilidad</a:t>
            </a:r>
            <a:endParaRPr lang="en-US" dirty="0"/>
          </a:p>
        </p:txBody>
      </p:sp>
      <p:pic>
        <p:nvPicPr>
          <p:cNvPr id="5" name="Picture 4"/>
          <p:cNvPicPr>
            <a:picLocks noChangeAspect="1"/>
          </p:cNvPicPr>
          <p:nvPr/>
        </p:nvPicPr>
        <p:blipFill>
          <a:blip r:embed="rId3"/>
          <a:stretch>
            <a:fillRect/>
          </a:stretch>
        </p:blipFill>
        <p:spPr>
          <a:xfrm>
            <a:off x="4441507" y="1440000"/>
            <a:ext cx="4592643" cy="4398529"/>
          </a:xfrm>
          <a:prstGeom prst="rect">
            <a:avLst/>
          </a:prstGeom>
        </p:spPr>
      </p:pic>
      <p:sp>
        <p:nvSpPr>
          <p:cNvPr id="11" name="Rounded Rectangle 10"/>
          <p:cNvSpPr/>
          <p:nvPr/>
        </p:nvSpPr>
        <p:spPr>
          <a:xfrm>
            <a:off x="4788024" y="116632"/>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Definir</a:t>
            </a:r>
            <a:endParaRPr lang="en-US" sz="1600" dirty="0"/>
          </a:p>
        </p:txBody>
      </p:sp>
      <p:sp>
        <p:nvSpPr>
          <p:cNvPr id="12" name="Rounded Rectangle 11"/>
          <p:cNvSpPr/>
          <p:nvPr/>
        </p:nvSpPr>
        <p:spPr>
          <a:xfrm>
            <a:off x="6183080" y="115900"/>
            <a:ext cx="1193061"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Interpretar</a:t>
            </a:r>
            <a:endParaRPr lang="en-US" sz="1600" dirty="0" smtClean="0"/>
          </a:p>
        </p:txBody>
      </p:sp>
      <p:sp>
        <p:nvSpPr>
          <p:cNvPr id="13" name="Rounded Rectangle 12"/>
          <p:cNvSpPr/>
          <p:nvPr/>
        </p:nvSpPr>
        <p:spPr>
          <a:xfrm>
            <a:off x="7729824" y="116632"/>
            <a:ext cx="1234664"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Seleccionar</a:t>
            </a:r>
            <a:endParaRPr lang="en-US" sz="1600" dirty="0" smtClean="0"/>
          </a:p>
        </p:txBody>
      </p:sp>
      <p:sp>
        <p:nvSpPr>
          <p:cNvPr id="14" name="Right Arrow 13"/>
          <p:cNvSpPr/>
          <p:nvPr/>
        </p:nvSpPr>
        <p:spPr>
          <a:xfrm>
            <a:off x="5877133"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ight Arrow 14"/>
          <p:cNvSpPr/>
          <p:nvPr/>
        </p:nvSpPr>
        <p:spPr>
          <a:xfrm>
            <a:off x="7457138"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648601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320762" cy="551090"/>
          </a:xfrm>
        </p:spPr>
        <p:txBody>
          <a:bodyPr/>
          <a:lstStyle/>
          <a:p>
            <a:r>
              <a:rPr lang="en-US" dirty="0" err="1" smtClean="0"/>
              <a:t>Factores</a:t>
            </a:r>
            <a:r>
              <a:rPr lang="en-US" dirty="0" smtClean="0"/>
              <a:t> </a:t>
            </a:r>
            <a:r>
              <a:rPr lang="en-US" dirty="0" err="1" smtClean="0"/>
              <a:t>Relevantes</a:t>
            </a:r>
            <a:r>
              <a:rPr lang="en-US" dirty="0" smtClean="0"/>
              <a:t> </a:t>
            </a:r>
            <a:r>
              <a:rPr lang="en-US" dirty="0" err="1" smtClean="0"/>
              <a:t>Compliados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1520" y="1414926"/>
            <a:ext cx="3011243" cy="165618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l="50458" t="44893" r="18445" b="10405"/>
          <a:stretch/>
        </p:blipFill>
        <p:spPr>
          <a:xfrm>
            <a:off x="3583319" y="1124744"/>
            <a:ext cx="2541532" cy="2055089"/>
          </a:xfrm>
          <a:prstGeom prst="rect">
            <a:avLst/>
          </a:prstGeom>
        </p:spPr>
      </p:pic>
      <p:pic>
        <p:nvPicPr>
          <p:cNvPr id="6" name="Picture 2" descr="Image result for sd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75599" y="3568066"/>
            <a:ext cx="2356972" cy="2269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l="43741" t="11501" r="18106" b="4501"/>
          <a:stretch/>
        </p:blipFill>
        <p:spPr>
          <a:xfrm>
            <a:off x="666349" y="3287461"/>
            <a:ext cx="2181584" cy="2701711"/>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a:ext>
            </a:extLst>
          </a:blip>
          <a:srcRect r="63399"/>
          <a:stretch/>
        </p:blipFill>
        <p:spPr>
          <a:xfrm>
            <a:off x="6445407" y="1631277"/>
            <a:ext cx="2480803" cy="3873579"/>
          </a:xfrm>
          <a:prstGeom prst="rect">
            <a:avLst/>
          </a:prstGeom>
        </p:spPr>
      </p:pic>
    </p:spTree>
    <p:extLst>
      <p:ext uri="{BB962C8B-B14F-4D97-AF65-F5344CB8AC3E}">
        <p14:creationId xmlns:p14="http://schemas.microsoft.com/office/powerpoint/2010/main" val="1501511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986650" cy="551090"/>
          </a:xfrm>
        </p:spPr>
        <p:txBody>
          <a:bodyPr/>
          <a:lstStyle/>
          <a:p>
            <a:r>
              <a:rPr lang="en-US" dirty="0" err="1" smtClean="0"/>
              <a:t>Factores</a:t>
            </a:r>
            <a:r>
              <a:rPr lang="en-US" dirty="0" smtClean="0"/>
              <a:t> </a:t>
            </a:r>
            <a:r>
              <a:rPr lang="en-US" dirty="0" err="1" smtClean="0"/>
              <a:t>Relevantes</a:t>
            </a:r>
            <a:r>
              <a:rPr lang="en-US" dirty="0" smtClean="0"/>
              <a:t>: </a:t>
            </a:r>
            <a:r>
              <a:rPr lang="en-US" dirty="0" err="1" smtClean="0"/>
              <a:t>Escasez</a:t>
            </a:r>
            <a:r>
              <a:rPr lang="en-US" dirty="0" smtClean="0"/>
              <a:t> de Agua</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 y="1268760"/>
            <a:ext cx="9144000" cy="4248472"/>
          </a:xfrm>
          <a:prstGeom prst="rect">
            <a:avLst/>
          </a:prstGeom>
        </p:spPr>
      </p:pic>
      <p:sp>
        <p:nvSpPr>
          <p:cNvPr id="6" name="TextBox 5"/>
          <p:cNvSpPr txBox="1"/>
          <p:nvPr/>
        </p:nvSpPr>
        <p:spPr>
          <a:xfrm>
            <a:off x="5508104" y="5517232"/>
            <a:ext cx="3600400" cy="276999"/>
          </a:xfrm>
          <a:prstGeom prst="rect">
            <a:avLst/>
          </a:prstGeom>
          <a:noFill/>
        </p:spPr>
        <p:txBody>
          <a:bodyPr wrap="square" rtlCol="0">
            <a:spAutoFit/>
          </a:bodyPr>
          <a:lstStyle/>
          <a:p>
            <a:pPr algn="r"/>
            <a:r>
              <a:rPr lang="en-US" sz="1200" i="1" dirty="0" smtClean="0"/>
              <a:t>Source: </a:t>
            </a:r>
            <a:r>
              <a:rPr lang="en-US" sz="1200" i="1" dirty="0" err="1" smtClean="0"/>
              <a:t>Mekonnen</a:t>
            </a:r>
            <a:r>
              <a:rPr lang="en-US" sz="1200" i="1" dirty="0" smtClean="0"/>
              <a:t>, M. and Hoekstra, A., 2016</a:t>
            </a:r>
            <a:endParaRPr lang="en-US" sz="1200" i="1" dirty="0"/>
          </a:p>
        </p:txBody>
      </p:sp>
    </p:spTree>
    <p:extLst>
      <p:ext uri="{BB962C8B-B14F-4D97-AF65-F5344CB8AC3E}">
        <p14:creationId xmlns:p14="http://schemas.microsoft.com/office/powerpoint/2010/main" val="3152908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5179971" cy="551090"/>
          </a:xfrm>
        </p:spPr>
        <p:txBody>
          <a:bodyPr/>
          <a:lstStyle/>
          <a:p>
            <a:r>
              <a:rPr lang="en-US" dirty="0" err="1"/>
              <a:t>Factores</a:t>
            </a:r>
            <a:r>
              <a:rPr lang="en-US" dirty="0"/>
              <a:t> </a:t>
            </a:r>
            <a:r>
              <a:rPr lang="en-US" dirty="0" err="1"/>
              <a:t>Relevantes</a:t>
            </a:r>
            <a:r>
              <a:rPr lang="en-US" dirty="0" smtClean="0"/>
              <a:t>: </a:t>
            </a:r>
            <a:r>
              <a:rPr lang="en-US" dirty="0" err="1" smtClean="0"/>
              <a:t>Cambio</a:t>
            </a:r>
            <a:r>
              <a:rPr lang="en-US" dirty="0" smtClean="0"/>
              <a:t> </a:t>
            </a:r>
            <a:r>
              <a:rPr lang="en-US" dirty="0" err="1" smtClean="0"/>
              <a:t>Climático</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18894" t="25500" r="17713" b="6601"/>
          <a:stretch/>
        </p:blipFill>
        <p:spPr>
          <a:xfrm>
            <a:off x="179512" y="1024640"/>
            <a:ext cx="8532440" cy="5140663"/>
          </a:xfrm>
          <a:prstGeom prst="rect">
            <a:avLst/>
          </a:prstGeom>
        </p:spPr>
      </p:pic>
      <p:sp>
        <p:nvSpPr>
          <p:cNvPr id="2" name="Rectangle 1"/>
          <p:cNvSpPr/>
          <p:nvPr/>
        </p:nvSpPr>
        <p:spPr>
          <a:xfrm>
            <a:off x="5220072" y="1024640"/>
            <a:ext cx="2736304" cy="1108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210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6874346" cy="551090"/>
          </a:xfrm>
        </p:spPr>
        <p:txBody>
          <a:bodyPr/>
          <a:lstStyle/>
          <a:p>
            <a:r>
              <a:rPr lang="en-US" dirty="0" err="1"/>
              <a:t>Factores</a:t>
            </a:r>
            <a:r>
              <a:rPr lang="en-US" dirty="0"/>
              <a:t> </a:t>
            </a:r>
            <a:r>
              <a:rPr lang="en-US" dirty="0" err="1"/>
              <a:t>Relevantes</a:t>
            </a:r>
            <a:r>
              <a:rPr lang="en-US" dirty="0" smtClean="0"/>
              <a:t>: </a:t>
            </a:r>
            <a:r>
              <a:rPr lang="en-US" dirty="0" err="1" smtClean="0"/>
              <a:t>Compromisos</a:t>
            </a:r>
            <a:r>
              <a:rPr lang="en-US" dirty="0" smtClean="0"/>
              <a:t> (Inter)</a:t>
            </a:r>
            <a:r>
              <a:rPr lang="en-US" dirty="0" err="1" smtClean="0"/>
              <a:t>Nacionales</a:t>
            </a:r>
            <a:endParaRPr lang="en-GB" dirty="0"/>
          </a:p>
        </p:txBody>
      </p:sp>
      <p:pic>
        <p:nvPicPr>
          <p:cNvPr id="3074" name="Picture 2" descr="Image result for sd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18981" y="2211659"/>
            <a:ext cx="2577155" cy="24811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aris climate agreemen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28184" y="2545039"/>
            <a:ext cx="1943477" cy="34731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eu water framework directiv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0000" y="1196752"/>
            <a:ext cx="2612885" cy="225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608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5362" y="2780928"/>
            <a:ext cx="3336518" cy="994288"/>
          </a:xfrm>
        </p:spPr>
        <p:txBody>
          <a:bodyPr/>
          <a:lstStyle/>
          <a:p>
            <a:r>
              <a:rPr lang="en-GB" dirty="0" err="1" smtClean="0"/>
              <a:t>Factores</a:t>
            </a:r>
            <a:r>
              <a:rPr lang="en-GB" dirty="0" smtClean="0"/>
              <a:t> </a:t>
            </a:r>
            <a:r>
              <a:rPr lang="en-GB" dirty="0" err="1" smtClean="0"/>
              <a:t>Relevantes</a:t>
            </a:r>
            <a:r>
              <a:rPr lang="en-GB" dirty="0" smtClean="0"/>
              <a:t>:</a:t>
            </a:r>
          </a:p>
          <a:p>
            <a:r>
              <a:rPr lang="en-GB" dirty="0" err="1" smtClean="0"/>
              <a:t>Crecimiento</a:t>
            </a:r>
            <a:r>
              <a:rPr lang="en-GB" dirty="0" smtClean="0"/>
              <a:t> </a:t>
            </a:r>
            <a:r>
              <a:rPr lang="en-GB" dirty="0" err="1" smtClean="0"/>
              <a:t>Poblacional</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43741" t="11501" r="18106" b="4501"/>
          <a:stretch/>
        </p:blipFill>
        <p:spPr>
          <a:xfrm>
            <a:off x="3563888" y="33919"/>
            <a:ext cx="5472608" cy="6777372"/>
          </a:xfrm>
          <a:prstGeom prst="rect">
            <a:avLst/>
          </a:prstGeom>
        </p:spPr>
      </p:pic>
    </p:spTree>
    <p:extLst>
      <p:ext uri="{BB962C8B-B14F-4D97-AF65-F5344CB8AC3E}">
        <p14:creationId xmlns:p14="http://schemas.microsoft.com/office/powerpoint/2010/main" val="3361813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ext Placeholder 2"/>
          <p:cNvSpPr>
            <a:spLocks noGrp="1"/>
          </p:cNvSpPr>
          <p:nvPr>
            <p:ph type="body" sz="quarter" idx="10"/>
          </p:nvPr>
        </p:nvSpPr>
        <p:spPr>
          <a:xfrm>
            <a:off x="360000" y="360363"/>
            <a:ext cx="4575640" cy="551090"/>
          </a:xfrm>
        </p:spPr>
        <p:txBody>
          <a:bodyPr/>
          <a:lstStyle/>
          <a:p>
            <a:r>
              <a:rPr lang="en-US" dirty="0" err="1"/>
              <a:t>Factores</a:t>
            </a:r>
            <a:r>
              <a:rPr lang="en-US" dirty="0"/>
              <a:t> </a:t>
            </a:r>
            <a:r>
              <a:rPr lang="en-US" dirty="0" err="1"/>
              <a:t>Relevantes</a:t>
            </a:r>
            <a:r>
              <a:rPr lang="en-US" dirty="0" smtClean="0"/>
              <a:t>: </a:t>
            </a:r>
            <a:r>
              <a:rPr lang="en-US" dirty="0" err="1" smtClean="0"/>
              <a:t>Urbanización</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2008" y="980728"/>
            <a:ext cx="9071992" cy="5184576"/>
          </a:xfrm>
          <a:prstGeom prst="rect">
            <a:avLst/>
          </a:prstGeom>
        </p:spPr>
      </p:pic>
    </p:spTree>
    <p:extLst>
      <p:ext uri="{BB962C8B-B14F-4D97-AF65-F5344CB8AC3E}">
        <p14:creationId xmlns:p14="http://schemas.microsoft.com/office/powerpoint/2010/main" val="214241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2812337" cy="551090"/>
          </a:xfrm>
        </p:spPr>
        <p:txBody>
          <a:bodyPr/>
          <a:lstStyle/>
          <a:p>
            <a:r>
              <a:rPr lang="en-US" dirty="0" err="1" smtClean="0"/>
              <a:t>Proceso</a:t>
            </a:r>
            <a:r>
              <a:rPr lang="en-US" dirty="0" smtClean="0"/>
              <a:t> de la </a:t>
            </a:r>
            <a:r>
              <a:rPr lang="en-US" dirty="0" smtClean="0"/>
              <a:t>HEAS</a:t>
            </a:r>
            <a:endParaRPr lang="en-US" dirty="0"/>
          </a:p>
        </p:txBody>
      </p:sp>
      <p:pic>
        <p:nvPicPr>
          <p:cNvPr id="34" name="Picture 33"/>
          <p:cNvPicPr/>
          <p:nvPr/>
        </p:nvPicPr>
        <p:blipFill rotWithShape="1">
          <a:blip r:embed="rId2"/>
          <a:srcRect l="54177" t="12388" r="2117" b="39780"/>
          <a:stretch/>
        </p:blipFill>
        <p:spPr bwMode="auto">
          <a:xfrm>
            <a:off x="360000" y="1268760"/>
            <a:ext cx="8532480" cy="4516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1662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6379018" cy="551090"/>
          </a:xfrm>
        </p:spPr>
        <p:txBody>
          <a:bodyPr/>
          <a:lstStyle/>
          <a:p>
            <a:r>
              <a:rPr lang="en-GB" dirty="0" err="1" smtClean="0"/>
              <a:t>Desarrollo</a:t>
            </a:r>
            <a:r>
              <a:rPr lang="en-GB" dirty="0" smtClean="0"/>
              <a:t> </a:t>
            </a:r>
            <a:r>
              <a:rPr lang="en-GB" dirty="0" err="1" smtClean="0"/>
              <a:t>Histórico</a:t>
            </a:r>
            <a:r>
              <a:rPr lang="en-GB" dirty="0" smtClean="0"/>
              <a:t> y el “</a:t>
            </a:r>
            <a:r>
              <a:rPr lang="en-GB" dirty="0" err="1" smtClean="0"/>
              <a:t>Contrato</a:t>
            </a:r>
            <a:r>
              <a:rPr lang="en-GB" dirty="0" smtClean="0"/>
              <a:t> </a:t>
            </a:r>
            <a:r>
              <a:rPr lang="en-GB" dirty="0" err="1" smtClean="0"/>
              <a:t>Hidro</a:t>
            </a:r>
            <a:r>
              <a:rPr lang="en-GB" dirty="0" smtClean="0"/>
              <a:t>-social”</a:t>
            </a:r>
            <a:endParaRPr lang="en-GB" dirty="0"/>
          </a:p>
        </p:txBody>
      </p:sp>
      <p:grpSp>
        <p:nvGrpSpPr>
          <p:cNvPr id="6" name="Group 5"/>
          <p:cNvGrpSpPr/>
          <p:nvPr/>
        </p:nvGrpSpPr>
        <p:grpSpPr>
          <a:xfrm>
            <a:off x="360000" y="944650"/>
            <a:ext cx="8460472" cy="5278170"/>
            <a:chOff x="-1188640" y="476672"/>
            <a:chExt cx="11017224" cy="668767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8640" y="476672"/>
              <a:ext cx="11017224" cy="6336704"/>
            </a:xfrm>
            <a:prstGeom prst="rect">
              <a:avLst/>
            </a:prstGeom>
          </p:spPr>
        </p:pic>
        <p:sp>
          <p:nvSpPr>
            <p:cNvPr id="5" name="TextBox 4"/>
            <p:cNvSpPr txBox="1"/>
            <p:nvPr/>
          </p:nvSpPr>
          <p:spPr>
            <a:xfrm>
              <a:off x="2411760" y="6813376"/>
              <a:ext cx="7416824" cy="350970"/>
            </a:xfrm>
            <a:prstGeom prst="rect">
              <a:avLst/>
            </a:prstGeom>
            <a:noFill/>
          </p:spPr>
          <p:txBody>
            <a:bodyPr wrap="square" rtlCol="0">
              <a:spAutoFit/>
            </a:bodyPr>
            <a:lstStyle/>
            <a:p>
              <a:pPr algn="r"/>
              <a:r>
                <a:rPr lang="en-GB" sz="1200" dirty="0" smtClean="0"/>
                <a:t>Urban Water Management transitions framework, </a:t>
              </a:r>
              <a:r>
                <a:rPr lang="en-GB" sz="1200" i="1" dirty="0" smtClean="0"/>
                <a:t>Source: Brown, 2009</a:t>
              </a:r>
              <a:endParaRPr lang="en-GB" sz="1200" dirty="0"/>
            </a:p>
          </p:txBody>
        </p:sp>
      </p:grpSp>
    </p:spTree>
    <p:extLst>
      <p:ext uri="{BB962C8B-B14F-4D97-AF65-F5344CB8AC3E}">
        <p14:creationId xmlns:p14="http://schemas.microsoft.com/office/powerpoint/2010/main" val="4051344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7036890" cy="551090"/>
          </a:xfrm>
        </p:spPr>
        <p:txBody>
          <a:bodyPr/>
          <a:lstStyle/>
          <a:p>
            <a:r>
              <a:rPr lang="en-GB" dirty="0" err="1" smtClean="0"/>
              <a:t>Enfoques</a:t>
            </a:r>
            <a:r>
              <a:rPr lang="en-GB" dirty="0" smtClean="0"/>
              <a:t> </a:t>
            </a:r>
            <a:r>
              <a:rPr lang="en-GB" dirty="0" err="1" smtClean="0"/>
              <a:t>actuales</a:t>
            </a:r>
            <a:r>
              <a:rPr lang="en-GB" dirty="0" smtClean="0"/>
              <a:t>: </a:t>
            </a:r>
            <a:r>
              <a:rPr lang="en-GB" dirty="0" err="1" smtClean="0"/>
              <a:t>Gestión</a:t>
            </a:r>
            <a:r>
              <a:rPr lang="en-GB" dirty="0" smtClean="0"/>
              <a:t> del Agua Urbana </a:t>
            </a:r>
            <a:r>
              <a:rPr lang="en-GB" dirty="0" err="1" smtClean="0"/>
              <a:t>Integrada</a:t>
            </a:r>
            <a:endParaRPr lang="en-GB" dirty="0"/>
          </a:p>
        </p:txBody>
      </p:sp>
      <p:grpSp>
        <p:nvGrpSpPr>
          <p:cNvPr id="14" name="Group 13"/>
          <p:cNvGrpSpPr/>
          <p:nvPr/>
        </p:nvGrpSpPr>
        <p:grpSpPr>
          <a:xfrm>
            <a:off x="899592" y="942750"/>
            <a:ext cx="7672218" cy="5531438"/>
            <a:chOff x="1115615" y="939194"/>
            <a:chExt cx="7672218" cy="5531438"/>
          </a:xfrm>
        </p:grpSpPr>
        <p:sp>
          <p:nvSpPr>
            <p:cNvPr id="11" name="TextBox 10"/>
            <p:cNvSpPr txBox="1"/>
            <p:nvPr/>
          </p:nvSpPr>
          <p:spPr>
            <a:xfrm>
              <a:off x="6660232" y="6193633"/>
              <a:ext cx="2127601" cy="276999"/>
            </a:xfrm>
            <a:prstGeom prst="rect">
              <a:avLst/>
            </a:prstGeom>
            <a:noFill/>
          </p:spPr>
          <p:txBody>
            <a:bodyPr wrap="square" rtlCol="0">
              <a:spAutoFit/>
            </a:bodyPr>
            <a:lstStyle/>
            <a:p>
              <a:pPr algn="r"/>
              <a:r>
                <a:rPr lang="en-GB" sz="1200" i="1" dirty="0" smtClean="0"/>
                <a:t>Source: Mitchell, 2006</a:t>
              </a:r>
              <a:endParaRPr lang="en-GB" sz="1200" i="1"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5615" y="939194"/>
              <a:ext cx="7672217" cy="5226698"/>
            </a:xfrm>
            <a:prstGeom prst="rect">
              <a:avLst/>
            </a:prstGeom>
          </p:spPr>
        </p:pic>
      </p:grpSp>
    </p:spTree>
    <p:extLst>
      <p:ext uri="{BB962C8B-B14F-4D97-AF65-F5344CB8AC3E}">
        <p14:creationId xmlns:p14="http://schemas.microsoft.com/office/powerpoint/2010/main" val="982632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972157"/>
            <a:ext cx="3131896" cy="3905115"/>
          </a:xfrm>
        </p:spPr>
        <p:txBody>
          <a:bodyPr/>
          <a:lstStyle/>
          <a:p>
            <a:pPr marL="0" indent="0">
              <a:buNone/>
            </a:pPr>
            <a:r>
              <a:rPr lang="en-GB" dirty="0" smtClean="0"/>
              <a:t>Centralized </a:t>
            </a:r>
            <a:r>
              <a:rPr lang="en-GB" dirty="0" smtClean="0">
                <a:sym typeface="Wingdings" panose="05000000000000000000" pitchFamily="2" charset="2"/>
              </a:rPr>
              <a:t> Decentralized</a:t>
            </a:r>
            <a:endParaRPr lang="en-GB" dirty="0" smtClean="0"/>
          </a:p>
          <a:p>
            <a:endParaRPr lang="en-GB" dirty="0" smtClean="0"/>
          </a:p>
          <a:p>
            <a:pPr>
              <a:spcAft>
                <a:spcPts val="1200"/>
              </a:spcAft>
            </a:pPr>
            <a:r>
              <a:rPr lang="en-GB" dirty="0" smtClean="0"/>
              <a:t>A more ‘natural’ water cycle</a:t>
            </a:r>
          </a:p>
          <a:p>
            <a:pPr>
              <a:spcAft>
                <a:spcPts val="1200"/>
              </a:spcAft>
            </a:pPr>
            <a:r>
              <a:rPr lang="en-GB" dirty="0" smtClean="0"/>
              <a:t>Diversification of sources through ‘fit-for-purpose’</a:t>
            </a:r>
          </a:p>
          <a:p>
            <a:pPr>
              <a:spcAft>
                <a:spcPts val="1200"/>
              </a:spcAft>
            </a:pPr>
            <a:r>
              <a:rPr lang="en-GB" dirty="0" smtClean="0"/>
              <a:t>Resource efficiency</a:t>
            </a:r>
            <a:endParaRPr lang="en-GB" dirty="0"/>
          </a:p>
        </p:txBody>
      </p:sp>
      <p:sp>
        <p:nvSpPr>
          <p:cNvPr id="3" name="Text Placeholder 2"/>
          <p:cNvSpPr>
            <a:spLocks noGrp="1"/>
          </p:cNvSpPr>
          <p:nvPr>
            <p:ph type="body" sz="quarter" idx="10"/>
          </p:nvPr>
        </p:nvSpPr>
        <p:spPr>
          <a:xfrm>
            <a:off x="360000" y="360363"/>
            <a:ext cx="7157116" cy="551090"/>
          </a:xfrm>
        </p:spPr>
        <p:txBody>
          <a:bodyPr/>
          <a:lstStyle/>
          <a:p>
            <a:r>
              <a:rPr lang="en-GB" dirty="0" err="1"/>
              <a:t>Enfoques</a:t>
            </a:r>
            <a:r>
              <a:rPr lang="en-GB" dirty="0"/>
              <a:t> </a:t>
            </a:r>
            <a:r>
              <a:rPr lang="en-GB" dirty="0" err="1"/>
              <a:t>actuales</a:t>
            </a:r>
            <a:r>
              <a:rPr lang="en-GB" dirty="0"/>
              <a:t>: </a:t>
            </a:r>
            <a:r>
              <a:rPr lang="en-GB" dirty="0" err="1"/>
              <a:t>Gestión</a:t>
            </a:r>
            <a:r>
              <a:rPr lang="en-GB" dirty="0"/>
              <a:t> del Agua Urbana </a:t>
            </a:r>
            <a:r>
              <a:rPr lang="en-GB" dirty="0" err="1" smtClean="0"/>
              <a:t>Sostenible</a:t>
            </a:r>
            <a:endParaRPr lang="en-GB" dirty="0"/>
          </a:p>
        </p:txBody>
      </p:sp>
      <p:sp>
        <p:nvSpPr>
          <p:cNvPr id="4" name="TextBox 3"/>
          <p:cNvSpPr txBox="1"/>
          <p:nvPr/>
        </p:nvSpPr>
        <p:spPr>
          <a:xfrm>
            <a:off x="3613016" y="5598532"/>
            <a:ext cx="5184576" cy="369332"/>
          </a:xfrm>
          <a:prstGeom prst="rect">
            <a:avLst/>
          </a:prstGeom>
          <a:noFill/>
        </p:spPr>
        <p:txBody>
          <a:bodyPr wrap="square" rtlCol="0">
            <a:spAutoFit/>
          </a:bodyPr>
          <a:lstStyle/>
          <a:p>
            <a:r>
              <a:rPr lang="en-GB" dirty="0">
                <a:hlinkClick r:id="rId2"/>
              </a:rPr>
              <a:t>https://</a:t>
            </a:r>
            <a:r>
              <a:rPr lang="en-GB" dirty="0" smtClean="0">
                <a:hlinkClick r:id="rId2"/>
              </a:rPr>
              <a:t>www.youtube.com/watch?v=HymGr5gyiB4</a:t>
            </a:r>
            <a:r>
              <a:rPr lang="en-GB" dirty="0" smtClean="0"/>
              <a:t> </a:t>
            </a:r>
            <a:endParaRPr lang="en-GB" dirty="0"/>
          </a:p>
        </p:txBody>
      </p:sp>
      <p:grpSp>
        <p:nvGrpSpPr>
          <p:cNvPr id="5" name="Group 4"/>
          <p:cNvGrpSpPr/>
          <p:nvPr/>
        </p:nvGrpSpPr>
        <p:grpSpPr>
          <a:xfrm>
            <a:off x="4283968" y="1700807"/>
            <a:ext cx="4320480" cy="3672409"/>
            <a:chOff x="4283968" y="1700807"/>
            <a:chExt cx="3384376" cy="2759593"/>
          </a:xfrm>
        </p:grpSpPr>
        <p:pic>
          <p:nvPicPr>
            <p:cNvPr id="1028" name="Picture 4" descr="Image result for central vs decentralized"/>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283968" y="1700807"/>
              <a:ext cx="3384376" cy="24512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43415" y="4183401"/>
              <a:ext cx="2524929" cy="276999"/>
            </a:xfrm>
            <a:prstGeom prst="rect">
              <a:avLst/>
            </a:prstGeom>
            <a:noFill/>
          </p:spPr>
          <p:txBody>
            <a:bodyPr wrap="square" rtlCol="0">
              <a:spAutoFit/>
            </a:bodyPr>
            <a:lstStyle/>
            <a:p>
              <a:pPr algn="r"/>
              <a:r>
                <a:rPr lang="en-GB" sz="1200" i="1" dirty="0" smtClean="0"/>
                <a:t>Source: Reddit</a:t>
              </a:r>
              <a:endParaRPr lang="en-GB" sz="1200" i="1" dirty="0"/>
            </a:p>
          </p:txBody>
        </p:sp>
      </p:grpSp>
    </p:spTree>
    <p:extLst>
      <p:ext uri="{BB962C8B-B14F-4D97-AF65-F5344CB8AC3E}">
        <p14:creationId xmlns:p14="http://schemas.microsoft.com/office/powerpoint/2010/main" val="259347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5517232"/>
            <a:ext cx="8136000" cy="448731"/>
          </a:xfrm>
        </p:spPr>
        <p:txBody>
          <a:bodyPr/>
          <a:lstStyle/>
          <a:p>
            <a:pPr marL="0" indent="0">
              <a:buNone/>
            </a:pPr>
            <a:r>
              <a:rPr lang="en-GB" dirty="0" smtClean="0">
                <a:hlinkClick r:id="rId2"/>
              </a:rPr>
              <a:t>https</a:t>
            </a:r>
            <a:r>
              <a:rPr lang="en-GB" dirty="0">
                <a:hlinkClick r:id="rId2"/>
              </a:rPr>
              <a:t>://</a:t>
            </a:r>
            <a:r>
              <a:rPr lang="en-GB" dirty="0" smtClean="0">
                <a:hlinkClick r:id="rId2"/>
              </a:rPr>
              <a:t>www.youtube.com/watch?v=v0fX6L_zrBo</a:t>
            </a:r>
            <a:endParaRPr lang="en-GB" dirty="0" smtClean="0"/>
          </a:p>
          <a:p>
            <a:pPr marL="0" indent="0">
              <a:buNone/>
            </a:pPr>
            <a:endParaRPr lang="en-GB" dirty="0" smtClean="0"/>
          </a:p>
        </p:txBody>
      </p:sp>
      <p:sp>
        <p:nvSpPr>
          <p:cNvPr id="3" name="Text Placeholder 2"/>
          <p:cNvSpPr>
            <a:spLocks noGrp="1"/>
          </p:cNvSpPr>
          <p:nvPr>
            <p:ph type="body" sz="quarter" idx="10"/>
          </p:nvPr>
        </p:nvSpPr>
        <p:spPr>
          <a:xfrm>
            <a:off x="360000" y="360363"/>
            <a:ext cx="5712810" cy="551090"/>
          </a:xfrm>
        </p:spPr>
        <p:txBody>
          <a:bodyPr/>
          <a:lstStyle/>
          <a:p>
            <a:r>
              <a:rPr lang="en-GB" dirty="0" err="1"/>
              <a:t>Enfoques</a:t>
            </a:r>
            <a:r>
              <a:rPr lang="en-GB" dirty="0"/>
              <a:t> </a:t>
            </a:r>
            <a:r>
              <a:rPr lang="en-GB" dirty="0" err="1"/>
              <a:t>actuales</a:t>
            </a:r>
            <a:r>
              <a:rPr lang="en-GB" dirty="0"/>
              <a:t>: </a:t>
            </a:r>
            <a:r>
              <a:rPr lang="en-GB" dirty="0" smtClean="0"/>
              <a:t>Ciudad Sensible al Agua</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8475" y="1628800"/>
            <a:ext cx="7920880" cy="2492585"/>
          </a:xfrm>
          <a:prstGeom prst="rect">
            <a:avLst/>
          </a:prstGeom>
        </p:spPr>
      </p:pic>
      <p:pic>
        <p:nvPicPr>
          <p:cNvPr id="1026" name="Picture 2" descr="Image result for assela pathirana workshop"/>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934889" y="4365104"/>
            <a:ext cx="2454466" cy="101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57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2060848"/>
            <a:ext cx="2771856" cy="2592288"/>
          </a:xfrm>
        </p:spPr>
        <p:txBody>
          <a:bodyPr>
            <a:normAutofit/>
          </a:bodyPr>
          <a:lstStyle/>
          <a:p>
            <a:pPr marL="0" indent="0">
              <a:buNone/>
            </a:pPr>
            <a:r>
              <a:rPr lang="en-GB" dirty="0" smtClean="0"/>
              <a:t>Integrated Urban Water Management (IUWM)</a:t>
            </a:r>
          </a:p>
          <a:p>
            <a:pPr marL="0" indent="0">
              <a:buNone/>
            </a:pPr>
            <a:endParaRPr lang="en-GB" dirty="0"/>
          </a:p>
          <a:p>
            <a:pPr marL="0" indent="0">
              <a:buNone/>
            </a:pPr>
            <a:r>
              <a:rPr lang="en-GB" dirty="0" smtClean="0"/>
              <a:t>Sustainable Urban Water Management (SUWM)</a:t>
            </a:r>
          </a:p>
          <a:p>
            <a:pPr marL="0" indent="0">
              <a:buNone/>
            </a:pPr>
            <a:endParaRPr lang="en-GB" dirty="0"/>
          </a:p>
          <a:p>
            <a:pPr marL="0" indent="0">
              <a:buNone/>
            </a:pPr>
            <a:r>
              <a:rPr lang="en-GB" dirty="0" smtClean="0"/>
              <a:t>Water Sensitive City (WSC)</a:t>
            </a:r>
            <a:endParaRPr lang="en-GB" dirty="0"/>
          </a:p>
        </p:txBody>
      </p:sp>
      <p:sp>
        <p:nvSpPr>
          <p:cNvPr id="3" name="Text Placeholder 2"/>
          <p:cNvSpPr>
            <a:spLocks noGrp="1"/>
          </p:cNvSpPr>
          <p:nvPr>
            <p:ph type="body" sz="quarter" idx="10"/>
          </p:nvPr>
        </p:nvSpPr>
        <p:spPr>
          <a:xfrm>
            <a:off x="360000" y="360363"/>
            <a:ext cx="5960634" cy="551090"/>
          </a:xfrm>
        </p:spPr>
        <p:txBody>
          <a:bodyPr/>
          <a:lstStyle/>
          <a:p>
            <a:r>
              <a:rPr lang="en-GB" dirty="0" err="1" smtClean="0"/>
              <a:t>Objectivos</a:t>
            </a:r>
            <a:r>
              <a:rPr lang="en-GB" dirty="0" smtClean="0"/>
              <a:t> </a:t>
            </a:r>
            <a:r>
              <a:rPr lang="en-GB" dirty="0" err="1" smtClean="0"/>
              <a:t>en</a:t>
            </a:r>
            <a:r>
              <a:rPr lang="en-GB" dirty="0" smtClean="0"/>
              <a:t> </a:t>
            </a:r>
            <a:r>
              <a:rPr lang="en-GB" dirty="0" err="1" smtClean="0"/>
              <a:t>común</a:t>
            </a:r>
            <a:r>
              <a:rPr lang="en-GB" dirty="0" smtClean="0"/>
              <a:t> de </a:t>
            </a:r>
            <a:r>
              <a:rPr lang="en-GB" dirty="0" err="1" smtClean="0"/>
              <a:t>los</a:t>
            </a:r>
            <a:r>
              <a:rPr lang="en-GB" dirty="0" smtClean="0"/>
              <a:t> </a:t>
            </a:r>
            <a:r>
              <a:rPr lang="en-GB" dirty="0" err="1" smtClean="0"/>
              <a:t>enfoques</a:t>
            </a:r>
            <a:r>
              <a:rPr lang="en-GB" dirty="0" smtClean="0"/>
              <a:t> </a:t>
            </a:r>
            <a:r>
              <a:rPr lang="en-GB" dirty="0" err="1" smtClean="0"/>
              <a:t>actuales</a:t>
            </a:r>
            <a:endParaRPr lang="en-GB" dirty="0"/>
          </a:p>
        </p:txBody>
      </p:sp>
      <p:sp>
        <p:nvSpPr>
          <p:cNvPr id="4" name="Content Placeholder 1"/>
          <p:cNvSpPr txBox="1">
            <a:spLocks/>
          </p:cNvSpPr>
          <p:nvPr/>
        </p:nvSpPr>
        <p:spPr>
          <a:xfrm>
            <a:off x="4211960" y="1436075"/>
            <a:ext cx="4428040" cy="4525963"/>
          </a:xfrm>
          <a:prstGeom prst="rect">
            <a:avLst/>
          </a:prstGeom>
        </p:spPr>
        <p:txBody>
          <a:bodyPr vert="horz" lIns="91440" tIns="45720" rIns="91440" bIns="45720" rtlCol="0">
            <a:normAutofit/>
          </a:bodyPr>
          <a:lstStyle>
            <a:lvl1pPr marL="252000" indent="-252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spcAft>
                <a:spcPts val="0"/>
              </a:spcAft>
              <a:buFont typeface="+mj-lt"/>
              <a:buAutoNum type="arabicPeriod"/>
            </a:pPr>
            <a:r>
              <a:rPr lang="en-GB" dirty="0" smtClean="0"/>
              <a:t>Integration of Urban Water Cycle</a:t>
            </a:r>
          </a:p>
          <a:p>
            <a:pPr marL="342900" indent="-342900" fontAlgn="auto">
              <a:spcAft>
                <a:spcPts val="0"/>
              </a:spcAft>
              <a:buFont typeface="+mj-lt"/>
              <a:buAutoNum type="arabicPeriod"/>
            </a:pPr>
            <a:endParaRPr lang="en-GB" dirty="0" smtClean="0"/>
          </a:p>
          <a:p>
            <a:pPr marL="342900" indent="-342900" fontAlgn="auto">
              <a:spcAft>
                <a:spcPts val="0"/>
              </a:spcAft>
              <a:buFont typeface="+mj-lt"/>
              <a:buAutoNum type="arabicPeriod"/>
            </a:pPr>
            <a:r>
              <a:rPr lang="en-GB" dirty="0" smtClean="0"/>
              <a:t>‘Fit-for-purpose’ water use and design.</a:t>
            </a:r>
          </a:p>
          <a:p>
            <a:pPr marL="342900" indent="-342900" fontAlgn="auto">
              <a:spcAft>
                <a:spcPts val="0"/>
              </a:spcAft>
              <a:buFont typeface="+mj-lt"/>
              <a:buAutoNum type="arabicPeriod"/>
            </a:pPr>
            <a:endParaRPr lang="en-GB" dirty="0" smtClean="0"/>
          </a:p>
          <a:p>
            <a:pPr marL="342900" indent="-342900" fontAlgn="auto">
              <a:spcAft>
                <a:spcPts val="0"/>
              </a:spcAft>
              <a:buFont typeface="+mj-lt"/>
              <a:buAutoNum type="arabicPeriod"/>
            </a:pPr>
            <a:r>
              <a:rPr lang="en-GB" dirty="0" smtClean="0"/>
              <a:t>Active stakeholder involvement in decision-making, no longer passive consumer.</a:t>
            </a:r>
          </a:p>
          <a:p>
            <a:pPr marL="342900" indent="-342900" fontAlgn="auto">
              <a:spcAft>
                <a:spcPts val="0"/>
              </a:spcAft>
              <a:buFont typeface="+mj-lt"/>
              <a:buAutoNum type="arabicPeriod"/>
            </a:pPr>
            <a:endParaRPr lang="en-GB" dirty="0" smtClean="0"/>
          </a:p>
          <a:p>
            <a:pPr marL="342900" indent="-342900" fontAlgn="auto">
              <a:spcAft>
                <a:spcPts val="0"/>
              </a:spcAft>
              <a:buFont typeface="+mj-lt"/>
              <a:buAutoNum type="arabicPeriod"/>
            </a:pPr>
            <a:r>
              <a:rPr lang="en-GB" dirty="0" smtClean="0"/>
              <a:t>Sustainability focus based on balancing social, economic, and environmental needs at varying timescales.</a:t>
            </a:r>
            <a:endParaRPr lang="en-GB" dirty="0"/>
          </a:p>
        </p:txBody>
      </p:sp>
      <p:sp>
        <p:nvSpPr>
          <p:cNvPr id="5" name="Right Brace 4"/>
          <p:cNvSpPr/>
          <p:nvPr/>
        </p:nvSpPr>
        <p:spPr>
          <a:xfrm>
            <a:off x="3167844" y="2132856"/>
            <a:ext cx="504056" cy="2232248"/>
          </a:xfrm>
          <a:prstGeom prst="rightBrace">
            <a:avLst>
              <a:gd name="adj1" fmla="val 14527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Left Brace 5"/>
          <p:cNvSpPr/>
          <p:nvPr/>
        </p:nvSpPr>
        <p:spPr>
          <a:xfrm>
            <a:off x="3779912" y="1424425"/>
            <a:ext cx="432048" cy="3649109"/>
          </a:xfrm>
          <a:prstGeom prst="leftBrace">
            <a:avLst>
              <a:gd name="adj1" fmla="val 211152"/>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6159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196752"/>
            <a:ext cx="8136000" cy="4769211"/>
          </a:xfrm>
        </p:spPr>
        <p:txBody>
          <a:bodyPr/>
          <a:lstStyle/>
          <a:p>
            <a:pPr marL="0" indent="0">
              <a:buNone/>
            </a:pPr>
            <a:r>
              <a:rPr lang="en-US" dirty="0" smtClean="0"/>
              <a:t>UWM Paradigms common goal:</a:t>
            </a:r>
          </a:p>
          <a:p>
            <a:pPr marL="0" indent="0">
              <a:buNone/>
            </a:pPr>
            <a:endParaRPr lang="en-US" dirty="0" smtClean="0"/>
          </a:p>
          <a:p>
            <a:pPr marL="0" indent="0">
              <a:buNone/>
            </a:pPr>
            <a:r>
              <a:rPr lang="en-CA" i="1" dirty="0"/>
              <a:t>to cover the water demand of current and future consumers through effectively engaging an integral water cycle, while considering the health and protection of the surrounding </a:t>
            </a:r>
            <a:r>
              <a:rPr lang="en-CA" i="1" dirty="0" smtClean="0"/>
              <a:t>environment</a:t>
            </a:r>
          </a:p>
          <a:p>
            <a:pPr marL="0" indent="0">
              <a:buNone/>
            </a:pPr>
            <a:endParaRPr lang="en-CA" i="1" dirty="0"/>
          </a:p>
          <a:p>
            <a:pPr marL="0" indent="0">
              <a:buNone/>
            </a:pPr>
            <a:r>
              <a:rPr lang="en-CA" dirty="0" smtClean="0"/>
              <a:t>UWM Paradigms overarching approaches to achieve this goal:</a:t>
            </a:r>
          </a:p>
          <a:p>
            <a:pPr marL="0" indent="0">
              <a:buNone/>
            </a:pPr>
            <a:endParaRPr lang="en-CA" dirty="0"/>
          </a:p>
          <a:p>
            <a:pPr marL="400050" indent="-400050">
              <a:buAutoNum type="romanLcParenR"/>
            </a:pPr>
            <a:r>
              <a:rPr lang="en-CA" dirty="0" smtClean="0"/>
              <a:t>actively </a:t>
            </a:r>
            <a:r>
              <a:rPr lang="en-CA" dirty="0"/>
              <a:t>engaging and improving the efficiency of the various water flows throughout the city, and </a:t>
            </a:r>
            <a:endParaRPr lang="en-CA" dirty="0" smtClean="0"/>
          </a:p>
          <a:p>
            <a:pPr marL="400050" indent="-400050">
              <a:buAutoNum type="romanLcParenR"/>
            </a:pPr>
            <a:r>
              <a:rPr lang="en-CA" dirty="0" smtClean="0"/>
              <a:t>by </a:t>
            </a:r>
            <a:r>
              <a:rPr lang="en-CA" dirty="0"/>
              <a:t>stressing the importance of engaging with a broader range of stakeholders, including the end-user of the water system(s).</a:t>
            </a:r>
            <a:endParaRPr lang="en-US" dirty="0"/>
          </a:p>
        </p:txBody>
      </p:sp>
      <p:sp>
        <p:nvSpPr>
          <p:cNvPr id="3" name="Text Placeholder 2"/>
          <p:cNvSpPr>
            <a:spLocks noGrp="1"/>
          </p:cNvSpPr>
          <p:nvPr>
            <p:ph type="body" sz="quarter" idx="10"/>
          </p:nvPr>
        </p:nvSpPr>
        <p:spPr>
          <a:xfrm>
            <a:off x="360000" y="360363"/>
            <a:ext cx="4837185" cy="551090"/>
          </a:xfrm>
        </p:spPr>
        <p:txBody>
          <a:bodyPr/>
          <a:lstStyle/>
          <a:p>
            <a:r>
              <a:rPr lang="en-US" dirty="0" smtClean="0"/>
              <a:t>UWM Paradigms and Water Utilities</a:t>
            </a:r>
            <a:endParaRPr lang="en-US" dirty="0"/>
          </a:p>
        </p:txBody>
      </p:sp>
      <p:sp>
        <p:nvSpPr>
          <p:cNvPr id="4" name="Text Placeholder 2"/>
          <p:cNvSpPr txBox="1">
            <a:spLocks/>
          </p:cNvSpPr>
          <p:nvPr/>
        </p:nvSpPr>
        <p:spPr>
          <a:xfrm>
            <a:off x="8802" y="5229200"/>
            <a:ext cx="9135198" cy="551090"/>
          </a:xfrm>
          <a:prstGeom prst="rect">
            <a:avLst/>
          </a:prstGeom>
          <a:solidFill>
            <a:srgbClr val="009FEE"/>
          </a:solidFill>
        </p:spPr>
        <p:txBody>
          <a:bodyPr vert="horz" wrap="square" lIns="144000" tIns="72000" rIns="144000" bIns="108000" rtlCol="0" anchor="t" anchorCtr="0">
            <a:spAutoFit/>
          </a:bodyPr>
          <a:lstStyle>
            <a:lvl1pPr marL="0" indent="0" algn="l" defTabSz="914400" rtl="0" eaLnBrk="1" latinLnBrk="0" hangingPunct="1">
              <a:spcBef>
                <a:spcPct val="20000"/>
              </a:spcBef>
              <a:buFont typeface="Arial" pitchFamily="34" charset="0"/>
              <a:buNone/>
              <a:defRPr sz="2400" kern="1200">
                <a:solidFill>
                  <a:srgbClr val="FFFFFF"/>
                </a:solidFill>
                <a:latin typeface="Times New Roman"/>
                <a:ea typeface="+mn-ea"/>
                <a:cs typeface="Times New Roman"/>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smtClean="0"/>
              <a:t>How can your water utility contribute?</a:t>
            </a:r>
            <a:endParaRPr lang="en-US" dirty="0"/>
          </a:p>
        </p:txBody>
      </p:sp>
    </p:spTree>
    <p:extLst>
      <p:ext uri="{BB962C8B-B14F-4D97-AF65-F5344CB8AC3E}">
        <p14:creationId xmlns:p14="http://schemas.microsoft.com/office/powerpoint/2010/main" val="28275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196752"/>
            <a:ext cx="8136000" cy="4769211"/>
          </a:xfrm>
        </p:spPr>
        <p:txBody>
          <a:bodyPr/>
          <a:lstStyle/>
          <a:p>
            <a:pPr marL="342900" lvl="0" indent="-342900">
              <a:spcAft>
                <a:spcPts val="600"/>
              </a:spcAft>
              <a:buFont typeface="+mj-lt"/>
              <a:buAutoNum type="arabicPeriod"/>
            </a:pPr>
            <a:r>
              <a:rPr lang="en-GB" dirty="0"/>
              <a:t>A </a:t>
            </a:r>
            <a:r>
              <a:rPr lang="en-GB" b="1" dirty="0"/>
              <a:t>more ‘natural’ water </a:t>
            </a:r>
            <a:r>
              <a:rPr lang="en-GB" b="1" dirty="0" smtClean="0"/>
              <a:t>cycle</a:t>
            </a:r>
            <a:r>
              <a:rPr lang="en-GB" dirty="0" smtClean="0"/>
              <a:t>, </a:t>
            </a:r>
            <a:r>
              <a:rPr lang="en-GB" dirty="0"/>
              <a:t>and hence a more environmentally-sound flow of water. </a:t>
            </a:r>
          </a:p>
          <a:p>
            <a:pPr marL="342900" lvl="0" indent="-342900">
              <a:spcAft>
                <a:spcPts val="600"/>
              </a:spcAft>
              <a:buFont typeface="+mj-lt"/>
              <a:buAutoNum type="arabicPeriod"/>
            </a:pPr>
            <a:r>
              <a:rPr lang="en-GB" dirty="0"/>
              <a:t>Increased water security through </a:t>
            </a:r>
            <a:r>
              <a:rPr lang="en-GB" b="1" dirty="0"/>
              <a:t>local source </a:t>
            </a:r>
            <a:r>
              <a:rPr lang="en-GB" b="1" dirty="0" smtClean="0"/>
              <a:t>diversification</a:t>
            </a:r>
            <a:r>
              <a:rPr lang="en-GB" dirty="0" smtClean="0"/>
              <a:t>..</a:t>
            </a:r>
            <a:endParaRPr lang="en-GB" dirty="0"/>
          </a:p>
          <a:p>
            <a:pPr marL="342900" lvl="0" indent="-342900">
              <a:spcAft>
                <a:spcPts val="600"/>
              </a:spcAft>
              <a:buFont typeface="+mj-lt"/>
              <a:buAutoNum type="arabicPeriod"/>
            </a:pPr>
            <a:r>
              <a:rPr lang="en-GB" dirty="0"/>
              <a:t>Greater efficiency through </a:t>
            </a:r>
            <a:r>
              <a:rPr lang="en-GB" b="1" dirty="0"/>
              <a:t>fit-for-purpose water use</a:t>
            </a:r>
            <a:r>
              <a:rPr lang="en-GB" dirty="0"/>
              <a:t>. </a:t>
            </a:r>
            <a:endParaRPr lang="en-GB" dirty="0" smtClean="0"/>
          </a:p>
          <a:p>
            <a:pPr marL="342900" lvl="0" indent="-342900">
              <a:spcAft>
                <a:spcPts val="600"/>
              </a:spcAft>
              <a:buFont typeface="+mj-lt"/>
              <a:buAutoNum type="arabicPeriod"/>
            </a:pPr>
            <a:r>
              <a:rPr lang="en-GB" dirty="0" smtClean="0"/>
              <a:t>A </a:t>
            </a:r>
            <a:r>
              <a:rPr lang="en-GB" dirty="0"/>
              <a:t>broader approach to water systems’ sustainability through </a:t>
            </a:r>
            <a:r>
              <a:rPr lang="en-GB" b="1" dirty="0"/>
              <a:t>awareness of customers’ values and needs</a:t>
            </a:r>
            <a:r>
              <a:rPr lang="en-GB" dirty="0"/>
              <a:t>, enhancing socially aligned long-term plans and investments.</a:t>
            </a:r>
          </a:p>
          <a:p>
            <a:pPr marL="342900" lvl="0" indent="-342900">
              <a:spcAft>
                <a:spcPts val="600"/>
              </a:spcAft>
              <a:buFont typeface="+mj-lt"/>
              <a:buAutoNum type="arabicPeriod"/>
            </a:pPr>
            <a:r>
              <a:rPr lang="en-GB" dirty="0"/>
              <a:t>The uptake of decentralized systems allows for </a:t>
            </a:r>
            <a:r>
              <a:rPr lang="en-GB" b="1" dirty="0"/>
              <a:t>more ‘radical’ innovation </a:t>
            </a:r>
            <a:r>
              <a:rPr lang="en-GB" dirty="0"/>
              <a:t>which may lead to higher efficiency, improved community well-being, and source protection. </a:t>
            </a:r>
          </a:p>
          <a:p>
            <a:pPr marL="0" indent="0">
              <a:buNone/>
            </a:pPr>
            <a:endParaRPr lang="en-US" dirty="0"/>
          </a:p>
        </p:txBody>
      </p:sp>
      <p:sp>
        <p:nvSpPr>
          <p:cNvPr id="3" name="Text Placeholder 2"/>
          <p:cNvSpPr>
            <a:spLocks noGrp="1"/>
          </p:cNvSpPr>
          <p:nvPr>
            <p:ph type="body" sz="quarter" idx="10"/>
          </p:nvPr>
        </p:nvSpPr>
        <p:spPr>
          <a:xfrm>
            <a:off x="360000" y="360363"/>
            <a:ext cx="6380621" cy="551090"/>
          </a:xfrm>
        </p:spPr>
        <p:txBody>
          <a:bodyPr/>
          <a:lstStyle/>
          <a:p>
            <a:r>
              <a:rPr lang="en-US" dirty="0" smtClean="0"/>
              <a:t>Benefits of adopting UWM Paradigm approaches</a:t>
            </a:r>
            <a:endParaRPr lang="en-US" dirty="0"/>
          </a:p>
        </p:txBody>
      </p:sp>
      <p:sp>
        <p:nvSpPr>
          <p:cNvPr id="4" name="Text Placeholder 2"/>
          <p:cNvSpPr txBox="1">
            <a:spLocks/>
          </p:cNvSpPr>
          <p:nvPr/>
        </p:nvSpPr>
        <p:spPr>
          <a:xfrm>
            <a:off x="0" y="4725144"/>
            <a:ext cx="9144000" cy="994288"/>
          </a:xfrm>
          <a:prstGeom prst="rect">
            <a:avLst/>
          </a:prstGeom>
          <a:solidFill>
            <a:srgbClr val="009FEE"/>
          </a:solidFill>
        </p:spPr>
        <p:txBody>
          <a:bodyPr vert="horz" wrap="square" lIns="144000" tIns="72000" rIns="144000" bIns="108000" rtlCol="0" anchor="t" anchorCtr="0">
            <a:spAutoFit/>
          </a:bodyPr>
          <a:lstStyle>
            <a:lvl1pPr marL="0" indent="0" algn="l" defTabSz="914400" rtl="0" eaLnBrk="1" latinLnBrk="0" hangingPunct="1">
              <a:spcBef>
                <a:spcPct val="20000"/>
              </a:spcBef>
              <a:buFont typeface="Arial" pitchFamily="34" charset="0"/>
              <a:buNone/>
              <a:defRPr sz="2400" kern="1200">
                <a:solidFill>
                  <a:srgbClr val="FFFFFF"/>
                </a:solidFill>
                <a:latin typeface="Times New Roman"/>
                <a:ea typeface="+mn-ea"/>
                <a:cs typeface="Times New Roman"/>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smtClean="0"/>
              <a:t>What potential approaches can your utility implement </a:t>
            </a:r>
          </a:p>
          <a:p>
            <a:pPr algn="ctr" fontAlgn="auto">
              <a:spcAft>
                <a:spcPts val="0"/>
              </a:spcAft>
            </a:pPr>
            <a:r>
              <a:rPr lang="en-US" dirty="0" smtClean="0"/>
              <a:t>based on these benefits?</a:t>
            </a:r>
            <a:endParaRPr lang="en-US" dirty="0"/>
          </a:p>
        </p:txBody>
      </p:sp>
    </p:spTree>
    <p:extLst>
      <p:ext uri="{BB962C8B-B14F-4D97-AF65-F5344CB8AC3E}">
        <p14:creationId xmlns:p14="http://schemas.microsoft.com/office/powerpoint/2010/main" val="7089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638156" cy="551090"/>
          </a:xfrm>
        </p:spPr>
        <p:txBody>
          <a:bodyPr/>
          <a:lstStyle/>
          <a:p>
            <a:r>
              <a:rPr lang="en-US" dirty="0" err="1" smtClean="0"/>
              <a:t>Círculos</a:t>
            </a:r>
            <a:r>
              <a:rPr lang="en-US" dirty="0" smtClean="0"/>
              <a:t> de </a:t>
            </a:r>
            <a:r>
              <a:rPr lang="en-US" dirty="0" err="1" smtClean="0"/>
              <a:t>Desarrollo</a:t>
            </a:r>
            <a:r>
              <a:rPr lang="en-US" dirty="0" smtClean="0"/>
              <a:t> (</a:t>
            </a:r>
            <a:r>
              <a:rPr lang="en-US" dirty="0" err="1" smtClean="0"/>
              <a:t>Sostenible</a:t>
            </a:r>
            <a:r>
              <a:rPr lang="en-US" dirty="0" smtClean="0"/>
              <a:t>)</a:t>
            </a:r>
            <a:endParaRPr lang="en-US" dirty="0"/>
          </a:p>
        </p:txBody>
      </p:sp>
      <p:pic>
        <p:nvPicPr>
          <p:cNvPr id="23" name="Picture 22"/>
          <p:cNvPicPr>
            <a:picLocks noChangeAspect="1"/>
          </p:cNvPicPr>
          <p:nvPr/>
        </p:nvPicPr>
        <p:blipFill>
          <a:blip r:embed="rId2"/>
          <a:stretch>
            <a:fillRect/>
          </a:stretch>
        </p:blipFill>
        <p:spPr>
          <a:xfrm>
            <a:off x="49451" y="980728"/>
            <a:ext cx="9144000" cy="5169371"/>
          </a:xfrm>
          <a:prstGeom prst="rect">
            <a:avLst/>
          </a:prstGeom>
        </p:spPr>
      </p:pic>
    </p:spTree>
    <p:extLst>
      <p:ext uri="{BB962C8B-B14F-4D97-AF65-F5344CB8AC3E}">
        <p14:creationId xmlns:p14="http://schemas.microsoft.com/office/powerpoint/2010/main" val="13052466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2879663" cy="551090"/>
          </a:xfrm>
        </p:spPr>
        <p:txBody>
          <a:bodyPr/>
          <a:lstStyle/>
          <a:p>
            <a:r>
              <a:rPr lang="en-US" dirty="0" err="1" smtClean="0"/>
              <a:t>Etapas</a:t>
            </a:r>
            <a:r>
              <a:rPr lang="en-US" dirty="0" smtClean="0"/>
              <a:t> de </a:t>
            </a:r>
            <a:r>
              <a:rPr lang="en-US" dirty="0" err="1" smtClean="0"/>
              <a:t>una</a:t>
            </a:r>
            <a:r>
              <a:rPr lang="en-US" dirty="0" smtClean="0"/>
              <a:t> HEAS</a:t>
            </a:r>
            <a:endParaRPr lang="en-US" dirty="0"/>
          </a:p>
        </p:txBody>
      </p:sp>
      <p:sp>
        <p:nvSpPr>
          <p:cNvPr id="4" name="Text Placeholder 2"/>
          <p:cNvSpPr txBox="1">
            <a:spLocks/>
          </p:cNvSpPr>
          <p:nvPr/>
        </p:nvSpPr>
        <p:spPr>
          <a:xfrm>
            <a:off x="0" y="5389889"/>
            <a:ext cx="9144000" cy="551090"/>
          </a:xfrm>
          <a:prstGeom prst="rect">
            <a:avLst/>
          </a:prstGeom>
          <a:solidFill>
            <a:srgbClr val="009FEE"/>
          </a:solidFill>
        </p:spPr>
        <p:txBody>
          <a:bodyPr vert="horz" wrap="square" lIns="144000" tIns="72000" rIns="144000" bIns="108000" rtlCol="0" anchor="t" anchorCtr="0">
            <a:spAutoFit/>
          </a:bodyPr>
          <a:lstStyle>
            <a:lvl1pPr marL="0" indent="0" algn="l" defTabSz="914400" rtl="0" eaLnBrk="1" latinLnBrk="0" hangingPunct="1">
              <a:spcBef>
                <a:spcPct val="20000"/>
              </a:spcBef>
              <a:buFont typeface="Arial" pitchFamily="34" charset="0"/>
              <a:buNone/>
              <a:defRPr sz="2400" kern="1200">
                <a:solidFill>
                  <a:srgbClr val="FFFFFF"/>
                </a:solidFill>
                <a:latin typeface="Times New Roman"/>
                <a:ea typeface="+mn-ea"/>
                <a:cs typeface="Times New Roman"/>
              </a:defRPr>
            </a:lvl1pPr>
            <a:lvl2pPr marL="612000" indent="-2880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2000" indent="-324000" algn="l" defTabSz="914400" rtl="0" eaLnBrk="1" latinLnBrk="0" hangingPunct="1">
              <a:spcBef>
                <a:spcPct val="20000"/>
              </a:spcBef>
              <a:buFont typeface="Lucida Grande"/>
              <a:buChar char="-"/>
              <a:defRPr sz="18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smtClean="0"/>
              <a:t>Where are you now?</a:t>
            </a:r>
            <a:endParaRPr lang="en-US" dirty="0"/>
          </a:p>
        </p:txBody>
      </p:sp>
      <p:grpSp>
        <p:nvGrpSpPr>
          <p:cNvPr id="5" name="Group 4"/>
          <p:cNvGrpSpPr/>
          <p:nvPr/>
        </p:nvGrpSpPr>
        <p:grpSpPr>
          <a:xfrm>
            <a:off x="498092" y="908720"/>
            <a:ext cx="7602300" cy="2400311"/>
            <a:chOff x="-63276" y="0"/>
            <a:chExt cx="5586506" cy="2020023"/>
          </a:xfrm>
        </p:grpSpPr>
        <p:sp>
          <p:nvSpPr>
            <p:cNvPr id="7" name="TextBox 9"/>
            <p:cNvSpPr txBox="1"/>
            <p:nvPr/>
          </p:nvSpPr>
          <p:spPr>
            <a:xfrm>
              <a:off x="4076700" y="102294"/>
              <a:ext cx="1446530" cy="500380"/>
            </a:xfrm>
            <a:prstGeom prst="rect">
              <a:avLst/>
            </a:prstGeom>
            <a:noFill/>
          </p:spPr>
          <p:txBody>
            <a:bodyPr wrap="square" rtlCol="0">
              <a:noAutofit/>
            </a:bodyPr>
            <a:lstStyle/>
            <a:p>
              <a:pPr algn="ctr" fontAlgn="base">
                <a:spcAft>
                  <a:spcPts val="0"/>
                </a:spcAft>
              </a:pPr>
              <a:r>
                <a:rPr lang="en-US" b="1" kern="1200" dirty="0">
                  <a:solidFill>
                    <a:srgbClr val="000000"/>
                  </a:solidFill>
                  <a:effectLst/>
                  <a:latin typeface="Arial" panose="020B0604020202020204" pitchFamily="34" charset="0"/>
                  <a:cs typeface="Times New Roman" panose="02020603050405020304" pitchFamily="18" charset="0"/>
                </a:rPr>
                <a:t>Mature </a:t>
              </a:r>
              <a:endParaRPr lang="en-GB" dirty="0">
                <a:effectLst/>
                <a:latin typeface="Times New Roman" panose="02020603050405020304" pitchFamily="18" charset="0"/>
                <a:ea typeface="Times New Roman" panose="02020603050405020304" pitchFamily="18" charset="0"/>
              </a:endParaRPr>
            </a:p>
            <a:p>
              <a:pPr algn="ctr" fontAlgn="base">
                <a:spcAft>
                  <a:spcPts val="0"/>
                </a:spcAft>
              </a:pPr>
              <a:r>
                <a:rPr lang="en-US" b="1" kern="1200" dirty="0">
                  <a:solidFill>
                    <a:srgbClr val="000000"/>
                  </a:solidFill>
                  <a:effectLst/>
                  <a:latin typeface="Arial" panose="020B0604020202020204" pitchFamily="34" charset="0"/>
                  <a:cs typeface="Times New Roman" panose="02020603050405020304" pitchFamily="18" charset="0"/>
                </a:rPr>
                <a:t>Green Utility</a:t>
              </a:r>
              <a:endParaRPr lang="en-GB" dirty="0">
                <a:effectLst/>
                <a:latin typeface="Times New Roman" panose="02020603050405020304" pitchFamily="18" charset="0"/>
                <a:ea typeface="Times New Roman" panose="02020603050405020304" pitchFamily="18" charset="0"/>
              </a:endParaRPr>
            </a:p>
          </p:txBody>
        </p:sp>
        <p:cxnSp>
          <p:nvCxnSpPr>
            <p:cNvPr id="8" name="Curved Connector 7"/>
            <p:cNvCxnSpPr/>
            <p:nvPr/>
          </p:nvCxnSpPr>
          <p:spPr>
            <a:xfrm flipV="1">
              <a:off x="317709" y="0"/>
              <a:ext cx="4824536" cy="1728192"/>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42563" y="753107"/>
              <a:ext cx="1445260" cy="500380"/>
            </a:xfrm>
            <a:prstGeom prst="rect">
              <a:avLst/>
            </a:prstGeom>
            <a:solidFill>
              <a:schemeClr val="bg1"/>
            </a:solidFill>
          </p:spPr>
          <p:txBody>
            <a:bodyPr wrap="square" rtlCol="0">
              <a:noAutofit/>
            </a:bodyPr>
            <a:lstStyle/>
            <a:p>
              <a:pPr algn="ctr" fontAlgn="base">
                <a:spcAft>
                  <a:spcPts val="0"/>
                </a:spcAft>
              </a:pPr>
              <a:r>
                <a:rPr lang="en-US" b="1" kern="1200" dirty="0">
                  <a:solidFill>
                    <a:srgbClr val="000000"/>
                  </a:solidFill>
                  <a:effectLst/>
                  <a:latin typeface="Arial" panose="020B0604020202020204" pitchFamily="34" charset="0"/>
                  <a:cs typeface="Times New Roman" panose="02020603050405020304" pitchFamily="18" charset="0"/>
                </a:rPr>
                <a:t>Emerging </a:t>
              </a:r>
              <a:endParaRPr lang="en-GB" dirty="0">
                <a:effectLst/>
                <a:latin typeface="Times New Roman" panose="02020603050405020304" pitchFamily="18" charset="0"/>
                <a:ea typeface="Times New Roman" panose="02020603050405020304" pitchFamily="18" charset="0"/>
              </a:endParaRPr>
            </a:p>
            <a:p>
              <a:pPr algn="ctr" fontAlgn="base">
                <a:spcAft>
                  <a:spcPts val="0"/>
                </a:spcAft>
              </a:pPr>
              <a:r>
                <a:rPr lang="en-US" b="1" kern="1200" dirty="0">
                  <a:solidFill>
                    <a:srgbClr val="000000"/>
                  </a:solidFill>
                  <a:effectLst/>
                  <a:latin typeface="Arial" panose="020B0604020202020204" pitchFamily="34" charset="0"/>
                  <a:cs typeface="Times New Roman" panose="02020603050405020304" pitchFamily="18" charset="0"/>
                </a:rPr>
                <a:t>Green Utility</a:t>
              </a:r>
              <a:endParaRPr lang="en-GB" dirty="0">
                <a:effectLst/>
                <a:latin typeface="Times New Roman" panose="02020603050405020304" pitchFamily="18" charset="0"/>
                <a:ea typeface="Times New Roman" panose="02020603050405020304" pitchFamily="18" charset="0"/>
              </a:endParaRPr>
            </a:p>
          </p:txBody>
        </p:sp>
        <p:sp>
          <p:nvSpPr>
            <p:cNvPr id="6" name="TextBox 7"/>
            <p:cNvSpPr txBox="1"/>
            <p:nvPr/>
          </p:nvSpPr>
          <p:spPr>
            <a:xfrm>
              <a:off x="-63276" y="1436362"/>
              <a:ext cx="648155" cy="583661"/>
            </a:xfrm>
            <a:prstGeom prst="rect">
              <a:avLst/>
            </a:prstGeom>
            <a:solidFill>
              <a:schemeClr val="bg1"/>
            </a:solidFill>
          </p:spPr>
          <p:txBody>
            <a:bodyPr wrap="square" rtlCol="0">
              <a:noAutofit/>
            </a:bodyPr>
            <a:lstStyle/>
            <a:p>
              <a:pPr algn="ctr" fontAlgn="base">
                <a:spcAft>
                  <a:spcPts val="0"/>
                </a:spcAft>
              </a:pPr>
              <a:r>
                <a:rPr lang="en-US" b="1" kern="1200" dirty="0">
                  <a:solidFill>
                    <a:srgbClr val="000000"/>
                  </a:solidFill>
                  <a:effectLst/>
                  <a:latin typeface="Arial" panose="020B0604020202020204" pitchFamily="34" charset="0"/>
                  <a:cs typeface="Times New Roman" panose="02020603050405020304" pitchFamily="18" charset="0"/>
                </a:rPr>
                <a:t>Early Green Utility</a:t>
              </a:r>
              <a:endParaRPr lang="en-GB" dirty="0">
                <a:effectLst/>
                <a:latin typeface="Times New Roman" panose="02020603050405020304" pitchFamily="18" charset="0"/>
                <a:ea typeface="Times New Roman" panose="02020603050405020304" pitchFamily="18" charset="0"/>
              </a:endParaRPr>
            </a:p>
          </p:txBody>
        </p:sp>
      </p:grpSp>
      <p:sp>
        <p:nvSpPr>
          <p:cNvPr id="10" name="TextBox 9"/>
          <p:cNvSpPr txBox="1"/>
          <p:nvPr/>
        </p:nvSpPr>
        <p:spPr>
          <a:xfrm>
            <a:off x="240800" y="3690345"/>
            <a:ext cx="281903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Not a priority</a:t>
            </a:r>
          </a:p>
          <a:p>
            <a:pPr marL="285750" indent="-285750">
              <a:buFont typeface="Arial" panose="020B0604020202020204" pitchFamily="34" charset="0"/>
              <a:buChar char="•"/>
            </a:pPr>
            <a:r>
              <a:rPr lang="en-US" dirty="0" smtClean="0"/>
              <a:t>Fulfilment of external requirements</a:t>
            </a:r>
          </a:p>
          <a:p>
            <a:pPr marL="285750" indent="-285750">
              <a:buFont typeface="Arial" panose="020B0604020202020204" pitchFamily="34" charset="0"/>
              <a:buChar char="•"/>
            </a:pPr>
            <a:r>
              <a:rPr lang="en-US" dirty="0" smtClean="0"/>
              <a:t>Limited SH engaged</a:t>
            </a:r>
          </a:p>
          <a:p>
            <a:pPr marL="285750" indent="-285750">
              <a:buFont typeface="Arial" panose="020B0604020202020204" pitchFamily="34" charset="0"/>
              <a:buChar char="•"/>
            </a:pPr>
            <a:r>
              <a:rPr lang="en-US" dirty="0" smtClean="0"/>
              <a:t>No internal unit</a:t>
            </a:r>
            <a:endParaRPr lang="en-US" dirty="0"/>
          </a:p>
        </p:txBody>
      </p:sp>
      <p:sp>
        <p:nvSpPr>
          <p:cNvPr id="11" name="TextBox 10"/>
          <p:cNvSpPr txBox="1"/>
          <p:nvPr/>
        </p:nvSpPr>
        <p:spPr>
          <a:xfrm>
            <a:off x="3037845" y="2700251"/>
            <a:ext cx="288032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Gaining internal support</a:t>
            </a:r>
          </a:p>
          <a:p>
            <a:pPr marL="285750" indent="-285750">
              <a:buFont typeface="Arial" panose="020B0604020202020204" pitchFamily="34" charset="0"/>
              <a:buChar char="•"/>
            </a:pPr>
            <a:r>
              <a:rPr lang="en-US" dirty="0" smtClean="0"/>
              <a:t>Projects mainly depend on external funding</a:t>
            </a:r>
          </a:p>
          <a:p>
            <a:pPr marL="285750" indent="-285750">
              <a:buFont typeface="Arial" panose="020B0604020202020204" pitchFamily="34" charset="0"/>
              <a:buChar char="•"/>
            </a:pPr>
            <a:r>
              <a:rPr lang="en-US" dirty="0" smtClean="0"/>
              <a:t>Local gov’t and consumers engaged</a:t>
            </a:r>
          </a:p>
          <a:p>
            <a:pPr marL="285750" indent="-285750">
              <a:buFont typeface="Arial" panose="020B0604020202020204" pitchFamily="34" charset="0"/>
              <a:buChar char="•"/>
            </a:pPr>
            <a:r>
              <a:rPr lang="en-US" dirty="0" smtClean="0"/>
              <a:t>Designated staff member or department</a:t>
            </a:r>
            <a:endParaRPr lang="en-US" dirty="0"/>
          </a:p>
        </p:txBody>
      </p:sp>
      <p:sp>
        <p:nvSpPr>
          <p:cNvPr id="12" name="TextBox 11"/>
          <p:cNvSpPr txBox="1"/>
          <p:nvPr/>
        </p:nvSpPr>
        <p:spPr>
          <a:xfrm>
            <a:off x="6025670" y="1699946"/>
            <a:ext cx="3010825"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Streamlined into strategic plans and processes</a:t>
            </a:r>
          </a:p>
          <a:p>
            <a:pPr marL="285750" indent="-285750">
              <a:buFont typeface="Arial" panose="020B0604020202020204" pitchFamily="34" charset="0"/>
              <a:buChar char="•"/>
            </a:pPr>
            <a:r>
              <a:rPr lang="en-US" dirty="0" smtClean="0"/>
              <a:t>Projects allotted sufficient internal funds</a:t>
            </a:r>
          </a:p>
          <a:p>
            <a:pPr marL="285750" indent="-285750">
              <a:buFont typeface="Arial" panose="020B0604020202020204" pitchFamily="34" charset="0"/>
              <a:buChar char="•"/>
            </a:pPr>
            <a:r>
              <a:rPr lang="en-US" dirty="0" smtClean="0"/>
              <a:t>Larger external funds from diverse sources</a:t>
            </a:r>
          </a:p>
          <a:p>
            <a:pPr marL="285750" indent="-285750">
              <a:buFont typeface="Arial" panose="020B0604020202020204" pitchFamily="34" charset="0"/>
              <a:buChar char="•"/>
            </a:pPr>
            <a:r>
              <a:rPr lang="en-US" dirty="0" smtClean="0"/>
              <a:t>Research and environmental organizations engaged</a:t>
            </a:r>
          </a:p>
          <a:p>
            <a:pPr marL="285750" indent="-285750">
              <a:buFont typeface="Arial" panose="020B0604020202020204" pitchFamily="34" charset="0"/>
              <a:buChar char="•"/>
            </a:pPr>
            <a:r>
              <a:rPr lang="en-US" dirty="0" smtClean="0"/>
              <a:t>Champions in various departments </a:t>
            </a:r>
          </a:p>
          <a:p>
            <a:pPr marL="285750" indent="-285750">
              <a:buFont typeface="Arial" panose="020B0604020202020204" pitchFamily="34" charset="0"/>
              <a:buChar char="•"/>
            </a:pPr>
            <a:r>
              <a:rPr lang="en-US" dirty="0" smtClean="0"/>
              <a:t>Sector leaders</a:t>
            </a:r>
            <a:endParaRPr lang="en-US" dirty="0"/>
          </a:p>
        </p:txBody>
      </p:sp>
    </p:spTree>
    <p:extLst>
      <p:ext uri="{BB962C8B-B14F-4D97-AF65-F5344CB8AC3E}">
        <p14:creationId xmlns:p14="http://schemas.microsoft.com/office/powerpoint/2010/main" val="260301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598082" cy="551090"/>
          </a:xfrm>
        </p:spPr>
        <p:txBody>
          <a:bodyPr/>
          <a:lstStyle/>
          <a:p>
            <a:r>
              <a:rPr lang="en-US" dirty="0" err="1" smtClean="0"/>
              <a:t>Retos</a:t>
            </a:r>
            <a:r>
              <a:rPr lang="en-US" dirty="0" smtClean="0"/>
              <a:t> y </a:t>
            </a:r>
            <a:r>
              <a:rPr lang="en-US" dirty="0" err="1" smtClean="0"/>
              <a:t>Oportunidades</a:t>
            </a:r>
            <a:r>
              <a:rPr lang="en-US" dirty="0" smtClean="0"/>
              <a:t> para HEAS</a:t>
            </a:r>
            <a:endParaRPr lang="en-US" dirty="0"/>
          </a:p>
        </p:txBody>
      </p:sp>
      <p:grpSp>
        <p:nvGrpSpPr>
          <p:cNvPr id="2" name="Group 1"/>
          <p:cNvGrpSpPr/>
          <p:nvPr/>
        </p:nvGrpSpPr>
        <p:grpSpPr>
          <a:xfrm>
            <a:off x="698121" y="2112436"/>
            <a:ext cx="3695700" cy="3220224"/>
            <a:chOff x="698121" y="2112436"/>
            <a:chExt cx="3695700" cy="3220224"/>
          </a:xfrm>
        </p:grpSpPr>
        <p:pic>
          <p:nvPicPr>
            <p:cNvPr id="2052" name="Picture 4" descr="Image result for 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21" y="2112436"/>
              <a:ext cx="3695700" cy="2943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8121" y="5055661"/>
              <a:ext cx="2880320" cy="276999"/>
            </a:xfrm>
            <a:prstGeom prst="rect">
              <a:avLst/>
            </a:prstGeom>
            <a:noFill/>
          </p:spPr>
          <p:txBody>
            <a:bodyPr wrap="square" rtlCol="0">
              <a:spAutoFit/>
            </a:bodyPr>
            <a:lstStyle/>
            <a:p>
              <a:r>
                <a:rPr lang="en-US" sz="1200" i="1" dirty="0" smtClean="0"/>
                <a:t>Source: CFD Trading</a:t>
              </a:r>
              <a:endParaRPr lang="en-US" sz="1200" i="1" dirty="0"/>
            </a:p>
          </p:txBody>
        </p:sp>
      </p:grpSp>
      <p:grpSp>
        <p:nvGrpSpPr>
          <p:cNvPr id="5" name="Group 4"/>
          <p:cNvGrpSpPr/>
          <p:nvPr/>
        </p:nvGrpSpPr>
        <p:grpSpPr>
          <a:xfrm>
            <a:off x="3707904" y="1203706"/>
            <a:ext cx="4536504" cy="2101052"/>
            <a:chOff x="467544" y="3861048"/>
            <a:chExt cx="4536504" cy="2101052"/>
          </a:xfrm>
        </p:grpSpPr>
        <p:pic>
          <p:nvPicPr>
            <p:cNvPr id="2050" name="Picture 2" descr="Image result for fin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861048"/>
              <a:ext cx="4536504" cy="18240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3728" y="5685101"/>
              <a:ext cx="2880320" cy="276999"/>
            </a:xfrm>
            <a:prstGeom prst="rect">
              <a:avLst/>
            </a:prstGeom>
            <a:noFill/>
          </p:spPr>
          <p:txBody>
            <a:bodyPr wrap="square" rtlCol="0">
              <a:spAutoFit/>
            </a:bodyPr>
            <a:lstStyle/>
            <a:p>
              <a:pPr algn="r"/>
              <a:r>
                <a:rPr lang="en-US" sz="1200" i="1" dirty="0" smtClean="0"/>
                <a:t>Source: Imperial College London</a:t>
              </a:r>
              <a:endParaRPr lang="en-US" sz="1200" i="1" dirty="0"/>
            </a:p>
          </p:txBody>
        </p:sp>
      </p:grpSp>
      <p:grpSp>
        <p:nvGrpSpPr>
          <p:cNvPr id="6" name="Group 5"/>
          <p:cNvGrpSpPr/>
          <p:nvPr/>
        </p:nvGrpSpPr>
        <p:grpSpPr>
          <a:xfrm>
            <a:off x="3320156" y="2852936"/>
            <a:ext cx="5400675" cy="3229152"/>
            <a:chOff x="3320156" y="2852936"/>
            <a:chExt cx="5400675" cy="3229152"/>
          </a:xfrm>
        </p:grpSpPr>
        <p:pic>
          <p:nvPicPr>
            <p:cNvPr id="2054" name="Picture 6" descr="Image result for commun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0156" y="2852936"/>
              <a:ext cx="5400675" cy="29527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40511" y="5805089"/>
              <a:ext cx="2880320" cy="276999"/>
            </a:xfrm>
            <a:prstGeom prst="rect">
              <a:avLst/>
            </a:prstGeom>
            <a:noFill/>
          </p:spPr>
          <p:txBody>
            <a:bodyPr wrap="square" rtlCol="0">
              <a:spAutoFit/>
            </a:bodyPr>
            <a:lstStyle/>
            <a:p>
              <a:pPr algn="r"/>
              <a:r>
                <a:rPr lang="en-US" sz="1200" i="1" dirty="0" smtClean="0"/>
                <a:t>Source: Community Dream Builders</a:t>
              </a:r>
              <a:endParaRPr lang="en-US" sz="1200" i="1" dirty="0"/>
            </a:p>
          </p:txBody>
        </p:sp>
      </p:grpSp>
    </p:spTree>
    <p:extLst>
      <p:ext uri="{BB962C8B-B14F-4D97-AF65-F5344CB8AC3E}">
        <p14:creationId xmlns:p14="http://schemas.microsoft.com/office/powerpoint/2010/main" val="25789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2858823" cy="551090"/>
          </a:xfrm>
        </p:spPr>
        <p:txBody>
          <a:bodyPr/>
          <a:lstStyle/>
          <a:p>
            <a:r>
              <a:rPr lang="en-US" dirty="0" smtClean="0"/>
              <a:t>Agenda para el taller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3444615"/>
              </p:ext>
            </p:extLst>
          </p:nvPr>
        </p:nvGraphicFramePr>
        <p:xfrm>
          <a:off x="369805" y="1268760"/>
          <a:ext cx="8137527" cy="4079240"/>
        </p:xfrm>
        <a:graphic>
          <a:graphicData uri="http://schemas.openxmlformats.org/drawingml/2006/table">
            <a:tbl>
              <a:tblPr firstRow="1" bandRow="1">
                <a:tableStyleId>{00A15C55-8517-42AA-B614-E9B94910E393}</a:tableStyleId>
              </a:tblPr>
              <a:tblGrid>
                <a:gridCol w="4140770"/>
                <a:gridCol w="2448272"/>
                <a:gridCol w="1548485"/>
              </a:tblGrid>
              <a:tr h="370840">
                <a:tc>
                  <a:txBody>
                    <a:bodyPr/>
                    <a:lstStyle/>
                    <a:p>
                      <a:r>
                        <a:rPr lang="en-US" dirty="0" err="1" smtClean="0"/>
                        <a:t>Actividad</a:t>
                      </a:r>
                      <a:endParaRPr lang="en-US" dirty="0"/>
                    </a:p>
                  </a:txBody>
                  <a:tcPr/>
                </a:tc>
                <a:tc>
                  <a:txBody>
                    <a:bodyPr/>
                    <a:lstStyle/>
                    <a:p>
                      <a:r>
                        <a:rPr lang="en-US" dirty="0" smtClean="0"/>
                        <a:t>Agenda</a:t>
                      </a:r>
                      <a:endParaRPr lang="en-US" dirty="0"/>
                    </a:p>
                  </a:txBody>
                  <a:tcPr/>
                </a:tc>
                <a:tc>
                  <a:txBody>
                    <a:bodyPr/>
                    <a:lstStyle/>
                    <a:p>
                      <a:r>
                        <a:rPr lang="en-US" dirty="0" err="1" smtClean="0"/>
                        <a:t>Sesión</a:t>
                      </a:r>
                      <a:endParaRPr lang="en-US" dirty="0"/>
                    </a:p>
                  </a:txBody>
                  <a:tcPr/>
                </a:tc>
              </a:tr>
              <a:tr h="370840">
                <a:tc>
                  <a:txBody>
                    <a:bodyPr/>
                    <a:lstStyle/>
                    <a:p>
                      <a:r>
                        <a:rPr lang="en-US" dirty="0" err="1" smtClean="0"/>
                        <a:t>Introducción</a:t>
                      </a:r>
                      <a:endParaRPr lang="en-US" dirty="0"/>
                    </a:p>
                  </a:txBody>
                  <a:tcPr/>
                </a:tc>
                <a:tc>
                  <a:txBody>
                    <a:bodyPr/>
                    <a:lstStyle/>
                    <a:p>
                      <a:r>
                        <a:rPr lang="en-US" dirty="0" smtClean="0"/>
                        <a:t>2:00</a:t>
                      </a:r>
                      <a:r>
                        <a:rPr lang="en-US" baseline="0" dirty="0" smtClean="0"/>
                        <a:t> – 2:10</a:t>
                      </a:r>
                      <a:endParaRPr lang="en-US" dirty="0"/>
                    </a:p>
                  </a:txBody>
                  <a:tcPr/>
                </a:tc>
                <a:tc>
                  <a:txBody>
                    <a:bodyPr/>
                    <a:lstStyle/>
                    <a:p>
                      <a:r>
                        <a:rPr lang="en-US" dirty="0" smtClean="0"/>
                        <a:t>1</a:t>
                      </a:r>
                      <a:endParaRPr lang="en-US" dirty="0"/>
                    </a:p>
                  </a:txBody>
                  <a:tcPr/>
                </a:tc>
              </a:tr>
              <a:tr h="370840">
                <a:tc>
                  <a:txBody>
                    <a:bodyPr/>
                    <a:lstStyle/>
                    <a:p>
                      <a:r>
                        <a:rPr lang="en-US" baseline="0" dirty="0" smtClean="0"/>
                        <a:t>1. </a:t>
                      </a:r>
                      <a:r>
                        <a:rPr lang="en-US" baseline="0" dirty="0" err="1" smtClean="0"/>
                        <a:t>Definir</a:t>
                      </a:r>
                      <a:r>
                        <a:rPr lang="en-US" baseline="0" dirty="0" smtClean="0"/>
                        <a:t> </a:t>
                      </a:r>
                      <a:r>
                        <a:rPr lang="en-US" baseline="0" dirty="0" err="1" smtClean="0"/>
                        <a:t>sostenibilidad</a:t>
                      </a:r>
                      <a:endParaRPr lang="en-US" dirty="0"/>
                    </a:p>
                  </a:txBody>
                  <a:tcPr/>
                </a:tc>
                <a:tc>
                  <a:txBody>
                    <a:bodyPr/>
                    <a:lstStyle/>
                    <a:p>
                      <a:r>
                        <a:rPr lang="en-US" dirty="0" smtClean="0"/>
                        <a:t>2:10</a:t>
                      </a:r>
                      <a:r>
                        <a:rPr lang="en-US" baseline="0" dirty="0" smtClean="0"/>
                        <a:t> – 3:00</a:t>
                      </a:r>
                      <a:endParaRPr lang="en-US" dirty="0"/>
                    </a:p>
                  </a:txBody>
                  <a:tcPr/>
                </a:tc>
                <a:tc>
                  <a:txBody>
                    <a:bodyPr/>
                    <a:lstStyle/>
                    <a:p>
                      <a:r>
                        <a:rPr lang="en-US" dirty="0" smtClean="0"/>
                        <a:t>1</a:t>
                      </a:r>
                      <a:endParaRPr lang="en-US" dirty="0"/>
                    </a:p>
                  </a:txBody>
                  <a:tcPr/>
                </a:tc>
              </a:tr>
              <a:tr h="370840">
                <a:tc>
                  <a:txBody>
                    <a:bodyPr/>
                    <a:lstStyle/>
                    <a:p>
                      <a:r>
                        <a:rPr lang="en-US" dirty="0" smtClean="0"/>
                        <a:t>2. </a:t>
                      </a:r>
                      <a:r>
                        <a:rPr lang="en-US" dirty="0" err="1" smtClean="0"/>
                        <a:t>Interpretar</a:t>
                      </a:r>
                      <a:r>
                        <a:rPr lang="en-US" dirty="0" smtClean="0"/>
                        <a:t> la </a:t>
                      </a:r>
                      <a:r>
                        <a:rPr lang="en-US" dirty="0" err="1" smtClean="0"/>
                        <a:t>sostenibilidad</a:t>
                      </a:r>
                      <a:endParaRPr lang="en-US" dirty="0"/>
                    </a:p>
                  </a:txBody>
                  <a:tcPr/>
                </a:tc>
                <a:tc>
                  <a:txBody>
                    <a:bodyPr/>
                    <a:lstStyle/>
                    <a:p>
                      <a:r>
                        <a:rPr lang="en-US" dirty="0" smtClean="0"/>
                        <a:t>3:10 – 4:00</a:t>
                      </a:r>
                      <a:endParaRPr lang="en-US" dirty="0"/>
                    </a:p>
                  </a:txBody>
                  <a:tcPr/>
                </a:tc>
                <a:tc>
                  <a:txBody>
                    <a:bodyPr/>
                    <a:lstStyle/>
                    <a:p>
                      <a:r>
                        <a:rPr lang="en-US" dirty="0" smtClean="0"/>
                        <a:t>1</a:t>
                      </a:r>
                      <a:endParaRPr lang="en-US" dirty="0"/>
                    </a:p>
                  </a:txBody>
                  <a:tcPr/>
                </a:tc>
              </a:tr>
              <a:tr h="370840">
                <a:tc>
                  <a:txBody>
                    <a:bodyPr/>
                    <a:lstStyle/>
                    <a:p>
                      <a:r>
                        <a:rPr lang="en-US" dirty="0" smtClean="0"/>
                        <a:t>3. </a:t>
                      </a:r>
                      <a:r>
                        <a:rPr lang="en-US" dirty="0" err="1" smtClean="0"/>
                        <a:t>Seleccionar</a:t>
                      </a:r>
                      <a:r>
                        <a:rPr lang="en-US" dirty="0" smtClean="0"/>
                        <a:t> </a:t>
                      </a:r>
                      <a:r>
                        <a:rPr lang="en-US" dirty="0" err="1" smtClean="0"/>
                        <a:t>indicadores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4:10</a:t>
                      </a:r>
                      <a:r>
                        <a:rPr lang="en-US" baseline="0" dirty="0" smtClean="0"/>
                        <a:t> – 5:20</a:t>
                      </a:r>
                      <a:endParaRPr lang="en-US" dirty="0"/>
                    </a:p>
                  </a:txBody>
                  <a:tcPr/>
                </a:tc>
                <a:tc>
                  <a:txBody>
                    <a:bodyPr/>
                    <a:lstStyle/>
                    <a:p>
                      <a:r>
                        <a:rPr lang="en-US" dirty="0" smtClean="0"/>
                        <a:t>1</a:t>
                      </a:r>
                      <a:endParaRPr lang="en-US" dirty="0"/>
                    </a:p>
                  </a:txBody>
                  <a:tcPr/>
                </a:tc>
              </a:tr>
              <a:tr h="370840">
                <a:tc>
                  <a:txBody>
                    <a:bodyPr/>
                    <a:lstStyle/>
                    <a:p>
                      <a:r>
                        <a:rPr lang="en-US" dirty="0" err="1" smtClean="0"/>
                        <a:t>Resumén</a:t>
                      </a:r>
                      <a:r>
                        <a:rPr lang="en-US" dirty="0" smtClean="0"/>
                        <a:t> </a:t>
                      </a:r>
                      <a:r>
                        <a:rPr lang="en-US" dirty="0" err="1" smtClean="0"/>
                        <a:t>pasos</a:t>
                      </a:r>
                      <a:r>
                        <a:rPr lang="en-US" dirty="0" smtClean="0"/>
                        <a:t> 1-3</a:t>
                      </a:r>
                      <a:endParaRPr lang="en-US" dirty="0"/>
                    </a:p>
                  </a:txBody>
                  <a:tcPr/>
                </a:tc>
                <a:tc>
                  <a:txBody>
                    <a:bodyPr/>
                    <a:lstStyle/>
                    <a:p>
                      <a:r>
                        <a:rPr lang="en-US" dirty="0" smtClean="0"/>
                        <a:t>…</a:t>
                      </a:r>
                      <a:endParaRPr lang="en-US" dirty="0"/>
                    </a:p>
                  </a:txBody>
                  <a:tcPr/>
                </a:tc>
                <a:tc>
                  <a:txBody>
                    <a:bodyPr/>
                    <a:lstStyle/>
                    <a:p>
                      <a:r>
                        <a:rPr lang="en-US" dirty="0" smtClean="0"/>
                        <a:t>2</a:t>
                      </a:r>
                      <a:endParaRPr lang="en-US" dirty="0"/>
                    </a:p>
                  </a:txBody>
                  <a:tcPr/>
                </a:tc>
              </a:tr>
              <a:tr h="370840">
                <a:tc>
                  <a:txBody>
                    <a:bodyPr/>
                    <a:lstStyle/>
                    <a:p>
                      <a:r>
                        <a:rPr lang="en-US" baseline="0" dirty="0" smtClean="0"/>
                        <a:t>4. </a:t>
                      </a:r>
                      <a:r>
                        <a:rPr lang="en-US" baseline="0" dirty="0" err="1" smtClean="0"/>
                        <a:t>Evaluar</a:t>
                      </a:r>
                      <a:r>
                        <a:rPr lang="en-US" baseline="0" dirty="0" smtClean="0"/>
                        <a:t> el </a:t>
                      </a:r>
                      <a:r>
                        <a:rPr lang="en-US" baseline="0" dirty="0" err="1" smtClean="0"/>
                        <a:t>estado</a:t>
                      </a:r>
                      <a:r>
                        <a:rPr lang="en-US" baseline="0" dirty="0" smtClean="0"/>
                        <a:t> actual</a:t>
                      </a:r>
                      <a:endParaRPr lang="en-US" dirty="0"/>
                    </a:p>
                  </a:txBody>
                  <a:tcPr/>
                </a:tc>
                <a:tc>
                  <a:txBody>
                    <a:bodyPr/>
                    <a:lstStyle/>
                    <a:p>
                      <a:r>
                        <a:rPr lang="en-US" dirty="0" smtClean="0"/>
                        <a:t>…</a:t>
                      </a:r>
                      <a:endParaRPr lang="en-US" dirty="0"/>
                    </a:p>
                  </a:txBody>
                  <a:tcPr/>
                </a:tc>
                <a:tc>
                  <a:txBody>
                    <a:bodyPr/>
                    <a:lstStyle/>
                    <a:p>
                      <a:r>
                        <a:rPr lang="en-US" dirty="0" smtClean="0"/>
                        <a:t>2</a:t>
                      </a:r>
                      <a:endParaRPr lang="en-US" dirty="0"/>
                    </a:p>
                  </a:txBody>
                  <a:tcPr/>
                </a:tc>
              </a:tr>
              <a:tr h="370840">
                <a:tc>
                  <a:txBody>
                    <a:bodyPr/>
                    <a:lstStyle/>
                    <a:p>
                      <a:r>
                        <a:rPr lang="en-US" dirty="0" smtClean="0"/>
                        <a:t>5. </a:t>
                      </a:r>
                      <a:r>
                        <a:rPr lang="en-US" dirty="0" err="1" smtClean="0"/>
                        <a:t>Visualizar</a:t>
                      </a:r>
                      <a:r>
                        <a:rPr lang="en-US" dirty="0" smtClean="0"/>
                        <a:t> el </a:t>
                      </a:r>
                      <a:r>
                        <a:rPr lang="en-US" dirty="0" err="1" smtClean="0"/>
                        <a:t>estado</a:t>
                      </a:r>
                      <a:r>
                        <a:rPr lang="en-US" dirty="0" smtClean="0"/>
                        <a:t> </a:t>
                      </a:r>
                      <a:r>
                        <a:rPr lang="en-US" dirty="0" err="1" smtClean="0"/>
                        <a:t>futuro</a:t>
                      </a:r>
                      <a:endParaRPr lang="en-US" dirty="0"/>
                    </a:p>
                  </a:txBody>
                  <a:tcPr/>
                </a:tc>
                <a:tc>
                  <a:txBody>
                    <a:bodyPr/>
                    <a:lstStyle/>
                    <a:p>
                      <a:r>
                        <a:rPr lang="en-US" dirty="0" smtClean="0"/>
                        <a:t>…</a:t>
                      </a:r>
                      <a:endParaRPr lang="en-US" dirty="0"/>
                    </a:p>
                  </a:txBody>
                  <a:tcPr/>
                </a:tc>
                <a:tc>
                  <a:txBody>
                    <a:bodyPr/>
                    <a:lstStyle/>
                    <a:p>
                      <a:r>
                        <a:rPr lang="en-US" dirty="0" smtClean="0"/>
                        <a:t>2</a:t>
                      </a:r>
                      <a:endParaRPr lang="en-US" dirty="0"/>
                    </a:p>
                  </a:txBody>
                  <a:tcPr/>
                </a:tc>
              </a:tr>
              <a:tr h="370840">
                <a:tc>
                  <a:txBody>
                    <a:bodyPr/>
                    <a:lstStyle/>
                    <a:p>
                      <a:r>
                        <a:rPr lang="en-US" dirty="0" err="1" smtClean="0"/>
                        <a:t>Resumén</a:t>
                      </a:r>
                      <a:r>
                        <a:rPr lang="en-US" dirty="0" smtClean="0"/>
                        <a:t> </a:t>
                      </a:r>
                      <a:r>
                        <a:rPr lang="en-US" dirty="0" err="1" smtClean="0"/>
                        <a:t>pasos</a:t>
                      </a:r>
                      <a:r>
                        <a:rPr lang="en-US" dirty="0" smtClean="0"/>
                        <a:t> 4-5</a:t>
                      </a:r>
                      <a:endParaRPr lang="en-US" dirty="0"/>
                    </a:p>
                  </a:txBody>
                  <a:tcPr/>
                </a:tc>
                <a:tc>
                  <a:txBody>
                    <a:bodyPr/>
                    <a:lstStyle/>
                    <a:p>
                      <a:r>
                        <a:rPr lang="en-US" dirty="0" smtClean="0"/>
                        <a:t>…</a:t>
                      </a:r>
                      <a:endParaRPr lang="en-US" dirty="0"/>
                    </a:p>
                  </a:txBody>
                  <a:tcPr/>
                </a:tc>
                <a:tc>
                  <a:txBody>
                    <a:bodyPr/>
                    <a:lstStyle/>
                    <a:p>
                      <a:r>
                        <a:rPr lang="en-US" dirty="0" smtClean="0"/>
                        <a:t>3</a:t>
                      </a:r>
                      <a:endParaRPr lang="en-US" dirty="0"/>
                    </a:p>
                  </a:txBody>
                  <a:tcPr/>
                </a:tc>
              </a:tr>
              <a:tr h="370840">
                <a:tc>
                  <a:txBody>
                    <a:bodyPr/>
                    <a:lstStyle/>
                    <a:p>
                      <a:r>
                        <a:rPr lang="en-US" dirty="0" smtClean="0"/>
                        <a:t>6. </a:t>
                      </a:r>
                      <a:r>
                        <a:rPr lang="en-US" dirty="0" err="1" smtClean="0"/>
                        <a:t>Cerrar</a:t>
                      </a:r>
                      <a:r>
                        <a:rPr lang="en-US" dirty="0" smtClean="0"/>
                        <a:t> la </a:t>
                      </a:r>
                      <a:r>
                        <a:rPr lang="en-US" dirty="0" err="1" smtClean="0"/>
                        <a:t>brecha</a:t>
                      </a:r>
                      <a:endParaRPr lang="en-US" dirty="0"/>
                    </a:p>
                  </a:txBody>
                  <a:tcPr/>
                </a:tc>
                <a:tc>
                  <a:txBody>
                    <a:bodyPr/>
                    <a:lstStyle/>
                    <a:p>
                      <a:r>
                        <a:rPr lang="en-US" dirty="0" smtClean="0"/>
                        <a:t>…</a:t>
                      </a:r>
                      <a:endParaRPr lang="en-US" dirty="0"/>
                    </a:p>
                  </a:txBody>
                  <a:tcPr/>
                </a:tc>
                <a:tc>
                  <a:txBody>
                    <a:bodyPr/>
                    <a:lstStyle/>
                    <a:p>
                      <a:r>
                        <a:rPr lang="en-US" dirty="0" smtClean="0"/>
                        <a:t>3</a:t>
                      </a:r>
                      <a:endParaRPr lang="en-US" dirty="0"/>
                    </a:p>
                  </a:txBody>
                  <a:tcPr/>
                </a:tc>
              </a:tr>
              <a:tr h="370840">
                <a:tc>
                  <a:txBody>
                    <a:bodyPr/>
                    <a:lstStyle/>
                    <a:p>
                      <a:r>
                        <a:rPr lang="en-US" dirty="0" smtClean="0"/>
                        <a:t>7. Plan de </a:t>
                      </a:r>
                      <a:r>
                        <a:rPr lang="en-US" dirty="0" err="1" smtClean="0"/>
                        <a:t>Acción</a:t>
                      </a:r>
                      <a:endParaRPr lang="en-US" dirty="0"/>
                    </a:p>
                  </a:txBody>
                  <a:tcPr/>
                </a:tc>
                <a:tc>
                  <a:txBody>
                    <a:bodyPr/>
                    <a:lstStyle/>
                    <a:p>
                      <a:r>
                        <a:rPr lang="en-US" dirty="0" smtClean="0"/>
                        <a:t>…</a:t>
                      </a:r>
                      <a:endParaRPr lang="en-US" dirty="0"/>
                    </a:p>
                  </a:txBody>
                  <a:tcPr/>
                </a:tc>
                <a:tc>
                  <a:txBody>
                    <a:bodyPr/>
                    <a:lstStyle/>
                    <a:p>
                      <a:r>
                        <a:rPr lang="en-US" dirty="0" smtClean="0"/>
                        <a:t>3</a:t>
                      </a:r>
                      <a:endParaRPr lang="en-US" dirty="0"/>
                    </a:p>
                  </a:txBody>
                  <a:tcPr/>
                </a:tc>
              </a:tr>
            </a:tbl>
          </a:graphicData>
        </a:graphic>
      </p:graphicFrame>
    </p:spTree>
    <p:extLst>
      <p:ext uri="{BB962C8B-B14F-4D97-AF65-F5344CB8AC3E}">
        <p14:creationId xmlns:p14="http://schemas.microsoft.com/office/powerpoint/2010/main" val="427415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984" y="1440000"/>
            <a:ext cx="4428040" cy="4525963"/>
          </a:xfrm>
        </p:spPr>
        <p:txBody>
          <a:bodyPr>
            <a:normAutofit lnSpcReduction="10000"/>
          </a:bodyPr>
          <a:lstStyle/>
          <a:p>
            <a:pPr marL="0" indent="0">
              <a:spcAft>
                <a:spcPts val="1200"/>
              </a:spcAft>
              <a:buNone/>
            </a:pPr>
            <a:r>
              <a:rPr lang="es-ES" dirty="0"/>
              <a:t>La</a:t>
            </a:r>
            <a:r>
              <a:rPr lang="es-ES" b="1" i="1" dirty="0"/>
              <a:t> sostenibilidad </a:t>
            </a:r>
            <a:r>
              <a:rPr lang="es-ES" dirty="0"/>
              <a:t>puede ser un concepto muy amplio, ¿qué significa para usted </a:t>
            </a:r>
            <a:r>
              <a:rPr lang="es-ES" dirty="0" smtClean="0"/>
              <a:t>cuando lo considerar con respecto a su empresa?</a:t>
            </a:r>
            <a:endParaRPr lang="es-ES" dirty="0"/>
          </a:p>
          <a:p>
            <a:pPr marL="0" indent="0">
              <a:spcAft>
                <a:spcPts val="1200"/>
              </a:spcAft>
              <a:buNone/>
            </a:pPr>
            <a:r>
              <a:rPr lang="es-ES" dirty="0"/>
              <a:t>Individualmente, elija las 3 palabras </a:t>
            </a:r>
            <a:r>
              <a:rPr lang="es-ES" dirty="0" smtClean="0"/>
              <a:t>claves </a:t>
            </a:r>
            <a:r>
              <a:rPr lang="es-ES" dirty="0"/>
              <a:t>que representan la sostenibilidad para </a:t>
            </a:r>
            <a:r>
              <a:rPr lang="es-ES" dirty="0" smtClean="0"/>
              <a:t>su empresa. </a:t>
            </a:r>
            <a:endParaRPr lang="es-ES" b="1" dirty="0" smtClean="0"/>
          </a:p>
          <a:p>
            <a:pPr marL="0" indent="0">
              <a:spcAft>
                <a:spcPts val="1200"/>
              </a:spcAft>
              <a:buNone/>
            </a:pPr>
            <a:r>
              <a:rPr lang="es-ES" dirty="0" smtClean="0"/>
              <a:t>Como grupo, elijan conjuntamente cuáles son las 5 palabras claves que representan la sostenibilidad su empresa. </a:t>
            </a:r>
            <a:endParaRPr lang="es-ES" b="1" dirty="0" smtClean="0"/>
          </a:p>
          <a:p>
            <a:pPr marL="0" indent="0">
              <a:spcAft>
                <a:spcPts val="1200"/>
              </a:spcAft>
              <a:buNone/>
            </a:pPr>
            <a:r>
              <a:rPr lang="es-ES" dirty="0" smtClean="0"/>
              <a:t>Con </a:t>
            </a:r>
            <a:r>
              <a:rPr lang="es-ES" dirty="0" smtClean="0"/>
              <a:t>base en </a:t>
            </a:r>
            <a:r>
              <a:rPr lang="es-ES" dirty="0"/>
              <a:t>las 5 palabras elegidas, como grupo, escriba una definición </a:t>
            </a:r>
            <a:r>
              <a:rPr lang="es-ES" dirty="0" smtClean="0"/>
              <a:t>funcional </a:t>
            </a:r>
            <a:r>
              <a:rPr lang="es-ES" dirty="0"/>
              <a:t>para el concepto de sostenibilidad</a:t>
            </a:r>
            <a:r>
              <a:rPr lang="es-ES" dirty="0" smtClean="0"/>
              <a:t>. </a:t>
            </a:r>
            <a:endParaRPr lang="en-US" b="1" dirty="0"/>
          </a:p>
        </p:txBody>
      </p:sp>
      <p:sp>
        <p:nvSpPr>
          <p:cNvPr id="3" name="Text Placeholder 2"/>
          <p:cNvSpPr>
            <a:spLocks noGrp="1"/>
          </p:cNvSpPr>
          <p:nvPr>
            <p:ph type="body" sz="quarter" idx="10"/>
          </p:nvPr>
        </p:nvSpPr>
        <p:spPr>
          <a:xfrm>
            <a:off x="360000" y="360363"/>
            <a:ext cx="3014315" cy="551090"/>
          </a:xfrm>
        </p:spPr>
        <p:txBody>
          <a:bodyPr/>
          <a:lstStyle/>
          <a:p>
            <a:r>
              <a:rPr lang="en-US" dirty="0" err="1" smtClean="0"/>
              <a:t>Definir</a:t>
            </a:r>
            <a:r>
              <a:rPr lang="en-US" dirty="0" smtClean="0"/>
              <a:t> </a:t>
            </a:r>
            <a:r>
              <a:rPr lang="en-US" dirty="0" err="1" smtClean="0"/>
              <a:t>Sostenibilidad</a:t>
            </a:r>
            <a:endParaRPr lang="en-US" dirty="0"/>
          </a:p>
        </p:txBody>
      </p:sp>
      <p:sp>
        <p:nvSpPr>
          <p:cNvPr id="6" name="Rounded Rectangle 5"/>
          <p:cNvSpPr/>
          <p:nvPr/>
        </p:nvSpPr>
        <p:spPr>
          <a:xfrm>
            <a:off x="4788024" y="116632"/>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Definir</a:t>
            </a:r>
            <a:endParaRPr lang="en-US" sz="1600" dirty="0"/>
          </a:p>
        </p:txBody>
      </p:sp>
      <p:sp>
        <p:nvSpPr>
          <p:cNvPr id="7" name="Rounded Rectangle 6"/>
          <p:cNvSpPr/>
          <p:nvPr/>
        </p:nvSpPr>
        <p:spPr>
          <a:xfrm>
            <a:off x="6183080" y="115900"/>
            <a:ext cx="1193061"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Interpretar</a:t>
            </a:r>
            <a:endParaRPr lang="en-US" sz="1600" dirty="0" smtClean="0"/>
          </a:p>
        </p:txBody>
      </p:sp>
      <p:sp>
        <p:nvSpPr>
          <p:cNvPr id="8" name="Rounded Rectangle 7"/>
          <p:cNvSpPr/>
          <p:nvPr/>
        </p:nvSpPr>
        <p:spPr>
          <a:xfrm>
            <a:off x="7729824" y="116632"/>
            <a:ext cx="1234664"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Seleccionar</a:t>
            </a:r>
            <a:endParaRPr lang="en-US" sz="1600" dirty="0" smtClean="0"/>
          </a:p>
        </p:txBody>
      </p:sp>
      <p:sp>
        <p:nvSpPr>
          <p:cNvPr id="9" name="Right Arrow 8"/>
          <p:cNvSpPr/>
          <p:nvPr/>
        </p:nvSpPr>
        <p:spPr>
          <a:xfrm>
            <a:off x="5877133"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ight Arrow 9"/>
          <p:cNvSpPr/>
          <p:nvPr/>
        </p:nvSpPr>
        <p:spPr>
          <a:xfrm>
            <a:off x="7457138"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Picture 4"/>
          <p:cNvPicPr>
            <a:picLocks noChangeAspect="1"/>
          </p:cNvPicPr>
          <p:nvPr/>
        </p:nvPicPr>
        <p:blipFill rotWithShape="1">
          <a:blip r:embed="rId3"/>
          <a:srcRect l="58662" t="10866" r="16138" b="32064"/>
          <a:stretch/>
        </p:blipFill>
        <p:spPr>
          <a:xfrm>
            <a:off x="4817221" y="1216479"/>
            <a:ext cx="4147267" cy="4536073"/>
          </a:xfrm>
          <a:prstGeom prst="rect">
            <a:avLst/>
          </a:prstGeom>
        </p:spPr>
      </p:pic>
    </p:spTree>
    <p:extLst>
      <p:ext uri="{BB962C8B-B14F-4D97-AF65-F5344CB8AC3E}">
        <p14:creationId xmlns:p14="http://schemas.microsoft.com/office/powerpoint/2010/main" val="407240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3014315" cy="551090"/>
          </a:xfrm>
        </p:spPr>
        <p:txBody>
          <a:bodyPr/>
          <a:lstStyle/>
          <a:p>
            <a:r>
              <a:rPr lang="en-US" dirty="0" err="1" smtClean="0"/>
              <a:t>Definir</a:t>
            </a:r>
            <a:r>
              <a:rPr lang="en-US" dirty="0" smtClean="0"/>
              <a:t> </a:t>
            </a:r>
            <a:r>
              <a:rPr lang="en-US" dirty="0" err="1" smtClean="0"/>
              <a:t>Sostenibilidad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96120253"/>
              </p:ext>
            </p:extLst>
          </p:nvPr>
        </p:nvGraphicFramePr>
        <p:xfrm>
          <a:off x="647990" y="1340768"/>
          <a:ext cx="7740434" cy="1872208"/>
        </p:xfrm>
        <a:graphic>
          <a:graphicData uri="http://schemas.openxmlformats.org/drawingml/2006/table">
            <a:tbl>
              <a:tblPr firstRow="1" firstCol="1" bandRow="1"/>
              <a:tblGrid>
                <a:gridCol w="7740434"/>
              </a:tblGrid>
              <a:tr h="336321">
                <a:tc>
                  <a:txBody>
                    <a:bodyPr/>
                    <a:lstStyle/>
                    <a:p>
                      <a:pPr algn="ctr">
                        <a:lnSpc>
                          <a:spcPct val="107000"/>
                        </a:lnSpc>
                        <a:spcAft>
                          <a:spcPts val="0"/>
                        </a:spcAft>
                      </a:pP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Su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Definición</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Funcional</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de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Sostenibilidad</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Grupo</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887">
                <a:tc>
                  <a:txBody>
                    <a:bodyPr/>
                    <a:lstStyle/>
                    <a:p>
                      <a:pPr algn="just">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70279886"/>
              </p:ext>
            </p:extLst>
          </p:nvPr>
        </p:nvGraphicFramePr>
        <p:xfrm>
          <a:off x="647990" y="3573016"/>
          <a:ext cx="7740434" cy="2016224"/>
        </p:xfrm>
        <a:graphic>
          <a:graphicData uri="http://schemas.openxmlformats.org/drawingml/2006/table">
            <a:tbl>
              <a:tblPr firstRow="1" firstCol="1" bandRow="1"/>
              <a:tblGrid>
                <a:gridCol w="7740434"/>
              </a:tblGrid>
              <a:tr h="362192">
                <a:tc>
                  <a:txBody>
                    <a:bodyPr/>
                    <a:lstStyle/>
                    <a:p>
                      <a:pPr algn="ctr">
                        <a:lnSpc>
                          <a:spcPct val="107000"/>
                        </a:lnSpc>
                        <a:spcAft>
                          <a:spcPts val="0"/>
                        </a:spcAft>
                      </a:pP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Su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Definición</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Funcional</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de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Sostenibilidad</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Grupo</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032">
                <a:tc>
                  <a:txBody>
                    <a:bodyPr/>
                    <a:lstStyle/>
                    <a:p>
                      <a:pPr algn="just">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Rounded Rectangle 17"/>
          <p:cNvSpPr/>
          <p:nvPr/>
        </p:nvSpPr>
        <p:spPr>
          <a:xfrm>
            <a:off x="4788024" y="116632"/>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Definir</a:t>
            </a:r>
            <a:endParaRPr lang="en-US" sz="1600" dirty="0"/>
          </a:p>
        </p:txBody>
      </p:sp>
      <p:sp>
        <p:nvSpPr>
          <p:cNvPr id="19" name="Rounded Rectangle 18"/>
          <p:cNvSpPr/>
          <p:nvPr/>
        </p:nvSpPr>
        <p:spPr>
          <a:xfrm>
            <a:off x="6183080" y="115900"/>
            <a:ext cx="1193061"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Interpretar</a:t>
            </a:r>
            <a:endParaRPr lang="en-US" sz="1600" dirty="0" smtClean="0"/>
          </a:p>
        </p:txBody>
      </p:sp>
      <p:sp>
        <p:nvSpPr>
          <p:cNvPr id="20" name="Rounded Rectangle 19"/>
          <p:cNvSpPr/>
          <p:nvPr/>
        </p:nvSpPr>
        <p:spPr>
          <a:xfrm>
            <a:off x="7729824" y="116632"/>
            <a:ext cx="1234664"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Seleccionar</a:t>
            </a:r>
            <a:endParaRPr lang="en-US" sz="1600" dirty="0" smtClean="0"/>
          </a:p>
        </p:txBody>
      </p:sp>
      <p:sp>
        <p:nvSpPr>
          <p:cNvPr id="21" name="Right Arrow 20"/>
          <p:cNvSpPr/>
          <p:nvPr/>
        </p:nvSpPr>
        <p:spPr>
          <a:xfrm>
            <a:off x="5877133"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ight Arrow 21"/>
          <p:cNvSpPr/>
          <p:nvPr/>
        </p:nvSpPr>
        <p:spPr>
          <a:xfrm>
            <a:off x="7457138"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124144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3014315" cy="551090"/>
          </a:xfrm>
        </p:spPr>
        <p:txBody>
          <a:bodyPr/>
          <a:lstStyle/>
          <a:p>
            <a:r>
              <a:rPr lang="en-US" dirty="0" err="1" smtClean="0"/>
              <a:t>Definir</a:t>
            </a:r>
            <a:r>
              <a:rPr lang="en-US" dirty="0" smtClean="0"/>
              <a:t> </a:t>
            </a:r>
            <a:r>
              <a:rPr lang="en-US" dirty="0" err="1" smtClean="0"/>
              <a:t>Sostenibilidad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03604145"/>
              </p:ext>
            </p:extLst>
          </p:nvPr>
        </p:nvGraphicFramePr>
        <p:xfrm>
          <a:off x="647990" y="1340768"/>
          <a:ext cx="7740434" cy="1872208"/>
        </p:xfrm>
        <a:graphic>
          <a:graphicData uri="http://schemas.openxmlformats.org/drawingml/2006/table">
            <a:tbl>
              <a:tblPr firstRow="1" firstCol="1" bandRow="1"/>
              <a:tblGrid>
                <a:gridCol w="7740434"/>
              </a:tblGrid>
              <a:tr h="336321">
                <a:tc>
                  <a:txBody>
                    <a:bodyPr/>
                    <a:lstStyle/>
                    <a:p>
                      <a:pPr algn="ctr">
                        <a:lnSpc>
                          <a:spcPct val="107000"/>
                        </a:lnSpc>
                        <a:spcAft>
                          <a:spcPts val="0"/>
                        </a:spcAft>
                      </a:pP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Su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Definición</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Funcional</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de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Sostenibilidad</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Grupo</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887">
                <a:tc>
                  <a:txBody>
                    <a:bodyPr/>
                    <a:lstStyle/>
                    <a:p>
                      <a:pPr algn="just">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67375852"/>
              </p:ext>
            </p:extLst>
          </p:nvPr>
        </p:nvGraphicFramePr>
        <p:xfrm>
          <a:off x="647990" y="3573016"/>
          <a:ext cx="7740434" cy="2016224"/>
        </p:xfrm>
        <a:graphic>
          <a:graphicData uri="http://schemas.openxmlformats.org/drawingml/2006/table">
            <a:tbl>
              <a:tblPr firstRow="1" firstCol="1" bandRow="1"/>
              <a:tblGrid>
                <a:gridCol w="7740434"/>
              </a:tblGrid>
              <a:tr h="362192">
                <a:tc>
                  <a:txBody>
                    <a:bodyPr/>
                    <a:lstStyle/>
                    <a:p>
                      <a:pPr algn="ctr">
                        <a:lnSpc>
                          <a:spcPct val="107000"/>
                        </a:lnSpc>
                        <a:spcAft>
                          <a:spcPts val="0"/>
                        </a:spcAft>
                      </a:pP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Su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Definición</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Funcional</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de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Sostenibilidad</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a:t>
                      </a:r>
                      <a:r>
                        <a:rPr lang="en-GB" sz="1800" dirty="0" err="1" smtClean="0">
                          <a:effectLst/>
                          <a:latin typeface="High Tower Text" panose="02040502050506030303" pitchFamily="18" charset="0"/>
                          <a:ea typeface="Calibri" panose="020F0502020204030204" pitchFamily="34" charset="0"/>
                          <a:cs typeface="Times New Roman" panose="02020603050405020304" pitchFamily="18" charset="0"/>
                        </a:rPr>
                        <a:t>Grupo</a:t>
                      </a:r>
                      <a:r>
                        <a:rPr lang="en-GB" sz="1800" dirty="0" smtClean="0">
                          <a:effectLst/>
                          <a:latin typeface="High Tower Text" panose="02040502050506030303" pitchFamily="18" charset="0"/>
                          <a:ea typeface="Calibri" panose="020F0502020204030204" pitchFamily="34" charset="0"/>
                          <a:cs typeface="Times New Roman" panose="02020603050405020304" pitchFamily="18" charset="0"/>
                        </a:rPr>
                        <a:t> 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032">
                <a:tc>
                  <a:txBody>
                    <a:bodyPr/>
                    <a:lstStyle/>
                    <a:p>
                      <a:pPr algn="just">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Rounded Rectangle 17"/>
          <p:cNvSpPr/>
          <p:nvPr/>
        </p:nvSpPr>
        <p:spPr>
          <a:xfrm>
            <a:off x="4788024" y="116632"/>
            <a:ext cx="1008112"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Definir</a:t>
            </a:r>
            <a:endParaRPr lang="en-US" sz="1600" dirty="0"/>
          </a:p>
        </p:txBody>
      </p:sp>
      <p:sp>
        <p:nvSpPr>
          <p:cNvPr id="19" name="Rounded Rectangle 18"/>
          <p:cNvSpPr/>
          <p:nvPr/>
        </p:nvSpPr>
        <p:spPr>
          <a:xfrm>
            <a:off x="6183080" y="115900"/>
            <a:ext cx="1193061"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Interpretar</a:t>
            </a:r>
            <a:endParaRPr lang="en-US" sz="1600" dirty="0" smtClean="0"/>
          </a:p>
        </p:txBody>
      </p:sp>
      <p:sp>
        <p:nvSpPr>
          <p:cNvPr id="20" name="Rounded Rectangle 19"/>
          <p:cNvSpPr/>
          <p:nvPr/>
        </p:nvSpPr>
        <p:spPr>
          <a:xfrm>
            <a:off x="7729824" y="116632"/>
            <a:ext cx="1234664"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Seleccionar</a:t>
            </a:r>
            <a:endParaRPr lang="en-US" sz="1600" dirty="0" smtClean="0"/>
          </a:p>
        </p:txBody>
      </p:sp>
      <p:sp>
        <p:nvSpPr>
          <p:cNvPr id="21" name="Right Arrow 20"/>
          <p:cNvSpPr/>
          <p:nvPr/>
        </p:nvSpPr>
        <p:spPr>
          <a:xfrm>
            <a:off x="5877133"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ight Arrow 21"/>
          <p:cNvSpPr/>
          <p:nvPr/>
        </p:nvSpPr>
        <p:spPr>
          <a:xfrm>
            <a:off x="7457138"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27816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064281" cy="551090"/>
          </a:xfrm>
        </p:spPr>
        <p:txBody>
          <a:bodyPr/>
          <a:lstStyle/>
          <a:p>
            <a:r>
              <a:rPr lang="en-US" dirty="0" err="1" smtClean="0"/>
              <a:t>Interpretando</a:t>
            </a:r>
            <a:r>
              <a:rPr lang="en-US" dirty="0" smtClean="0"/>
              <a:t> las </a:t>
            </a:r>
            <a:r>
              <a:rPr lang="en-US" dirty="0" err="1" smtClean="0"/>
              <a:t>componentes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80035117"/>
              </p:ext>
            </p:extLst>
          </p:nvPr>
        </p:nvGraphicFramePr>
        <p:xfrm>
          <a:off x="503238" y="1052736"/>
          <a:ext cx="8137525"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4788024" y="111707"/>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Definir</a:t>
            </a:r>
            <a:endParaRPr lang="en-US" sz="1600" dirty="0"/>
          </a:p>
        </p:txBody>
      </p:sp>
      <p:sp>
        <p:nvSpPr>
          <p:cNvPr id="9" name="Right Arrow 8"/>
          <p:cNvSpPr/>
          <p:nvPr/>
        </p:nvSpPr>
        <p:spPr>
          <a:xfrm>
            <a:off x="5877133" y="308747"/>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ounded Rectangle 11"/>
          <p:cNvSpPr/>
          <p:nvPr/>
        </p:nvSpPr>
        <p:spPr>
          <a:xfrm>
            <a:off x="6183080" y="116632"/>
            <a:ext cx="1193061"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Interpretar</a:t>
            </a:r>
            <a:endParaRPr lang="en-US" sz="1600" dirty="0"/>
          </a:p>
        </p:txBody>
      </p:sp>
      <p:sp>
        <p:nvSpPr>
          <p:cNvPr id="13" name="Rounded Rectangle 12"/>
          <p:cNvSpPr/>
          <p:nvPr/>
        </p:nvSpPr>
        <p:spPr>
          <a:xfrm>
            <a:off x="7729824" y="116632"/>
            <a:ext cx="1234664"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Seleccionar</a:t>
            </a:r>
            <a:endParaRPr lang="en-US" sz="1600" dirty="0" smtClean="0"/>
          </a:p>
        </p:txBody>
      </p:sp>
      <p:sp>
        <p:nvSpPr>
          <p:cNvPr id="15" name="Right Arrow 14"/>
          <p:cNvSpPr/>
          <p:nvPr/>
        </p:nvSpPr>
        <p:spPr>
          <a:xfrm>
            <a:off x="7457138"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6" name="Group 15"/>
          <p:cNvGrpSpPr/>
          <p:nvPr/>
        </p:nvGrpSpPr>
        <p:grpSpPr>
          <a:xfrm>
            <a:off x="6692466" y="5725236"/>
            <a:ext cx="2055998" cy="1132764"/>
            <a:chOff x="2916633" y="1957700"/>
            <a:chExt cx="2304258" cy="1327115"/>
          </a:xfrm>
        </p:grpSpPr>
        <p:sp>
          <p:nvSpPr>
            <p:cNvPr id="17" name="Oval 16"/>
            <p:cNvSpPr/>
            <p:nvPr/>
          </p:nvSpPr>
          <p:spPr>
            <a:xfrm>
              <a:off x="2916633" y="1957700"/>
              <a:ext cx="2304258" cy="1327115"/>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Oval 4"/>
            <p:cNvSpPr/>
            <p:nvPr/>
          </p:nvSpPr>
          <p:spPr>
            <a:xfrm>
              <a:off x="3254084" y="2152051"/>
              <a:ext cx="1629356" cy="9384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Otros</a:t>
              </a:r>
              <a:r>
                <a:rPr lang="en-US" sz="2400" kern="1200" dirty="0" smtClean="0"/>
                <a:t>?</a:t>
              </a:r>
              <a:endParaRPr lang="en-US" sz="2400" kern="1200" dirty="0"/>
            </a:p>
          </p:txBody>
        </p:sp>
      </p:grpSp>
    </p:spTree>
    <p:extLst>
      <p:ext uri="{BB962C8B-B14F-4D97-AF65-F5344CB8AC3E}">
        <p14:creationId xmlns:p14="http://schemas.microsoft.com/office/powerpoint/2010/main" val="3575586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0000" y="360363"/>
            <a:ext cx="4551594" cy="551090"/>
          </a:xfrm>
        </p:spPr>
        <p:txBody>
          <a:bodyPr/>
          <a:lstStyle/>
          <a:p>
            <a:r>
              <a:rPr lang="es-CO" dirty="0" smtClean="0"/>
              <a:t>Interpretando los componentes pt1</a:t>
            </a:r>
            <a:endParaRPr lang="es-CO" dirty="0"/>
          </a:p>
        </p:txBody>
      </p:sp>
      <p:graphicFrame>
        <p:nvGraphicFramePr>
          <p:cNvPr id="5" name="Table 4"/>
          <p:cNvGraphicFramePr>
            <a:graphicFrameLocks noGrp="1"/>
          </p:cNvGraphicFramePr>
          <p:nvPr>
            <p:extLst>
              <p:ext uri="{D42A27DB-BD31-4B8C-83A1-F6EECF244321}">
                <p14:modId xmlns:p14="http://schemas.microsoft.com/office/powerpoint/2010/main" val="1112010905"/>
              </p:ext>
            </p:extLst>
          </p:nvPr>
        </p:nvGraphicFramePr>
        <p:xfrm>
          <a:off x="360000" y="1124744"/>
          <a:ext cx="8388464" cy="5112568"/>
        </p:xfrm>
        <a:graphic>
          <a:graphicData uri="http://schemas.openxmlformats.org/drawingml/2006/table">
            <a:tbl>
              <a:tblPr firstRow="1" firstCol="1" bandRow="1"/>
              <a:tblGrid>
                <a:gridCol w="1974304"/>
                <a:gridCol w="6414160"/>
              </a:tblGrid>
              <a:tr h="469526">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Componente</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Descripción</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592">
                <a:tc>
                  <a:txBody>
                    <a:bodyPr/>
                    <a:lstStyle/>
                    <a:p>
                      <a:pPr>
                        <a:lnSpc>
                          <a:spcPct val="107000"/>
                        </a:lnSpc>
                        <a:spcAft>
                          <a:spcPts val="0"/>
                        </a:spcAft>
                      </a:pPr>
                      <a:r>
                        <a:rPr lang="es-CO" sz="1800" noProof="0" dirty="0" smtClean="0">
                          <a:effectLst/>
                          <a:latin typeface="High Tower Text" panose="02040502050506030303" pitchFamily="18" charset="0"/>
                          <a:ea typeface="Calibri" panose="020F0502020204030204" pitchFamily="34" charset="0"/>
                          <a:cs typeface="Times New Roman" panose="02020603050405020304" pitchFamily="18" charset="0"/>
                        </a:rPr>
                        <a:t>Organizacional</a:t>
                      </a:r>
                      <a:endParaRPr lang="es-CO"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800" i="1" noProof="0" dirty="0" smtClean="0">
                          <a:effectLst/>
                          <a:latin typeface="High Tower Text" panose="02040502050506030303" pitchFamily="18" charset="0"/>
                          <a:ea typeface="Calibri" panose="020F0502020204030204" pitchFamily="34" charset="0"/>
                          <a:cs typeface="Times New Roman" panose="02020603050405020304" pitchFamily="18" charset="0"/>
                        </a:rPr>
                        <a:t>Ejemplo: Una empresa que es organizacionalmente sostenible tiene la capacidad</a:t>
                      </a:r>
                      <a:r>
                        <a:rPr lang="es-CO" sz="1800" i="1" baseline="0" noProof="0" dirty="0" smtClean="0">
                          <a:effectLst/>
                          <a:latin typeface="High Tower Text" panose="02040502050506030303" pitchFamily="18" charset="0"/>
                          <a:ea typeface="Calibri" panose="020F0502020204030204" pitchFamily="34" charset="0"/>
                          <a:cs typeface="Times New Roman" panose="02020603050405020304" pitchFamily="18" charset="0"/>
                        </a:rPr>
                        <a:t> administrativa de adaptarse a los cambios en su entorno institucional/legal, apoya continuamente el desarrollo de su personal en metodologías de trabajo innovadoras e incorpora enfoques medioambientales en sus planes estratégicos (misión, visión y valores).</a:t>
                      </a:r>
                      <a:r>
                        <a:rPr lang="es-CO" sz="1800" i="1" noProof="0" dirty="0" smtClean="0">
                          <a:effectLst/>
                          <a:latin typeface="High Tower Text" panose="02040502050506030303" pitchFamily="18" charset="0"/>
                          <a:ea typeface="Calibri" panose="020F0502020204030204" pitchFamily="34" charset="0"/>
                          <a:cs typeface="Times New Roman" panose="02020603050405020304" pitchFamily="18" charset="0"/>
                        </a:rPr>
                        <a:t> </a:t>
                      </a:r>
                      <a:endParaRPr lang="es-CO"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194">
                <a:tc>
                  <a:txBody>
                    <a:bodyPr/>
                    <a:lstStyle/>
                    <a:p>
                      <a:pPr>
                        <a:lnSpc>
                          <a:spcPct val="107000"/>
                        </a:lnSpc>
                        <a:spcAft>
                          <a:spcPts val="0"/>
                        </a:spcAft>
                      </a:pPr>
                      <a:r>
                        <a:rPr lang="es-ES" sz="1800">
                          <a:effectLst/>
                          <a:latin typeface="High Tower Text" panose="02040502050506030303" pitchFamily="18" charset="0"/>
                          <a:ea typeface="Calibri" panose="020F0502020204030204" pitchFamily="34" charset="0"/>
                          <a:cs typeface="Times New Roman" panose="02020603050405020304" pitchFamily="18" charset="0"/>
                        </a:rPr>
                        <a:t>Financiero</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nSpc>
                          <a:spcPct val="107000"/>
                        </a:lnSpc>
                        <a:spcAft>
                          <a:spcPts val="0"/>
                        </a:spcAft>
                      </a:pPr>
                      <a:r>
                        <a:rPr lang="es-ES" sz="1800">
                          <a:effectLst/>
                          <a:latin typeface="High Tower Text" panose="02040502050506030303" pitchFamily="18" charset="0"/>
                          <a:ea typeface="Calibri" panose="020F0502020204030204" pitchFamily="34" charset="0"/>
                          <a:cs typeface="Times New Roman" panose="02020603050405020304" pitchFamily="18" charset="0"/>
                        </a:rPr>
                        <a:t>Operacional</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nSpc>
                          <a:spcPct val="107000"/>
                        </a:lnSpc>
                        <a:spcAft>
                          <a:spcPts val="0"/>
                        </a:spcAft>
                      </a:pPr>
                      <a:r>
                        <a:rPr lang="es-ES" sz="1800" dirty="0">
                          <a:effectLst/>
                          <a:latin typeface="High Tower Text" panose="02040502050506030303" pitchFamily="18" charset="0"/>
                          <a:ea typeface="Calibri" panose="020F0502020204030204" pitchFamily="34" charset="0"/>
                          <a:cs typeface="Times New Roman" panose="02020603050405020304" pitchFamily="18" charset="0"/>
                        </a:rPr>
                        <a:t>Tecnológico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High Tower Text" panose="02040502050506030303"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nSpc>
                          <a:spcPct val="107000"/>
                        </a:lnSpc>
                        <a:spcAft>
                          <a:spcPts val="0"/>
                        </a:spcAft>
                      </a:pPr>
                      <a:r>
                        <a:rPr lang="es-ES" sz="1800" kern="1200" dirty="0" smtClean="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Político</a:t>
                      </a:r>
                      <a:endParaRPr lang="es-ES" sz="1800" kern="120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ounded Rectangle 9"/>
          <p:cNvSpPr/>
          <p:nvPr/>
        </p:nvSpPr>
        <p:spPr>
          <a:xfrm>
            <a:off x="4788024" y="111707"/>
            <a:ext cx="1008112" cy="576064"/>
          </a:xfrm>
          <a:prstGeom prst="round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Definir</a:t>
            </a:r>
            <a:endParaRPr lang="es-CO" sz="1600" dirty="0"/>
          </a:p>
        </p:txBody>
      </p:sp>
      <p:sp>
        <p:nvSpPr>
          <p:cNvPr id="11" name="Right Arrow 10"/>
          <p:cNvSpPr/>
          <p:nvPr/>
        </p:nvSpPr>
        <p:spPr>
          <a:xfrm>
            <a:off x="5877133" y="308747"/>
            <a:ext cx="224950" cy="188317"/>
          </a:xfrm>
          <a:prstGeom prst="rightArrow">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2" name="Rounded Rectangle 11"/>
          <p:cNvSpPr/>
          <p:nvPr/>
        </p:nvSpPr>
        <p:spPr>
          <a:xfrm>
            <a:off x="6183080" y="116632"/>
            <a:ext cx="1193061" cy="576064"/>
          </a:xfrm>
          <a:prstGeom prst="roundRect">
            <a:avLst/>
          </a:prstGeom>
          <a:solidFill>
            <a:srgbClr val="0092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Interpretar</a:t>
            </a:r>
            <a:endParaRPr lang="es-CO" sz="1600" dirty="0"/>
          </a:p>
        </p:txBody>
      </p:sp>
      <p:sp>
        <p:nvSpPr>
          <p:cNvPr id="13" name="Rounded Rectangle 12"/>
          <p:cNvSpPr/>
          <p:nvPr/>
        </p:nvSpPr>
        <p:spPr>
          <a:xfrm>
            <a:off x="7729824" y="116632"/>
            <a:ext cx="1234664" cy="576064"/>
          </a:xfrm>
          <a:prstGeom prst="roundRect">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Seleccionar</a:t>
            </a:r>
            <a:endParaRPr lang="es-CO" sz="1600" dirty="0" smtClean="0"/>
          </a:p>
        </p:txBody>
      </p:sp>
      <p:sp>
        <p:nvSpPr>
          <p:cNvPr id="14" name="Right Arrow 13"/>
          <p:cNvSpPr/>
          <p:nvPr/>
        </p:nvSpPr>
        <p:spPr>
          <a:xfrm>
            <a:off x="7457138" y="308748"/>
            <a:ext cx="224950" cy="188317"/>
          </a:xfrm>
          <a:prstGeom prst="rightArrow">
            <a:avLst/>
          </a:prstGeom>
          <a:solidFill>
            <a:srgbClr val="0092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Tree>
    <p:extLst>
      <p:ext uri="{BB962C8B-B14F-4D97-AF65-F5344CB8AC3E}">
        <p14:creationId xmlns:p14="http://schemas.microsoft.com/office/powerpoint/2010/main" val="1586867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UNESCO-IHE">
  <a:themeElements>
    <a:clrScheme name="Custom 1">
      <a:dk1>
        <a:sysClr val="windowText" lastClr="000000"/>
      </a:dk1>
      <a:lt1>
        <a:sysClr val="window" lastClr="FFFFFF"/>
      </a:lt1>
      <a:dk2>
        <a:srgbClr val="1F497D"/>
      </a:dk2>
      <a:lt2>
        <a:srgbClr val="EEECE1"/>
      </a:lt2>
      <a:accent1>
        <a:srgbClr val="00004B"/>
      </a:accent1>
      <a:accent2>
        <a:srgbClr val="005576"/>
      </a:accent2>
      <a:accent3>
        <a:srgbClr val="28AC8A"/>
      </a:accent3>
      <a:accent4>
        <a:srgbClr val="009FEE"/>
      </a:accent4>
      <a:accent5>
        <a:srgbClr val="808080"/>
      </a:accent5>
      <a:accent6>
        <a:srgbClr val="F79646"/>
      </a:accent6>
      <a:hlink>
        <a:srgbClr val="00004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Presentation_UNESCO-IHE</Template>
  <TotalTime>6434</TotalTime>
  <Words>2473</Words>
  <Application>Microsoft Office PowerPoint</Application>
  <PresentationFormat>On-screen Show (4:3)</PresentationFormat>
  <Paragraphs>429</Paragraphs>
  <Slides>39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MS PGothic</vt:lpstr>
      <vt:lpstr>Arial</vt:lpstr>
      <vt:lpstr>Calibri</vt:lpstr>
      <vt:lpstr>High Tower Text</vt:lpstr>
      <vt:lpstr>Lucida Grande</vt:lpstr>
      <vt:lpstr>Times New Roman</vt:lpstr>
      <vt:lpstr>Wingdings</vt:lpstr>
      <vt:lpstr>Presentation_UNESCO-IHE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lkw</dc:creator>
  <cp:lastModifiedBy>Andres Cabrera Flamini</cp:lastModifiedBy>
  <cp:revision>438</cp:revision>
  <dcterms:created xsi:type="dcterms:W3CDTF">2014-06-24T12:35:58Z</dcterms:created>
  <dcterms:modified xsi:type="dcterms:W3CDTF">2018-12-05T00:52:05Z</dcterms:modified>
</cp:coreProperties>
</file>