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710" r:id="rId1"/>
  </p:sldMasterIdLst>
  <p:notesMasterIdLst>
    <p:notesMasterId r:id="rId36"/>
  </p:notesMasterIdLst>
  <p:handoutMasterIdLst>
    <p:handoutMasterId r:id="rId37"/>
  </p:handoutMasterIdLst>
  <p:sldIdLst>
    <p:sldId id="258" r:id="rId2"/>
    <p:sldId id="309" r:id="rId3"/>
    <p:sldId id="317" r:id="rId4"/>
    <p:sldId id="320" r:id="rId5"/>
    <p:sldId id="261" r:id="rId6"/>
    <p:sldId id="318" r:id="rId7"/>
    <p:sldId id="310" r:id="rId8"/>
    <p:sldId id="345" r:id="rId9"/>
    <p:sldId id="259" r:id="rId10"/>
    <p:sldId id="311" r:id="rId11"/>
    <p:sldId id="324" r:id="rId12"/>
    <p:sldId id="322" r:id="rId13"/>
    <p:sldId id="323" r:id="rId14"/>
    <p:sldId id="325" r:id="rId15"/>
    <p:sldId id="326" r:id="rId16"/>
    <p:sldId id="327" r:id="rId17"/>
    <p:sldId id="328" r:id="rId18"/>
    <p:sldId id="329" r:id="rId19"/>
    <p:sldId id="331" r:id="rId20"/>
    <p:sldId id="332" r:id="rId21"/>
    <p:sldId id="315" r:id="rId22"/>
    <p:sldId id="333" r:id="rId23"/>
    <p:sldId id="330" r:id="rId24"/>
    <p:sldId id="334" r:id="rId25"/>
    <p:sldId id="336" r:id="rId26"/>
    <p:sldId id="337" r:id="rId27"/>
    <p:sldId id="338" r:id="rId28"/>
    <p:sldId id="341" r:id="rId29"/>
    <p:sldId id="339" r:id="rId30"/>
    <p:sldId id="343" r:id="rId31"/>
    <p:sldId id="346" r:id="rId32"/>
    <p:sldId id="340" r:id="rId33"/>
    <p:sldId id="342" r:id="rId34"/>
    <p:sldId id="316" r:id="rId35"/>
  </p:sldIdLst>
  <p:sldSz cx="9144000" cy="6858000" type="screen4x3"/>
  <p:notesSz cx="7102475" cy="89725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82" y="77"/>
      </p:cViewPr>
      <p:guideLst>
        <p:guide orient="horz" pos="2160"/>
        <p:guide pos="288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M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0"/>
          <c:showBubbleSize val="0"/>
          <c:showLeaderLines val="0"/>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50186"/>
          </a:xfrm>
          <a:prstGeom prst="rect">
            <a:avLst/>
          </a:prstGeom>
        </p:spPr>
        <p:txBody>
          <a:bodyPr vert="horz" lIns="93936" tIns="46968" rIns="93936" bIns="46968" rtlCol="0"/>
          <a:lstStyle>
            <a:lvl1pPr algn="l">
              <a:defRPr sz="1200"/>
            </a:lvl1pPr>
          </a:lstStyle>
          <a:p>
            <a:endParaRPr lang="en-GB"/>
          </a:p>
        </p:txBody>
      </p:sp>
      <p:sp>
        <p:nvSpPr>
          <p:cNvPr id="3" name="Date Placeholder 2"/>
          <p:cNvSpPr>
            <a:spLocks noGrp="1"/>
          </p:cNvSpPr>
          <p:nvPr>
            <p:ph type="dt" sz="quarter" idx="1"/>
          </p:nvPr>
        </p:nvSpPr>
        <p:spPr>
          <a:xfrm>
            <a:off x="4023093" y="0"/>
            <a:ext cx="3077740" cy="450186"/>
          </a:xfrm>
          <a:prstGeom prst="rect">
            <a:avLst/>
          </a:prstGeom>
        </p:spPr>
        <p:txBody>
          <a:bodyPr vert="horz" lIns="93936" tIns="46968" rIns="93936" bIns="46968" rtlCol="0"/>
          <a:lstStyle>
            <a:lvl1pPr algn="r">
              <a:defRPr sz="1200"/>
            </a:lvl1pPr>
          </a:lstStyle>
          <a:p>
            <a:fld id="{2656BB7D-B374-40EE-ADFD-9444B57B023B}" type="datetimeFigureOut">
              <a:rPr lang="en-GB" smtClean="0"/>
              <a:t>02/10/2018</a:t>
            </a:fld>
            <a:endParaRPr lang="en-GB"/>
          </a:p>
        </p:txBody>
      </p:sp>
      <p:sp>
        <p:nvSpPr>
          <p:cNvPr id="4" name="Footer Placeholder 3"/>
          <p:cNvSpPr>
            <a:spLocks noGrp="1"/>
          </p:cNvSpPr>
          <p:nvPr>
            <p:ph type="ftr" sz="quarter" idx="2"/>
          </p:nvPr>
        </p:nvSpPr>
        <p:spPr>
          <a:xfrm>
            <a:off x="0" y="8522366"/>
            <a:ext cx="3077740" cy="450185"/>
          </a:xfrm>
          <a:prstGeom prst="rect">
            <a:avLst/>
          </a:prstGeom>
        </p:spPr>
        <p:txBody>
          <a:bodyPr vert="horz" lIns="93936" tIns="46968" rIns="93936" bIns="46968" rtlCol="0" anchor="b"/>
          <a:lstStyle>
            <a:lvl1pPr algn="l">
              <a:defRPr sz="1200"/>
            </a:lvl1pPr>
          </a:lstStyle>
          <a:p>
            <a:endParaRPr lang="en-GB"/>
          </a:p>
        </p:txBody>
      </p:sp>
      <p:sp>
        <p:nvSpPr>
          <p:cNvPr id="5" name="Slide Number Placeholder 4"/>
          <p:cNvSpPr>
            <a:spLocks noGrp="1"/>
          </p:cNvSpPr>
          <p:nvPr>
            <p:ph type="sldNum" sz="quarter" idx="3"/>
          </p:nvPr>
        </p:nvSpPr>
        <p:spPr>
          <a:xfrm>
            <a:off x="4023093" y="8522366"/>
            <a:ext cx="3077740" cy="450185"/>
          </a:xfrm>
          <a:prstGeom prst="rect">
            <a:avLst/>
          </a:prstGeom>
        </p:spPr>
        <p:txBody>
          <a:bodyPr vert="horz" lIns="93936" tIns="46968" rIns="93936" bIns="46968" rtlCol="0" anchor="b"/>
          <a:lstStyle>
            <a:lvl1pPr algn="r">
              <a:defRPr sz="1200"/>
            </a:lvl1pPr>
          </a:lstStyle>
          <a:p>
            <a:fld id="{0BB53BA1-F29E-4A1D-8747-9A886DCC85EE}" type="slidenum">
              <a:rPr lang="en-GB" smtClean="0"/>
              <a:t>‹#›</a:t>
            </a:fld>
            <a:endParaRPr lang="en-GB"/>
          </a:p>
        </p:txBody>
      </p:sp>
    </p:spTree>
    <p:extLst>
      <p:ext uri="{BB962C8B-B14F-4D97-AF65-F5344CB8AC3E}">
        <p14:creationId xmlns:p14="http://schemas.microsoft.com/office/powerpoint/2010/main" val="1295376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7740" cy="448628"/>
          </a:xfrm>
          <a:prstGeom prst="rect">
            <a:avLst/>
          </a:prstGeom>
        </p:spPr>
        <p:txBody>
          <a:bodyPr vert="horz" lIns="93936" tIns="46968" rIns="93936" bIns="46968" rtlCol="0"/>
          <a:lstStyle>
            <a:lvl1pPr algn="l">
              <a:defRPr sz="1200"/>
            </a:lvl1pPr>
          </a:lstStyle>
          <a:p>
            <a:endParaRPr lang="nl-NL"/>
          </a:p>
        </p:txBody>
      </p:sp>
      <p:sp>
        <p:nvSpPr>
          <p:cNvPr id="3" name="Tijdelijke aanduiding voor datum 2"/>
          <p:cNvSpPr>
            <a:spLocks noGrp="1"/>
          </p:cNvSpPr>
          <p:nvPr>
            <p:ph type="dt" idx="1"/>
          </p:nvPr>
        </p:nvSpPr>
        <p:spPr>
          <a:xfrm>
            <a:off x="4023093" y="0"/>
            <a:ext cx="3077740" cy="448628"/>
          </a:xfrm>
          <a:prstGeom prst="rect">
            <a:avLst/>
          </a:prstGeom>
        </p:spPr>
        <p:txBody>
          <a:bodyPr vert="horz" lIns="93936" tIns="46968" rIns="93936" bIns="46968" rtlCol="0"/>
          <a:lstStyle>
            <a:lvl1pPr algn="r">
              <a:defRPr sz="1200"/>
            </a:lvl1pPr>
          </a:lstStyle>
          <a:p>
            <a:fld id="{C4687AB7-507E-44BF-A793-1785703BA0DC}" type="datetimeFigureOut">
              <a:rPr lang="nl-NL" smtClean="0"/>
              <a:t>2-10-2018</a:t>
            </a:fld>
            <a:endParaRPr lang="nl-NL"/>
          </a:p>
        </p:txBody>
      </p:sp>
      <p:sp>
        <p:nvSpPr>
          <p:cNvPr id="4" name="Tijdelijke aanduiding voor dia-afbeelding 3"/>
          <p:cNvSpPr>
            <a:spLocks noGrp="1" noRot="1" noChangeAspect="1"/>
          </p:cNvSpPr>
          <p:nvPr>
            <p:ph type="sldImg" idx="2"/>
          </p:nvPr>
        </p:nvSpPr>
        <p:spPr>
          <a:xfrm>
            <a:off x="1308100" y="673100"/>
            <a:ext cx="4486275" cy="3363913"/>
          </a:xfrm>
          <a:prstGeom prst="rect">
            <a:avLst/>
          </a:prstGeom>
          <a:noFill/>
          <a:ln w="12700">
            <a:solidFill>
              <a:prstClr val="black"/>
            </a:solidFill>
          </a:ln>
        </p:spPr>
        <p:txBody>
          <a:bodyPr vert="horz" lIns="93936" tIns="46968" rIns="93936" bIns="46968" rtlCol="0" anchor="ctr"/>
          <a:lstStyle/>
          <a:p>
            <a:endParaRPr lang="nl-NL"/>
          </a:p>
        </p:txBody>
      </p:sp>
      <p:sp>
        <p:nvSpPr>
          <p:cNvPr id="5" name="Tijdelijke aanduiding voor notities 4"/>
          <p:cNvSpPr>
            <a:spLocks noGrp="1"/>
          </p:cNvSpPr>
          <p:nvPr>
            <p:ph type="body" sz="quarter" idx="3"/>
          </p:nvPr>
        </p:nvSpPr>
        <p:spPr>
          <a:xfrm>
            <a:off x="710248" y="4261961"/>
            <a:ext cx="5681980" cy="4037648"/>
          </a:xfrm>
          <a:prstGeom prst="rect">
            <a:avLst/>
          </a:prstGeom>
        </p:spPr>
        <p:txBody>
          <a:bodyPr vert="horz" lIns="93936" tIns="46968" rIns="93936" bIns="46968"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522365"/>
            <a:ext cx="3077740" cy="448628"/>
          </a:xfrm>
          <a:prstGeom prst="rect">
            <a:avLst/>
          </a:prstGeom>
        </p:spPr>
        <p:txBody>
          <a:bodyPr vert="horz" lIns="93936" tIns="46968" rIns="93936" bIns="4696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3093" y="8522365"/>
            <a:ext cx="3077740" cy="448628"/>
          </a:xfrm>
          <a:prstGeom prst="rect">
            <a:avLst/>
          </a:prstGeom>
        </p:spPr>
        <p:txBody>
          <a:bodyPr vert="horz" lIns="93936" tIns="46968" rIns="93936" bIns="46968" rtlCol="0" anchor="b"/>
          <a:lstStyle>
            <a:lvl1pPr algn="r">
              <a:defRPr sz="1200"/>
            </a:lvl1pPr>
          </a:lstStyle>
          <a:p>
            <a:fld id="{050B1DFB-196F-433A-9AAE-95B88D2536F9}" type="slidenum">
              <a:rPr lang="nl-NL" smtClean="0"/>
              <a:t>‹#›</a:t>
            </a:fld>
            <a:endParaRPr lang="nl-NL"/>
          </a:p>
        </p:txBody>
      </p:sp>
    </p:spTree>
    <p:extLst>
      <p:ext uri="{BB962C8B-B14F-4D97-AF65-F5344CB8AC3E}">
        <p14:creationId xmlns:p14="http://schemas.microsoft.com/office/powerpoint/2010/main" val="25800659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0B1DFB-196F-433A-9AAE-95B88D2536F9}" type="slidenum">
              <a:rPr lang="nl-NL" smtClean="0"/>
              <a:t>1</a:t>
            </a:fld>
            <a:endParaRPr lang="nl-NL"/>
          </a:p>
        </p:txBody>
      </p:sp>
    </p:spTree>
    <p:extLst>
      <p:ext uri="{BB962C8B-B14F-4D97-AF65-F5344CB8AC3E}">
        <p14:creationId xmlns:p14="http://schemas.microsoft.com/office/powerpoint/2010/main" val="292717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0B1DFB-196F-433A-9AAE-95B88D2536F9}" type="slidenum">
              <a:rPr lang="nl-NL" smtClean="0"/>
              <a:t>3</a:t>
            </a:fld>
            <a:endParaRPr lang="nl-NL"/>
          </a:p>
        </p:txBody>
      </p:sp>
    </p:spTree>
    <p:extLst>
      <p:ext uri="{BB962C8B-B14F-4D97-AF65-F5344CB8AC3E}">
        <p14:creationId xmlns:p14="http://schemas.microsoft.com/office/powerpoint/2010/main" val="633213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a:latin typeface="Arial" pitchFamily="34" charset="0"/>
              <a:cs typeface="Arial" pitchFamily="34" charset="0"/>
            </a:endParaRPr>
          </a:p>
        </p:txBody>
      </p:sp>
      <p:sp>
        <p:nvSpPr>
          <p:cNvPr id="294916" name="Slide Number Placeholder 3"/>
          <p:cNvSpPr txBox="1">
            <a:spLocks noGrp="1"/>
          </p:cNvSpPr>
          <p:nvPr/>
        </p:nvSpPr>
        <p:spPr bwMode="auto">
          <a:xfrm>
            <a:off x="4023093" y="8522365"/>
            <a:ext cx="3077740" cy="4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6149668F-50AE-40BD-9AEC-767851D7B9AF}" type="slidenum">
              <a:rPr lang="en-US" altLang="nl-NL">
                <a:solidFill>
                  <a:srgbClr val="000000"/>
                </a:solidFill>
              </a:rPr>
              <a:pPr algn="r" fontAlgn="base">
                <a:spcBef>
                  <a:spcPct val="0"/>
                </a:spcBef>
                <a:spcAft>
                  <a:spcPct val="0"/>
                </a:spcAft>
              </a:pPr>
              <a:t>5</a:t>
            </a:fld>
            <a:endParaRPr lang="en-US" altLang="nl-NL">
              <a:solidFill>
                <a:srgbClr val="000000"/>
              </a:solidFill>
            </a:endParaRPr>
          </a:p>
        </p:txBody>
      </p:sp>
    </p:spTree>
    <p:extLst>
      <p:ext uri="{BB962C8B-B14F-4D97-AF65-F5344CB8AC3E}">
        <p14:creationId xmlns:p14="http://schemas.microsoft.com/office/powerpoint/2010/main" val="214960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a:latin typeface="Arial" pitchFamily="34" charset="0"/>
              <a:cs typeface="Arial" pitchFamily="34" charset="0"/>
            </a:endParaRPr>
          </a:p>
        </p:txBody>
      </p:sp>
      <p:sp>
        <p:nvSpPr>
          <p:cNvPr id="294916" name="Slide Number Placeholder 3"/>
          <p:cNvSpPr txBox="1">
            <a:spLocks noGrp="1"/>
          </p:cNvSpPr>
          <p:nvPr/>
        </p:nvSpPr>
        <p:spPr bwMode="auto">
          <a:xfrm>
            <a:off x="4023093" y="8522365"/>
            <a:ext cx="3077740" cy="44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6149668F-50AE-40BD-9AEC-767851D7B9AF}" type="slidenum">
              <a:rPr lang="en-US" altLang="nl-NL">
                <a:solidFill>
                  <a:srgbClr val="000000"/>
                </a:solidFill>
              </a:rPr>
              <a:pPr algn="r" fontAlgn="base">
                <a:spcBef>
                  <a:spcPct val="0"/>
                </a:spcBef>
                <a:spcAft>
                  <a:spcPct val="0"/>
                </a:spcAft>
              </a:pPr>
              <a:t>6</a:t>
            </a:fld>
            <a:endParaRPr lang="en-US" altLang="nl-NL">
              <a:solidFill>
                <a:srgbClr val="000000"/>
              </a:solidFill>
            </a:endParaRPr>
          </a:p>
        </p:txBody>
      </p:sp>
    </p:spTree>
    <p:extLst>
      <p:ext uri="{BB962C8B-B14F-4D97-AF65-F5344CB8AC3E}">
        <p14:creationId xmlns:p14="http://schemas.microsoft.com/office/powerpoint/2010/main" val="73259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a:p>
        </p:txBody>
      </p:sp>
      <p:sp>
        <p:nvSpPr>
          <p:cNvPr id="33796" name="Slide Number Placeholder 3"/>
          <p:cNvSpPr txBox="1">
            <a:spLocks noGrp="1"/>
          </p:cNvSpPr>
          <p:nvPr/>
        </p:nvSpPr>
        <p:spPr bwMode="auto">
          <a:xfrm>
            <a:off x="4023778" y="8522058"/>
            <a:ext cx="3077006" cy="44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121D7D-7D84-4DA8-AF98-20FE0E7EC65B}" type="slidenum">
              <a:rPr lang="en-US" altLang="nl-NL" sz="1200"/>
              <a:pPr algn="r" eaLnBrk="1" hangingPunct="1"/>
              <a:t>7</a:t>
            </a:fld>
            <a:endParaRPr lang="en-US" altLang="nl-NL" sz="1200"/>
          </a:p>
        </p:txBody>
      </p:sp>
    </p:spTree>
    <p:extLst>
      <p:ext uri="{BB962C8B-B14F-4D97-AF65-F5344CB8AC3E}">
        <p14:creationId xmlns:p14="http://schemas.microsoft.com/office/powerpoint/2010/main" val="255352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nl-NL"/>
          </a:p>
        </p:txBody>
      </p:sp>
      <p:sp>
        <p:nvSpPr>
          <p:cNvPr id="33796" name="Slide Number Placeholder 3"/>
          <p:cNvSpPr txBox="1">
            <a:spLocks noGrp="1"/>
          </p:cNvSpPr>
          <p:nvPr/>
        </p:nvSpPr>
        <p:spPr bwMode="auto">
          <a:xfrm>
            <a:off x="4023778" y="8522058"/>
            <a:ext cx="3077006" cy="44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B121D7D-7D84-4DA8-AF98-20FE0E7EC65B}" type="slidenum">
              <a:rPr lang="en-US" altLang="nl-NL" sz="1200"/>
              <a:pPr algn="r" eaLnBrk="1" hangingPunct="1"/>
              <a:t>8</a:t>
            </a:fld>
            <a:endParaRPr lang="en-US" altLang="nl-NL" sz="1200"/>
          </a:p>
        </p:txBody>
      </p:sp>
    </p:spTree>
    <p:extLst>
      <p:ext uri="{BB962C8B-B14F-4D97-AF65-F5344CB8AC3E}">
        <p14:creationId xmlns:p14="http://schemas.microsoft.com/office/powerpoint/2010/main" val="411839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0B1DFB-196F-433A-9AAE-95B88D2536F9}" type="slidenum">
              <a:rPr lang="nl-NL" smtClean="0"/>
              <a:t>11</a:t>
            </a:fld>
            <a:endParaRPr lang="nl-NL"/>
          </a:p>
        </p:txBody>
      </p:sp>
    </p:spTree>
    <p:extLst>
      <p:ext uri="{BB962C8B-B14F-4D97-AF65-F5344CB8AC3E}">
        <p14:creationId xmlns:p14="http://schemas.microsoft.com/office/powerpoint/2010/main" val="395340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0B1DFB-196F-433A-9AAE-95B88D2536F9}" type="slidenum">
              <a:rPr lang="nl-NL" smtClean="0"/>
              <a:t>34</a:t>
            </a:fld>
            <a:endParaRPr lang="nl-NL"/>
          </a:p>
        </p:txBody>
      </p:sp>
    </p:spTree>
    <p:extLst>
      <p:ext uri="{BB962C8B-B14F-4D97-AF65-F5344CB8AC3E}">
        <p14:creationId xmlns:p14="http://schemas.microsoft.com/office/powerpoint/2010/main" val="422158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AEA97E-809F-4192-A955-3BF4B9AB4974}" type="datetime1">
              <a:rPr lang="en-GB" smtClean="0"/>
              <a:t>02/10/2018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101719-4587-45E9-96C0-7B36C63FC165}"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B5533B-F7BF-436B-9E5A-035E069A9033}" type="datetime1">
              <a:rPr lang="en-GB" smtClean="0"/>
              <a:t>02/10/2018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a:t>
            </a:fld>
            <a:endParaRPr lang="en-US">
              <a:solidFill>
                <a:srgbClr val="2D9BDC"/>
              </a:solidFill>
            </a:endParaRPr>
          </a:p>
        </p:txBody>
      </p:sp>
    </p:spTree>
    <p:extLst>
      <p:ext uri="{BB962C8B-B14F-4D97-AF65-F5344CB8AC3E}">
        <p14:creationId xmlns:p14="http://schemas.microsoft.com/office/powerpoint/2010/main" val="3963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3DAFBD-3DBF-45A4-8572-5770E58EFD46}" type="datetime1">
              <a:rPr lang="en-GB" smtClean="0"/>
              <a:t>02/10/2018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a:t>
            </a:fld>
            <a:endParaRPr lang="en-US">
              <a:solidFill>
                <a:srgbClr val="2D9BDC"/>
              </a:solidFill>
            </a:endParaRPr>
          </a:p>
        </p:txBody>
      </p:sp>
    </p:spTree>
    <p:extLst>
      <p:ext uri="{BB962C8B-B14F-4D97-AF65-F5344CB8AC3E}">
        <p14:creationId xmlns:p14="http://schemas.microsoft.com/office/powerpoint/2010/main" val="2256505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2" name="Afbeelding 8" descr="voorkan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262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pic>
        <p:nvPicPr>
          <p:cNvPr id="2" name="Afbeelding 8" descr="voorkan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69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6A08D1-C8E5-4002-B52E-7792CACB1123}" type="datetime1">
              <a:rPr lang="en-GB" smtClean="0"/>
              <a:t>02/10/2018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a:t>
            </a:fld>
            <a:endParaRPr lang="en-US">
              <a:solidFill>
                <a:srgbClr val="2D9BDC"/>
              </a:solidFill>
            </a:endParaRPr>
          </a:p>
        </p:txBody>
      </p:sp>
    </p:spTree>
    <p:extLst>
      <p:ext uri="{BB962C8B-B14F-4D97-AF65-F5344CB8AC3E}">
        <p14:creationId xmlns:p14="http://schemas.microsoft.com/office/powerpoint/2010/main" val="115490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D8DA4-641E-4EB8-994B-CBA286CE0FDC}" type="datetime1">
              <a:rPr lang="en-GB" smtClean="0"/>
              <a:t>02/10/2018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a:t>
            </a:fld>
            <a:endParaRPr lang="en-US">
              <a:solidFill>
                <a:srgbClr val="2D9BDC"/>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73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483D10-F87B-4ABB-BE69-8F91778BD148}" type="datetime1">
              <a:rPr lang="en-GB" smtClean="0"/>
              <a:t>02/10/2018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a:t>
            </a:fld>
            <a:endParaRPr lang="en-US">
              <a:solidFill>
                <a:srgbClr val="2D9BDC"/>
              </a:solidFill>
            </a:endParaRPr>
          </a:p>
        </p:txBody>
      </p:sp>
    </p:spTree>
    <p:extLst>
      <p:ext uri="{BB962C8B-B14F-4D97-AF65-F5344CB8AC3E}">
        <p14:creationId xmlns:p14="http://schemas.microsoft.com/office/powerpoint/2010/main" val="278909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144271-8C90-4EE5-92A5-D5074A25C48B}" type="datetime1">
              <a:rPr lang="en-GB" smtClean="0"/>
              <a:t>02/10/2018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a:t>
            </a:fld>
            <a:endParaRPr lang="en-US">
              <a:solidFill>
                <a:srgbClr val="2D9BDC"/>
              </a:solidFill>
            </a:endParaRPr>
          </a:p>
        </p:txBody>
      </p:sp>
    </p:spTree>
    <p:extLst>
      <p:ext uri="{BB962C8B-B14F-4D97-AF65-F5344CB8AC3E}">
        <p14:creationId xmlns:p14="http://schemas.microsoft.com/office/powerpoint/2010/main" val="97656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CB50F7-3199-48E5-B792-ABF383B931E9}" type="datetime1">
              <a:rPr lang="en-GB" smtClean="0"/>
              <a:t>02/10/2018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a:t>
            </a:fld>
            <a:endParaRPr lang="en-US">
              <a:solidFill>
                <a:srgbClr val="2D9BDC"/>
              </a:solidFill>
            </a:endParaRPr>
          </a:p>
        </p:txBody>
      </p:sp>
    </p:spTree>
    <p:extLst>
      <p:ext uri="{BB962C8B-B14F-4D97-AF65-F5344CB8AC3E}">
        <p14:creationId xmlns:p14="http://schemas.microsoft.com/office/powerpoint/2010/main" val="133467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CE08F8-0C34-4859-AB54-96D0F1D1A845}" type="datetime1">
              <a:rPr lang="en-GB" smtClean="0"/>
              <a:t>02/10/2018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a:t>
            </a:fld>
            <a:endParaRPr lang="en-US">
              <a:solidFill>
                <a:srgbClr val="2D9BDC"/>
              </a:solidFill>
            </a:endParaRPr>
          </a:p>
        </p:txBody>
      </p:sp>
    </p:spTree>
    <p:extLst>
      <p:ext uri="{BB962C8B-B14F-4D97-AF65-F5344CB8AC3E}">
        <p14:creationId xmlns:p14="http://schemas.microsoft.com/office/powerpoint/2010/main" val="354009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248EE13-8327-418C-ABF7-0D29820E2857}" type="datetime1">
              <a:rPr lang="en-GB" smtClean="0"/>
              <a:t>02/10/2018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a:t>
            </a:fld>
            <a:endParaRPr lang="en-US">
              <a:solidFill>
                <a:srgbClr val="2D9BDC"/>
              </a:solidFill>
            </a:endParaRPr>
          </a:p>
        </p:txBody>
      </p:sp>
    </p:spTree>
    <p:extLst>
      <p:ext uri="{BB962C8B-B14F-4D97-AF65-F5344CB8AC3E}">
        <p14:creationId xmlns:p14="http://schemas.microsoft.com/office/powerpoint/2010/main" val="278364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A838DC-85AD-4360-A885-C18FBD6F1667}" type="datetime1">
              <a:rPr lang="en-GB" smtClean="0"/>
              <a:t>02/10/2018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a:t>
            </a:fld>
            <a:endParaRPr lang="en-US">
              <a:solidFill>
                <a:srgbClr val="2D9BDC"/>
              </a:solidFill>
            </a:endParaRPr>
          </a:p>
        </p:txBody>
      </p:sp>
    </p:spTree>
    <p:extLst>
      <p:ext uri="{BB962C8B-B14F-4D97-AF65-F5344CB8AC3E}">
        <p14:creationId xmlns:p14="http://schemas.microsoft.com/office/powerpoint/2010/main" val="199291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65FC492-5CD0-474E-8C61-A5F9B0AFFF18}" type="datetime1">
              <a:rPr lang="en-GB" smtClean="0"/>
              <a:t>02/10/2018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CA84AFCF-4EE9-4054-A41B-E896D0501270}" type="slidenum">
              <a:rPr lang="en-US" smtClean="0">
                <a:solidFill>
                  <a:srgbClr val="2D9BDC"/>
                </a:solidFill>
              </a:rPr>
              <a:pPr fontAlgn="base">
                <a:spcBef>
                  <a:spcPct val="0"/>
                </a:spcBef>
                <a:spcAft>
                  <a:spcPct val="0"/>
                </a:spcAft>
                <a:defRPr/>
              </a:pPr>
              <a:t>‹#›</a:t>
            </a:fld>
            <a:endParaRPr lang="en-US">
              <a:solidFill>
                <a:srgbClr val="2D9BDC"/>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68591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61" r:id="rId12"/>
    <p:sldLayoutId id="2147483678"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docid=gStQTLO5spHRTM&amp;tbnid=7oUiYjKiKWbWIM:&amp;ved=0CAUQjRw&amp;url=http://www.rainharvest.co.za/2012/10/gauteng-water-losses-are-our-biggest-risk/water-losses-through-leaking-pipes/&amp;ei=-KJkU-uYL4jBO5TbgeAM&amp;bvm=bv.65788261,d.ZGU&amp;psig=AFQjCNF4j8gmxMU98XUBeWBR4CDw1cdWew&amp;ust=1399190542706835"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jpeg"/><Relationship Id="rId7"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jpe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oogle.co.uk/url?url=http://www.apolloenergytech.co.uk/heyland/&amp;rct=j&amp;sa=U&amp;ei=9ukBU9-HLof-rAe714DoBQ&amp;ved=0CDUQ9QEwAw&amp;sig2=i_8gfvJhZpx9UPqEBRO_1Q&amp;q=correct+tick&amp;usg=AFQjCNGnbcsApBenOjGkv3r7E7_wu-GFGw" TargetMode="External"/><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co.uk/url?sa=i&amp;rct=j&amp;q=&amp;esrc=s&amp;source=images&amp;cd=&amp;cad=rja&amp;uact=8&amp;docid=D6j2hdwXgcWl_M&amp;tbnid=BUjrHmhSa0PsRM:&amp;ved=0CAYQjRw&amp;url=http://www.clker.com/clipart-12301.html&amp;ei=cyEtU6GqKKnBiQeV2IGQAg&amp;bvm=bv.62922401,d.dGI&amp;psig=AFQjCNFpaZ-bXmuUWhy2lsOaX_hOeLKyKA&amp;ust=1395553010983424"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oogle.co.uk/url?url=http://www.apolloenergytech.co.uk/heyland/&amp;rct=j&amp;sa=U&amp;ei=9ukBU9-HLof-rAe714DoBQ&amp;ved=0CDUQ9QEwAw&amp;sig2=i_8gfvJhZpx9UPqEBRO_1Q&amp;q=correct+tick&amp;usg=AFQjCNGnbcsApBenOjGkv3r7E7_wu-GFGw" TargetMode="External"/><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hyperlink" Target="http://www.google.co.uk/url?sa=i&amp;rct=j&amp;q=&amp;esrc=s&amp;source=images&amp;cd=&amp;cad=rja&amp;uact=8&amp;docid=D6j2hdwXgcWl_M&amp;tbnid=BUjrHmhSa0PsRM:&amp;ved=0CAYQjRw&amp;url=http://www.clker.com/clipart-12301.html&amp;ei=cyEtU6GqKKnBiQeV2IGQAg&amp;bvm=bv.62922401,d.dGI&amp;psig=AFQjCNFpaZ-bXmuUWhy2lsOaX_hOeLKyKA&amp;ust=1395553010983424"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5400" dirty="0"/>
              <a:t>Introduction to NRW</a:t>
            </a:r>
          </a:p>
        </p:txBody>
      </p:sp>
      <p:sp>
        <p:nvSpPr>
          <p:cNvPr id="3" name="Ondertitel 2"/>
          <p:cNvSpPr>
            <a:spLocks noGrp="1"/>
          </p:cNvSpPr>
          <p:nvPr>
            <p:ph type="subTitle" idx="1"/>
          </p:nvPr>
        </p:nvSpPr>
        <p:spPr/>
        <p:txBody>
          <a:bodyPr/>
          <a:lstStyle/>
          <a:p>
            <a:r>
              <a:rPr lang="nl-NL" dirty="0"/>
              <a:t>Introduction to IWA Water Balance, NRW components and Performance indicators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620540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marL="457200" indent="-457200">
              <a:buFont typeface="+mj-lt"/>
              <a:buAutoNum type="arabicPeriod" startAt="2"/>
            </a:pPr>
            <a:r>
              <a:rPr lang="nl-NL" dirty="0"/>
              <a:t>NRW Components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350221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a:spLocks noChangeArrowheads="1"/>
          </p:cNvSpPr>
          <p:nvPr/>
        </p:nvSpPr>
        <p:spPr bwMode="auto">
          <a:xfrm>
            <a:off x="181612" y="1101033"/>
            <a:ext cx="8934450" cy="2939266"/>
          </a:xfrm>
          <a:prstGeom prst="rect">
            <a:avLst/>
          </a:prstGeom>
          <a:noFill/>
          <a:ln w="9525">
            <a:noFill/>
            <a:miter lim="800000"/>
            <a:headEnd/>
            <a:tailEnd/>
          </a:ln>
        </p:spPr>
        <p:txBody>
          <a:bodyPr>
            <a:spAutoFit/>
          </a:bodyPr>
          <a:lstStyle/>
          <a:p>
            <a:pPr marL="269875" indent="-269875">
              <a:spcAft>
                <a:spcPts val="600"/>
              </a:spcAft>
              <a:buFont typeface="Arial" charset="0"/>
              <a:buChar char="•"/>
            </a:pPr>
            <a:r>
              <a:rPr lang="en-GB" sz="2000" dirty="0">
                <a:solidFill>
                  <a:schemeClr val="tx1">
                    <a:lumMod val="75000"/>
                    <a:lumOff val="25000"/>
                  </a:schemeClr>
                </a:solidFill>
              </a:rPr>
              <a:t>To allow for prioritisation of efforts to reduce NRW one needs to calculate/estimate the DMA’s water balance components</a:t>
            </a:r>
          </a:p>
          <a:p>
            <a:pPr marL="269875" indent="-269875">
              <a:spcAft>
                <a:spcPts val="600"/>
              </a:spcAft>
              <a:buFont typeface="Arial" charset="0"/>
              <a:buChar char="•"/>
            </a:pPr>
            <a:r>
              <a:rPr lang="en-GB" sz="2000" dirty="0">
                <a:solidFill>
                  <a:schemeClr val="tx1">
                    <a:lumMod val="75000"/>
                    <a:lumOff val="25000"/>
                  </a:schemeClr>
                </a:solidFill>
              </a:rPr>
              <a:t>Using available data and experience, and extra on-site measurements, one can calculate/estimate the:</a:t>
            </a:r>
          </a:p>
          <a:p>
            <a:pPr marL="727075" lvl="1" indent="-269875">
              <a:spcAft>
                <a:spcPts val="600"/>
              </a:spcAft>
              <a:buFont typeface="Wingdings" pitchFamily="2" charset="2"/>
              <a:buChar char="Ø"/>
            </a:pPr>
            <a:r>
              <a:rPr lang="en-GB" sz="2000" dirty="0">
                <a:solidFill>
                  <a:schemeClr val="tx1">
                    <a:lumMod val="75000"/>
                    <a:lumOff val="25000"/>
                  </a:schemeClr>
                </a:solidFill>
              </a:rPr>
              <a:t>Unbilled Authorised Consumption</a:t>
            </a:r>
          </a:p>
          <a:p>
            <a:pPr marL="727075" lvl="1" indent="-269875">
              <a:spcAft>
                <a:spcPts val="600"/>
              </a:spcAft>
              <a:buFont typeface="Wingdings" pitchFamily="2" charset="2"/>
              <a:buChar char="Ø"/>
            </a:pPr>
            <a:r>
              <a:rPr lang="en-GB" sz="2000" dirty="0">
                <a:solidFill>
                  <a:schemeClr val="tx1">
                    <a:lumMod val="75000"/>
                    <a:lumOff val="25000"/>
                  </a:schemeClr>
                </a:solidFill>
              </a:rPr>
              <a:t>Commercial (apparent) loss components , and</a:t>
            </a:r>
          </a:p>
          <a:p>
            <a:pPr marL="727075" lvl="1" indent="-269875">
              <a:spcAft>
                <a:spcPts val="600"/>
              </a:spcAft>
              <a:buFont typeface="Wingdings" pitchFamily="2" charset="2"/>
              <a:buChar char="Ø"/>
            </a:pPr>
            <a:r>
              <a:rPr lang="en-GB" sz="2000" dirty="0">
                <a:solidFill>
                  <a:schemeClr val="tx1">
                    <a:lumMod val="75000"/>
                    <a:lumOff val="25000"/>
                  </a:schemeClr>
                </a:solidFill>
              </a:rPr>
              <a:t>Physical (real) loss components</a:t>
            </a:r>
          </a:p>
          <a:p>
            <a:pPr marL="727075" lvl="1" indent="-269875">
              <a:spcAft>
                <a:spcPts val="600"/>
              </a:spcAft>
              <a:buFont typeface="Wingdings" pitchFamily="2" charset="2"/>
              <a:buChar char="Ø"/>
            </a:pPr>
            <a:r>
              <a:rPr lang="nl-NL" sz="2000" dirty="0" err="1">
                <a:solidFill>
                  <a:schemeClr val="tx1">
                    <a:lumMod val="75000"/>
                    <a:lumOff val="25000"/>
                  </a:schemeClr>
                </a:solidFill>
              </a:rPr>
              <a:t>Billing</a:t>
            </a:r>
            <a:r>
              <a:rPr lang="nl-NL" sz="2000" dirty="0">
                <a:solidFill>
                  <a:schemeClr val="tx1">
                    <a:lumMod val="75000"/>
                    <a:lumOff val="25000"/>
                  </a:schemeClr>
                </a:solidFill>
              </a:rPr>
              <a:t>-Collection efficiency</a:t>
            </a:r>
            <a:endParaRPr lang="en-GB" sz="2000" dirty="0">
              <a:solidFill>
                <a:schemeClr val="tx1">
                  <a:lumMod val="75000"/>
                  <a:lumOff val="25000"/>
                </a:schemeClr>
              </a:solidFill>
            </a:endParaRPr>
          </a:p>
        </p:txBody>
      </p:sp>
      <p:graphicFrame>
        <p:nvGraphicFramePr>
          <p:cNvPr id="9" name="Grafiek 6"/>
          <p:cNvGraphicFramePr>
            <a:graphicFrameLocks/>
          </p:cNvGraphicFramePr>
          <p:nvPr>
            <p:extLst>
              <p:ext uri="{D42A27DB-BD31-4B8C-83A1-F6EECF244321}">
                <p14:modId xmlns:p14="http://schemas.microsoft.com/office/powerpoint/2010/main" val="347060140"/>
              </p:ext>
            </p:extLst>
          </p:nvPr>
        </p:nvGraphicFramePr>
        <p:xfrm>
          <a:off x="3788296" y="3581400"/>
          <a:ext cx="5788992" cy="2952328"/>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el 1"/>
          <p:cNvSpPr>
            <a:spLocks noGrp="1"/>
          </p:cNvSpPr>
          <p:nvPr>
            <p:ph type="title"/>
          </p:nvPr>
        </p:nvSpPr>
        <p:spPr>
          <a:xfrm>
            <a:off x="241531" y="0"/>
            <a:ext cx="8029946" cy="988492"/>
          </a:xfrm>
        </p:spPr>
        <p:txBody>
          <a:bodyPr>
            <a:normAutofit/>
          </a:bodyPr>
          <a:lstStyle/>
          <a:p>
            <a:r>
              <a:rPr lang="en-GB" sz="4400" dirty="0"/>
              <a:t>NRW Components in Each DMA</a:t>
            </a:r>
            <a:endParaRPr lang="nl-NL" sz="4400" dirty="0"/>
          </a:p>
        </p:txBody>
      </p:sp>
      <p:sp>
        <p:nvSpPr>
          <p:cNvPr id="11" name="Footer Placeholder 2"/>
          <p:cNvSpPr txBox="1">
            <a:spLocks/>
          </p:cNvSpPr>
          <p:nvPr/>
        </p:nvSpPr>
        <p:spPr>
          <a:xfrm>
            <a:off x="2771800" y="6473105"/>
            <a:ext cx="3617103" cy="365125"/>
          </a:xfrm>
          <a:prstGeom prst="rect">
            <a:avLst/>
          </a:prstGeom>
        </p:spPr>
        <p:txBody>
          <a:bodyPr vert="horz" lIns="91440" tIns="45720" rIns="91440" bIns="45720" rtlCol="0" anchor="ctr"/>
          <a:lstStyle>
            <a:defPPr>
              <a:defRPr lang="nl-NL"/>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Nrw</a:t>
            </a:r>
            <a:r>
              <a:rPr lang="en-US" dirty="0"/>
              <a:t> components</a:t>
            </a:r>
          </a:p>
        </p:txBody>
      </p:sp>
      <p:sp>
        <p:nvSpPr>
          <p:cNvPr id="12" name="Slide Number Placeholder 3"/>
          <p:cNvSpPr txBox="1">
            <a:spLocks/>
          </p:cNvSpPr>
          <p:nvPr/>
        </p:nvSpPr>
        <p:spPr>
          <a:xfrm>
            <a:off x="7404405" y="6453336"/>
            <a:ext cx="984019" cy="365125"/>
          </a:xfrm>
          <a:prstGeom prst="rect">
            <a:avLst/>
          </a:prstGeom>
        </p:spPr>
        <p:txBody>
          <a:bodyPr vert="horz" lIns="91440" tIns="45720" rIns="91440" bIns="45720" rtlCol="0" anchor="ctr"/>
          <a:lstStyle>
            <a:defPPr>
              <a:defRPr lang="nl-NL"/>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11</a:t>
            </a:fld>
            <a:endParaRPr lang="en-US" dirty="0">
              <a:solidFill>
                <a:srgbClr val="2D9BDC"/>
              </a:solidFill>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3356992"/>
            <a:ext cx="4680520" cy="287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hoek 1"/>
          <p:cNvSpPr/>
          <p:nvPr/>
        </p:nvSpPr>
        <p:spPr>
          <a:xfrm>
            <a:off x="5945936" y="4609892"/>
            <a:ext cx="2298472" cy="4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6"/>
          <p:cNvSpPr/>
          <p:nvPr/>
        </p:nvSpPr>
        <p:spPr>
          <a:xfrm>
            <a:off x="5945936" y="5078020"/>
            <a:ext cx="2298472" cy="1129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
          <p:cNvSpPr/>
          <p:nvPr/>
        </p:nvSpPr>
        <p:spPr>
          <a:xfrm>
            <a:off x="5945936" y="4005064"/>
            <a:ext cx="2298472" cy="594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1455553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err="1"/>
              <a:t>Nrw</a:t>
            </a:r>
            <a:r>
              <a:rPr lang="en-US" dirty="0"/>
              <a:t> components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12</a:t>
            </a:fld>
            <a:endParaRPr lang="en-US">
              <a:solidFill>
                <a:srgbClr val="2D9BDC"/>
              </a:solidFill>
            </a:endParaRPr>
          </a:p>
        </p:txBody>
      </p:sp>
      <p:sp>
        <p:nvSpPr>
          <p:cNvPr id="8" name="TextBox 7"/>
          <p:cNvSpPr txBox="1">
            <a:spLocks noChangeArrowheads="1"/>
          </p:cNvSpPr>
          <p:nvPr/>
        </p:nvSpPr>
        <p:spPr bwMode="auto">
          <a:xfrm>
            <a:off x="323528" y="1050989"/>
            <a:ext cx="8573264" cy="2862322"/>
          </a:xfrm>
          <a:prstGeom prst="rect">
            <a:avLst/>
          </a:prstGeom>
          <a:noFill/>
          <a:ln w="9525">
            <a:noFill/>
            <a:miter lim="800000"/>
            <a:headEnd/>
            <a:tailEnd/>
          </a:ln>
        </p:spPr>
        <p:txBody>
          <a:bodyPr wrap="square">
            <a:spAutoFit/>
          </a:bodyPr>
          <a:lstStyle/>
          <a:p>
            <a:pPr marL="269875" indent="-269875">
              <a:spcAft>
                <a:spcPts val="600"/>
              </a:spcAft>
              <a:buFont typeface="Arial" charset="0"/>
              <a:buChar char="•"/>
            </a:pPr>
            <a:r>
              <a:rPr lang="en-GB" sz="2000" dirty="0">
                <a:solidFill>
                  <a:schemeClr val="tx1">
                    <a:lumMod val="75000"/>
                    <a:lumOff val="25000"/>
                  </a:schemeClr>
                </a:solidFill>
              </a:rPr>
              <a:t>Reducing commercial losses directly generates revenue for the water company</a:t>
            </a:r>
          </a:p>
          <a:p>
            <a:pPr marL="269875" indent="-269875">
              <a:spcAft>
                <a:spcPts val="600"/>
              </a:spcAft>
              <a:buFont typeface="Arial" charset="0"/>
              <a:buChar char="•"/>
            </a:pPr>
            <a:r>
              <a:rPr lang="en-GB" sz="2000" dirty="0">
                <a:solidFill>
                  <a:schemeClr val="tx1">
                    <a:lumMod val="75000"/>
                    <a:lumOff val="25000"/>
                  </a:schemeClr>
                </a:solidFill>
              </a:rPr>
              <a:t>Reducing physical losses:</a:t>
            </a:r>
          </a:p>
          <a:p>
            <a:pPr marL="804863" lvl="1" indent="-347663">
              <a:spcAft>
                <a:spcPts val="600"/>
              </a:spcAft>
              <a:buFont typeface="Wingdings" pitchFamily="2" charset="2"/>
              <a:buChar char="Ø"/>
            </a:pPr>
            <a:r>
              <a:rPr lang="en-GB" sz="2000" dirty="0">
                <a:solidFill>
                  <a:schemeClr val="tx1">
                    <a:lumMod val="75000"/>
                    <a:lumOff val="25000"/>
                  </a:schemeClr>
                </a:solidFill>
              </a:rPr>
              <a:t>Reduces the cost of producing the water (less water needed, less chemical and energy use)</a:t>
            </a:r>
          </a:p>
          <a:p>
            <a:pPr marL="804863" lvl="1" indent="-347663">
              <a:spcAft>
                <a:spcPts val="600"/>
              </a:spcAft>
              <a:buFont typeface="Wingdings" pitchFamily="2" charset="2"/>
              <a:buChar char="Ø"/>
            </a:pPr>
            <a:r>
              <a:rPr lang="en-GB" sz="2000" dirty="0">
                <a:solidFill>
                  <a:schemeClr val="tx1">
                    <a:lumMod val="75000"/>
                    <a:lumOff val="25000"/>
                  </a:schemeClr>
                </a:solidFill>
              </a:rPr>
              <a:t>Improves customer service (more pressure, less supply interruptions and less contamination)</a:t>
            </a:r>
          </a:p>
          <a:p>
            <a:pPr marL="347663" indent="-347663">
              <a:spcAft>
                <a:spcPts val="600"/>
              </a:spcAft>
              <a:buFont typeface="Arial" panose="020B0604020202020204" pitchFamily="34" charset="0"/>
              <a:buChar char="•"/>
            </a:pPr>
            <a:r>
              <a:rPr lang="nl-NL" sz="2000" dirty="0" err="1">
                <a:solidFill>
                  <a:schemeClr val="tx1">
                    <a:lumMod val="75000"/>
                    <a:lumOff val="25000"/>
                  </a:schemeClr>
                </a:solidFill>
              </a:rPr>
              <a:t>Furthermore</a:t>
            </a:r>
            <a:r>
              <a:rPr lang="nl-NL" sz="2000" dirty="0">
                <a:solidFill>
                  <a:schemeClr val="tx1">
                    <a:lumMod val="75000"/>
                    <a:lumOff val="25000"/>
                  </a:schemeClr>
                </a:solidFill>
              </a:rPr>
              <a:t>, </a:t>
            </a:r>
            <a:r>
              <a:rPr lang="nl-NL" sz="2000" dirty="0" err="1">
                <a:solidFill>
                  <a:schemeClr val="tx1">
                    <a:lumMod val="75000"/>
                    <a:lumOff val="25000"/>
                  </a:schemeClr>
                </a:solidFill>
              </a:rPr>
              <a:t>improving</a:t>
            </a:r>
            <a:r>
              <a:rPr lang="nl-NL" sz="2000" dirty="0">
                <a:solidFill>
                  <a:schemeClr val="tx1">
                    <a:lumMod val="75000"/>
                    <a:lumOff val="25000"/>
                  </a:schemeClr>
                </a:solidFill>
              </a:rPr>
              <a:t> </a:t>
            </a:r>
            <a:r>
              <a:rPr lang="nl-NL" sz="2000" dirty="0" err="1">
                <a:solidFill>
                  <a:schemeClr val="tx1">
                    <a:lumMod val="75000"/>
                    <a:lumOff val="25000"/>
                  </a:schemeClr>
                </a:solidFill>
              </a:rPr>
              <a:t>the</a:t>
            </a:r>
            <a:r>
              <a:rPr lang="nl-NL" sz="2000" dirty="0">
                <a:solidFill>
                  <a:schemeClr val="tx1">
                    <a:lumMod val="75000"/>
                    <a:lumOff val="25000"/>
                  </a:schemeClr>
                </a:solidFill>
              </a:rPr>
              <a:t> </a:t>
            </a:r>
            <a:r>
              <a:rPr lang="nl-NL" sz="2000" dirty="0" err="1">
                <a:solidFill>
                  <a:schemeClr val="tx1">
                    <a:lumMod val="75000"/>
                    <a:lumOff val="25000"/>
                  </a:schemeClr>
                </a:solidFill>
              </a:rPr>
              <a:t>billing-collection</a:t>
            </a:r>
            <a:r>
              <a:rPr lang="nl-NL" sz="2000" dirty="0">
                <a:solidFill>
                  <a:schemeClr val="tx1">
                    <a:lumMod val="75000"/>
                    <a:lumOff val="25000"/>
                  </a:schemeClr>
                </a:solidFill>
              </a:rPr>
              <a:t> efficiency </a:t>
            </a:r>
            <a:r>
              <a:rPr lang="nl-NL" sz="2000" dirty="0" err="1">
                <a:solidFill>
                  <a:schemeClr val="tx1">
                    <a:lumMod val="75000"/>
                    <a:lumOff val="25000"/>
                  </a:schemeClr>
                </a:solidFill>
              </a:rPr>
              <a:t>will</a:t>
            </a:r>
            <a:r>
              <a:rPr lang="nl-NL" sz="2000" dirty="0">
                <a:solidFill>
                  <a:schemeClr val="tx1">
                    <a:lumMod val="75000"/>
                    <a:lumOff val="25000"/>
                  </a:schemeClr>
                </a:solidFill>
              </a:rPr>
              <a:t> </a:t>
            </a:r>
            <a:r>
              <a:rPr lang="nl-NL" sz="2000" dirty="0" err="1">
                <a:solidFill>
                  <a:schemeClr val="tx1">
                    <a:lumMod val="75000"/>
                    <a:lumOff val="25000"/>
                  </a:schemeClr>
                </a:solidFill>
              </a:rPr>
              <a:t>also</a:t>
            </a:r>
            <a:r>
              <a:rPr lang="nl-NL" sz="2000" dirty="0">
                <a:solidFill>
                  <a:schemeClr val="tx1">
                    <a:lumMod val="75000"/>
                    <a:lumOff val="25000"/>
                  </a:schemeClr>
                </a:solidFill>
              </a:rPr>
              <a:t> </a:t>
            </a:r>
            <a:r>
              <a:rPr lang="nl-NL" sz="2000" dirty="0" err="1">
                <a:solidFill>
                  <a:schemeClr val="tx1">
                    <a:lumMod val="75000"/>
                    <a:lumOff val="25000"/>
                  </a:schemeClr>
                </a:solidFill>
              </a:rPr>
              <a:t>improve</a:t>
            </a:r>
            <a:r>
              <a:rPr lang="nl-NL" sz="2000" dirty="0">
                <a:solidFill>
                  <a:schemeClr val="tx1">
                    <a:lumMod val="75000"/>
                    <a:lumOff val="25000"/>
                  </a:schemeClr>
                </a:solidFill>
              </a:rPr>
              <a:t> </a:t>
            </a:r>
            <a:r>
              <a:rPr lang="nl-NL" sz="2000" dirty="0" err="1">
                <a:solidFill>
                  <a:schemeClr val="tx1">
                    <a:lumMod val="75000"/>
                    <a:lumOff val="25000"/>
                  </a:schemeClr>
                </a:solidFill>
              </a:rPr>
              <a:t>the</a:t>
            </a:r>
            <a:r>
              <a:rPr lang="nl-NL" sz="2000" dirty="0">
                <a:solidFill>
                  <a:schemeClr val="tx1">
                    <a:lumMod val="75000"/>
                    <a:lumOff val="25000"/>
                  </a:schemeClr>
                </a:solidFill>
              </a:rPr>
              <a:t> water </a:t>
            </a:r>
            <a:r>
              <a:rPr lang="nl-NL" sz="2000" dirty="0" err="1">
                <a:solidFill>
                  <a:schemeClr val="tx1">
                    <a:lumMod val="75000"/>
                    <a:lumOff val="25000"/>
                  </a:schemeClr>
                </a:solidFill>
              </a:rPr>
              <a:t>utilities</a:t>
            </a:r>
            <a:r>
              <a:rPr lang="nl-NL" sz="2000" dirty="0">
                <a:solidFill>
                  <a:schemeClr val="tx1">
                    <a:lumMod val="75000"/>
                    <a:lumOff val="25000"/>
                  </a:schemeClr>
                </a:solidFill>
              </a:rPr>
              <a:t>’ </a:t>
            </a:r>
            <a:r>
              <a:rPr lang="nl-NL" sz="2000" dirty="0" err="1">
                <a:solidFill>
                  <a:schemeClr val="tx1">
                    <a:lumMod val="75000"/>
                    <a:lumOff val="25000"/>
                  </a:schemeClr>
                </a:solidFill>
              </a:rPr>
              <a:t>revenue</a:t>
            </a:r>
            <a:endParaRPr lang="en-GB" sz="2000" dirty="0">
              <a:solidFill>
                <a:schemeClr val="tx1">
                  <a:lumMod val="75000"/>
                  <a:lumOff val="25000"/>
                </a:schemeClr>
              </a:solidFill>
            </a:endParaRPr>
          </a:p>
        </p:txBody>
      </p:sp>
      <p:sp>
        <p:nvSpPr>
          <p:cNvPr id="9" name="TextBox 8"/>
          <p:cNvSpPr txBox="1"/>
          <p:nvPr/>
        </p:nvSpPr>
        <p:spPr>
          <a:xfrm>
            <a:off x="5556981" y="4163024"/>
            <a:ext cx="2852382" cy="1384995"/>
          </a:xfrm>
          <a:prstGeom prst="rect">
            <a:avLst/>
          </a:prstGeom>
          <a:noFill/>
        </p:spPr>
        <p:txBody>
          <a:bodyPr wrap="square" rtlCol="0">
            <a:spAutoFit/>
          </a:bodyPr>
          <a:lstStyle/>
          <a:p>
            <a:pPr algn="ctr"/>
            <a:r>
              <a:rPr lang="en-GB" sz="2800" b="1" dirty="0">
                <a:solidFill>
                  <a:srgbClr val="FF0000"/>
                </a:solidFill>
              </a:rPr>
              <a:t>How would you prioritise NRW reduction?</a:t>
            </a:r>
          </a:p>
        </p:txBody>
      </p:sp>
      <p:sp>
        <p:nvSpPr>
          <p:cNvPr id="11" name="Titel 1"/>
          <p:cNvSpPr txBox="1">
            <a:spLocks/>
          </p:cNvSpPr>
          <p:nvPr/>
        </p:nvSpPr>
        <p:spPr bwMode="auto">
          <a:xfrm>
            <a:off x="539552" y="553641"/>
            <a:ext cx="7488832" cy="49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600"/>
              </a:lnSpc>
              <a:spcBef>
                <a:spcPct val="0"/>
              </a:spcBef>
              <a:spcAft>
                <a:spcPct val="0"/>
              </a:spcAft>
              <a:defRPr sz="2400" b="1">
                <a:solidFill>
                  <a:schemeClr val="tx1"/>
                </a:solidFill>
                <a:latin typeface="+mj-lt"/>
                <a:ea typeface="+mj-ea"/>
                <a:cs typeface="+mj-cs"/>
              </a:defRPr>
            </a:lvl1pPr>
            <a:lvl2pPr algn="l" rtl="0" eaLnBrk="0" fontAlgn="base" hangingPunct="0">
              <a:lnSpc>
                <a:spcPts val="2600"/>
              </a:lnSpc>
              <a:spcBef>
                <a:spcPct val="0"/>
              </a:spcBef>
              <a:spcAft>
                <a:spcPct val="0"/>
              </a:spcAft>
              <a:defRPr sz="2400" b="1">
                <a:solidFill>
                  <a:schemeClr val="tx1"/>
                </a:solidFill>
                <a:latin typeface="Arial" charset="0"/>
              </a:defRPr>
            </a:lvl2pPr>
            <a:lvl3pPr algn="l" rtl="0" eaLnBrk="0" fontAlgn="base" hangingPunct="0">
              <a:lnSpc>
                <a:spcPts val="2600"/>
              </a:lnSpc>
              <a:spcBef>
                <a:spcPct val="0"/>
              </a:spcBef>
              <a:spcAft>
                <a:spcPct val="0"/>
              </a:spcAft>
              <a:defRPr sz="2400" b="1">
                <a:solidFill>
                  <a:schemeClr val="tx1"/>
                </a:solidFill>
                <a:latin typeface="Arial" charset="0"/>
              </a:defRPr>
            </a:lvl3pPr>
            <a:lvl4pPr algn="l" rtl="0" eaLnBrk="0" fontAlgn="base" hangingPunct="0">
              <a:lnSpc>
                <a:spcPts val="2600"/>
              </a:lnSpc>
              <a:spcBef>
                <a:spcPct val="0"/>
              </a:spcBef>
              <a:spcAft>
                <a:spcPct val="0"/>
              </a:spcAft>
              <a:defRPr sz="2400" b="1">
                <a:solidFill>
                  <a:schemeClr val="tx1"/>
                </a:solidFill>
                <a:latin typeface="Arial" charset="0"/>
              </a:defRPr>
            </a:lvl4pPr>
            <a:lvl5pPr algn="l" rtl="0" eaLnBrk="0" fontAlgn="base" hangingPunct="0">
              <a:lnSpc>
                <a:spcPts val="2600"/>
              </a:lnSpc>
              <a:spcBef>
                <a:spcPct val="0"/>
              </a:spcBef>
              <a:spcAft>
                <a:spcPct val="0"/>
              </a:spcAft>
              <a:defRPr sz="2400" b="1">
                <a:solidFill>
                  <a:schemeClr val="tx1"/>
                </a:solidFill>
                <a:latin typeface="Arial" charset="0"/>
              </a:defRPr>
            </a:lvl5pPr>
            <a:lvl6pPr marL="457200" algn="l" rtl="0" fontAlgn="base">
              <a:lnSpc>
                <a:spcPts val="2600"/>
              </a:lnSpc>
              <a:spcBef>
                <a:spcPct val="0"/>
              </a:spcBef>
              <a:spcAft>
                <a:spcPct val="0"/>
              </a:spcAft>
              <a:defRPr sz="2400" b="1">
                <a:solidFill>
                  <a:schemeClr val="tx1"/>
                </a:solidFill>
                <a:latin typeface="Verdana" pitchFamily="34" charset="0"/>
              </a:defRPr>
            </a:lvl6pPr>
            <a:lvl7pPr marL="914400" algn="l" rtl="0" fontAlgn="base">
              <a:lnSpc>
                <a:spcPts val="2600"/>
              </a:lnSpc>
              <a:spcBef>
                <a:spcPct val="0"/>
              </a:spcBef>
              <a:spcAft>
                <a:spcPct val="0"/>
              </a:spcAft>
              <a:defRPr sz="2400" b="1">
                <a:solidFill>
                  <a:schemeClr val="tx1"/>
                </a:solidFill>
                <a:latin typeface="Verdana" pitchFamily="34" charset="0"/>
              </a:defRPr>
            </a:lvl7pPr>
            <a:lvl8pPr marL="1371600" algn="l" rtl="0" fontAlgn="base">
              <a:lnSpc>
                <a:spcPts val="2600"/>
              </a:lnSpc>
              <a:spcBef>
                <a:spcPct val="0"/>
              </a:spcBef>
              <a:spcAft>
                <a:spcPct val="0"/>
              </a:spcAft>
              <a:defRPr sz="2400" b="1">
                <a:solidFill>
                  <a:schemeClr val="tx1"/>
                </a:solidFill>
                <a:latin typeface="Verdana" pitchFamily="34" charset="0"/>
              </a:defRPr>
            </a:lvl8pPr>
            <a:lvl9pPr marL="1828800" algn="l" rtl="0" fontAlgn="base">
              <a:lnSpc>
                <a:spcPts val="2600"/>
              </a:lnSpc>
              <a:spcBef>
                <a:spcPct val="0"/>
              </a:spcBef>
              <a:spcAft>
                <a:spcPct val="0"/>
              </a:spcAft>
              <a:defRPr sz="2400" b="1">
                <a:solidFill>
                  <a:schemeClr val="tx1"/>
                </a:solidFill>
                <a:latin typeface="Verdana" pitchFamily="34" charset="0"/>
              </a:defRPr>
            </a:lvl9pPr>
          </a:lstStyle>
          <a:p>
            <a:r>
              <a:rPr lang="en-GB" sz="4400" b="0" spc="-50" dirty="0">
                <a:solidFill>
                  <a:schemeClr val="tx1">
                    <a:lumMod val="75000"/>
                    <a:lumOff val="25000"/>
                  </a:schemeClr>
                </a:solidFill>
              </a:rPr>
              <a:t>NRW Components in Each DMA</a:t>
            </a:r>
            <a:endParaRPr lang="nl-NL" sz="4400" b="0" spc="-50" dirty="0">
              <a:solidFill>
                <a:schemeClr val="tx1">
                  <a:lumMod val="75000"/>
                  <a:lumOff val="25000"/>
                </a:scheme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385887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err="1"/>
              <a:t>Nrw</a:t>
            </a:r>
            <a:r>
              <a:rPr lang="en-US" dirty="0"/>
              <a:t> components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13</a:t>
            </a:fld>
            <a:endParaRPr lang="en-US">
              <a:solidFill>
                <a:srgbClr val="2D9BDC"/>
              </a:solidFill>
            </a:endParaRPr>
          </a:p>
        </p:txBody>
      </p:sp>
      <p:sp>
        <p:nvSpPr>
          <p:cNvPr id="8" name="Titel 6"/>
          <p:cNvSpPr>
            <a:spLocks noGrp="1"/>
          </p:cNvSpPr>
          <p:nvPr>
            <p:ph type="title"/>
          </p:nvPr>
        </p:nvSpPr>
        <p:spPr>
          <a:xfrm>
            <a:off x="467544" y="332656"/>
            <a:ext cx="8496944" cy="899017"/>
          </a:xfrm>
        </p:spPr>
        <p:txBody>
          <a:bodyPr>
            <a:normAutofit/>
          </a:bodyPr>
          <a:lstStyle/>
          <a:p>
            <a:r>
              <a:rPr lang="en-GB" sz="4400" dirty="0"/>
              <a:t>Unbilled Authorised Consumption</a:t>
            </a:r>
            <a:endParaRPr lang="nl-NL" sz="4400"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976" y="1567468"/>
            <a:ext cx="6912768" cy="43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11"/>
          <p:cNvSpPr/>
          <p:nvPr/>
        </p:nvSpPr>
        <p:spPr>
          <a:xfrm>
            <a:off x="3356248" y="2573288"/>
            <a:ext cx="3398529" cy="90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368629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err="1"/>
              <a:t>Nrw</a:t>
            </a:r>
            <a:r>
              <a:rPr lang="en-US" dirty="0"/>
              <a:t> components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14</a:t>
            </a:fld>
            <a:endParaRPr lang="en-US">
              <a:solidFill>
                <a:srgbClr val="2D9BDC"/>
              </a:solidFill>
            </a:endParaRPr>
          </a:p>
        </p:txBody>
      </p:sp>
      <p:sp>
        <p:nvSpPr>
          <p:cNvPr id="8" name="TextBox 7"/>
          <p:cNvSpPr txBox="1"/>
          <p:nvPr/>
        </p:nvSpPr>
        <p:spPr>
          <a:xfrm>
            <a:off x="479425" y="1258888"/>
            <a:ext cx="8334375" cy="3862596"/>
          </a:xfrm>
          <a:prstGeom prst="rect">
            <a:avLst/>
          </a:prstGeom>
          <a:noFill/>
        </p:spPr>
        <p:txBody>
          <a:bodyPr>
            <a:spAutoFit/>
          </a:bodyPr>
          <a:lstStyle/>
          <a:p>
            <a:pPr>
              <a:spcAft>
                <a:spcPts val="600"/>
              </a:spcAft>
              <a:defRPr/>
            </a:pPr>
            <a:r>
              <a:rPr lang="en-GB" sz="2000" b="1" dirty="0">
                <a:solidFill>
                  <a:schemeClr val="tx1">
                    <a:lumMod val="75000"/>
                    <a:lumOff val="25000"/>
                  </a:schemeClr>
                </a:solidFill>
                <a:cs typeface="+mn-cs"/>
              </a:rPr>
              <a:t>What is Unbilled Authorised Consumption?</a:t>
            </a:r>
          </a:p>
          <a:p>
            <a:pPr marL="269875" indent="-269875">
              <a:spcAft>
                <a:spcPts val="600"/>
              </a:spcAft>
              <a:buFont typeface="Arial" pitchFamily="34" charset="0"/>
              <a:buChar char="•"/>
              <a:defRPr/>
            </a:pPr>
            <a:r>
              <a:rPr lang="en-GB" sz="2000" dirty="0">
                <a:solidFill>
                  <a:schemeClr val="tx1">
                    <a:lumMod val="75000"/>
                    <a:lumOff val="25000"/>
                  </a:schemeClr>
                </a:solidFill>
                <a:cs typeface="+mn-cs"/>
              </a:rPr>
              <a:t>Water legitimately consumed but </a:t>
            </a:r>
            <a:r>
              <a:rPr lang="en-GB" sz="2000" u="sng" dirty="0">
                <a:solidFill>
                  <a:schemeClr val="tx1">
                    <a:lumMod val="75000"/>
                    <a:lumOff val="25000"/>
                  </a:schemeClr>
                </a:solidFill>
                <a:cs typeface="+mn-cs"/>
              </a:rPr>
              <a:t>not</a:t>
            </a:r>
            <a:r>
              <a:rPr lang="en-GB" sz="2000" dirty="0">
                <a:solidFill>
                  <a:schemeClr val="tx1">
                    <a:lumMod val="75000"/>
                    <a:lumOff val="25000"/>
                  </a:schemeClr>
                </a:solidFill>
                <a:cs typeface="+mn-cs"/>
              </a:rPr>
              <a:t> billed</a:t>
            </a:r>
          </a:p>
          <a:p>
            <a:pPr marL="269875" indent="-269875">
              <a:spcAft>
                <a:spcPts val="600"/>
              </a:spcAft>
              <a:buFont typeface="Arial" pitchFamily="34" charset="0"/>
              <a:buChar char="•"/>
              <a:defRPr/>
            </a:pPr>
            <a:r>
              <a:rPr lang="en-GB" sz="2000" dirty="0">
                <a:solidFill>
                  <a:schemeClr val="tx1">
                    <a:lumMod val="75000"/>
                    <a:lumOff val="25000"/>
                  </a:schemeClr>
                </a:solidFill>
                <a:cs typeface="+mn-cs"/>
              </a:rPr>
              <a:t>Cannot be reduced unless there is a change in policy</a:t>
            </a:r>
          </a:p>
          <a:p>
            <a:pPr marL="269875" indent="-269875">
              <a:spcAft>
                <a:spcPts val="600"/>
              </a:spcAft>
              <a:buFont typeface="Arial" pitchFamily="34" charset="0"/>
              <a:buChar char="•"/>
              <a:defRPr/>
            </a:pPr>
            <a:r>
              <a:rPr lang="en-GB" sz="2000" dirty="0">
                <a:solidFill>
                  <a:schemeClr val="tx1">
                    <a:lumMod val="75000"/>
                    <a:lumOff val="25000"/>
                  </a:schemeClr>
                </a:solidFill>
                <a:cs typeface="+mn-cs"/>
              </a:rPr>
              <a:t>Still should be metered as part of the water balance</a:t>
            </a:r>
          </a:p>
          <a:p>
            <a:pPr marL="269875" indent="-269875">
              <a:spcAft>
                <a:spcPts val="600"/>
              </a:spcAft>
              <a:buFont typeface="Arial" pitchFamily="34" charset="0"/>
              <a:buChar char="•"/>
              <a:defRPr/>
            </a:pPr>
            <a:r>
              <a:rPr lang="en-GB" sz="2000" dirty="0">
                <a:solidFill>
                  <a:schemeClr val="tx1">
                    <a:lumMod val="75000"/>
                    <a:lumOff val="25000"/>
                  </a:schemeClr>
                </a:solidFill>
                <a:cs typeface="+mn-cs"/>
              </a:rPr>
              <a:t>This can be:</a:t>
            </a:r>
          </a:p>
          <a:p>
            <a:pPr marL="627063" lvl="1" indent="-271463">
              <a:spcAft>
                <a:spcPts val="600"/>
              </a:spcAft>
              <a:buFont typeface="Wingdings" pitchFamily="2" charset="2"/>
              <a:buChar char="Ø"/>
              <a:defRPr/>
            </a:pPr>
            <a:r>
              <a:rPr lang="en-GB" sz="2000" dirty="0">
                <a:solidFill>
                  <a:schemeClr val="tx1">
                    <a:lumMod val="75000"/>
                    <a:lumOff val="25000"/>
                  </a:schemeClr>
                </a:solidFill>
                <a:cs typeface="+mn-cs"/>
              </a:rPr>
              <a:t>Water fountains</a:t>
            </a:r>
          </a:p>
          <a:p>
            <a:pPr marL="627063" lvl="1" indent="-271463">
              <a:spcAft>
                <a:spcPts val="600"/>
              </a:spcAft>
              <a:buFont typeface="Wingdings" pitchFamily="2" charset="2"/>
              <a:buChar char="Ø"/>
              <a:defRPr/>
            </a:pPr>
            <a:r>
              <a:rPr lang="en-GB" sz="2000" dirty="0">
                <a:solidFill>
                  <a:schemeClr val="tx1">
                    <a:lumMod val="75000"/>
                    <a:lumOff val="25000"/>
                  </a:schemeClr>
                </a:solidFill>
                <a:cs typeface="+mn-cs"/>
              </a:rPr>
              <a:t>Pipe and sewer flushing</a:t>
            </a:r>
          </a:p>
          <a:p>
            <a:pPr marL="627063" lvl="1" indent="-271463">
              <a:spcAft>
                <a:spcPts val="600"/>
              </a:spcAft>
              <a:buFont typeface="Wingdings" pitchFamily="2" charset="2"/>
              <a:buChar char="Ø"/>
              <a:defRPr/>
            </a:pPr>
            <a:r>
              <a:rPr lang="en-GB" sz="2000" dirty="0">
                <a:solidFill>
                  <a:schemeClr val="tx1">
                    <a:lumMod val="75000"/>
                    <a:lumOff val="25000"/>
                  </a:schemeClr>
                </a:solidFill>
                <a:cs typeface="+mn-cs"/>
              </a:rPr>
              <a:t>Watering parks and gardens / sprinklers</a:t>
            </a:r>
          </a:p>
          <a:p>
            <a:pPr marL="627063" lvl="1" indent="-271463">
              <a:spcAft>
                <a:spcPts val="600"/>
              </a:spcAft>
              <a:buFont typeface="Wingdings" pitchFamily="2" charset="2"/>
              <a:buChar char="Ø"/>
              <a:defRPr/>
            </a:pPr>
            <a:r>
              <a:rPr lang="en-GB" sz="2000" dirty="0">
                <a:solidFill>
                  <a:schemeClr val="tx1">
                    <a:lumMod val="75000"/>
                    <a:lumOff val="25000"/>
                  </a:schemeClr>
                </a:solidFill>
                <a:cs typeface="+mn-cs"/>
              </a:rPr>
              <a:t>Public drinking fountains</a:t>
            </a:r>
          </a:p>
          <a:p>
            <a:pPr marL="627063" lvl="1" indent="-271463">
              <a:spcAft>
                <a:spcPts val="600"/>
              </a:spcAft>
              <a:buFont typeface="Wingdings" pitchFamily="2" charset="2"/>
              <a:buChar char="Ø"/>
              <a:defRPr/>
            </a:pPr>
            <a:r>
              <a:rPr lang="en-GB" sz="2000" dirty="0">
                <a:solidFill>
                  <a:schemeClr val="tx1">
                    <a:lumMod val="75000"/>
                    <a:lumOff val="25000"/>
                  </a:schemeClr>
                </a:solidFill>
                <a:cs typeface="+mn-cs"/>
              </a:rPr>
              <a:t>Fire fighting – e.g. hydrants</a:t>
            </a:r>
          </a:p>
        </p:txBody>
      </p:sp>
      <p:pic>
        <p:nvPicPr>
          <p:cNvPr id="9" name="Picture 8" descr="C:\Documents and Settings\Administrator\My Documents\Thailand\NRW\Meter Reading photos\Charity Water Trucks.JPG"/>
          <p:cNvPicPr>
            <a:picLocks noChangeAspect="1" noChangeArrowheads="1"/>
          </p:cNvPicPr>
          <p:nvPr/>
        </p:nvPicPr>
        <p:blipFill>
          <a:blip r:embed="rId2" cstate="email"/>
          <a:srcRect/>
          <a:stretch>
            <a:fillRect/>
          </a:stretch>
        </p:blipFill>
        <p:spPr bwMode="auto">
          <a:xfrm>
            <a:off x="5508104" y="3573016"/>
            <a:ext cx="3509048" cy="2645428"/>
          </a:xfrm>
          <a:prstGeom prst="rect">
            <a:avLst/>
          </a:prstGeom>
          <a:noFill/>
          <a:ln w="9525">
            <a:noFill/>
            <a:miter lim="800000"/>
            <a:headEnd/>
            <a:tailEnd/>
          </a:ln>
        </p:spPr>
      </p:pic>
      <p:sp>
        <p:nvSpPr>
          <p:cNvPr id="10" name="Titel 1"/>
          <p:cNvSpPr>
            <a:spLocks noGrp="1"/>
          </p:cNvSpPr>
          <p:nvPr>
            <p:ph type="title"/>
          </p:nvPr>
        </p:nvSpPr>
        <p:spPr>
          <a:xfrm>
            <a:off x="323528" y="140667"/>
            <a:ext cx="8619296" cy="929285"/>
          </a:xfrm>
        </p:spPr>
        <p:txBody>
          <a:bodyPr>
            <a:normAutofit/>
          </a:bodyPr>
          <a:lstStyle/>
          <a:p>
            <a:r>
              <a:rPr lang="en-GB" sz="4400" dirty="0"/>
              <a:t>Unbilled Authorised Consumption</a:t>
            </a:r>
            <a:endParaRPr lang="nl-NL" sz="4400" dirty="0"/>
          </a:p>
        </p:txBody>
      </p:sp>
      <p:pic>
        <p:nvPicPr>
          <p:cNvPr id="11" name="Picture 6" descr="IMG_0087"/>
          <p:cNvPicPr>
            <a:picLocks noChangeAspect="1" noChangeArrowheads="1"/>
          </p:cNvPicPr>
          <p:nvPr/>
        </p:nvPicPr>
        <p:blipFill>
          <a:blip r:embed="rId3" cstate="print"/>
          <a:srcRect/>
          <a:stretch>
            <a:fillRect/>
          </a:stretch>
        </p:blipFill>
        <p:spPr bwMode="auto">
          <a:xfrm>
            <a:off x="6500253" y="1252438"/>
            <a:ext cx="2516900" cy="1888530"/>
          </a:xfrm>
          <a:prstGeom prst="rect">
            <a:avLst/>
          </a:prstGeom>
          <a:noFill/>
          <a:ln w="9525">
            <a:noFill/>
            <a:miter lim="800000"/>
            <a:headEnd/>
            <a:tailEnd/>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37486996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err="1"/>
              <a:t>Nrw</a:t>
            </a:r>
            <a:r>
              <a:rPr lang="en-US" dirty="0"/>
              <a:t> components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15</a:t>
            </a:fld>
            <a:endParaRPr lang="en-US">
              <a:solidFill>
                <a:srgbClr val="2D9BDC"/>
              </a:solidFill>
            </a:endParaRPr>
          </a:p>
        </p:txBody>
      </p:sp>
      <p:sp>
        <p:nvSpPr>
          <p:cNvPr id="8" name="Titel 6"/>
          <p:cNvSpPr>
            <a:spLocks noGrp="1"/>
          </p:cNvSpPr>
          <p:nvPr>
            <p:ph type="title"/>
          </p:nvPr>
        </p:nvSpPr>
        <p:spPr>
          <a:xfrm>
            <a:off x="539552" y="80333"/>
            <a:ext cx="7543800" cy="838140"/>
          </a:xfrm>
        </p:spPr>
        <p:txBody>
          <a:bodyPr>
            <a:normAutofit/>
          </a:bodyPr>
          <a:lstStyle/>
          <a:p>
            <a:r>
              <a:rPr lang="en-GB" sz="4400" dirty="0"/>
              <a:t>Commercial Losses</a:t>
            </a:r>
            <a:endParaRPr lang="nl-NL" sz="4400"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340768"/>
            <a:ext cx="7056784" cy="447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11"/>
          <p:cNvSpPr/>
          <p:nvPr/>
        </p:nvSpPr>
        <p:spPr>
          <a:xfrm>
            <a:off x="3203848" y="3284984"/>
            <a:ext cx="3456384" cy="768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735493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err="1"/>
              <a:t>Nrw</a:t>
            </a:r>
            <a:r>
              <a:rPr lang="en-US" dirty="0"/>
              <a:t> components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16</a:t>
            </a:fld>
            <a:endParaRPr lang="en-US">
              <a:solidFill>
                <a:srgbClr val="2D9BDC"/>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16933018"/>
              </p:ext>
            </p:extLst>
          </p:nvPr>
        </p:nvGraphicFramePr>
        <p:xfrm>
          <a:off x="408426" y="1262947"/>
          <a:ext cx="8428674" cy="4667999"/>
        </p:xfrm>
        <a:graphic>
          <a:graphicData uri="http://schemas.openxmlformats.org/drawingml/2006/table">
            <a:tbl>
              <a:tblPr/>
              <a:tblGrid>
                <a:gridCol w="1895631">
                  <a:extLst>
                    <a:ext uri="{9D8B030D-6E8A-4147-A177-3AD203B41FA5}">
                      <a16:colId xmlns:a16="http://schemas.microsoft.com/office/drawing/2014/main" xmlns="" val="20000"/>
                    </a:ext>
                  </a:extLst>
                </a:gridCol>
                <a:gridCol w="6533043">
                  <a:extLst>
                    <a:ext uri="{9D8B030D-6E8A-4147-A177-3AD203B41FA5}">
                      <a16:colId xmlns:a16="http://schemas.microsoft.com/office/drawing/2014/main" xmlns="" val="20001"/>
                    </a:ext>
                  </a:extLst>
                </a:gridCol>
              </a:tblGrid>
              <a:tr h="1638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lumMod val="75000"/>
                              <a:lumOff val="25000"/>
                            </a:schemeClr>
                          </a:solidFill>
                          <a:latin typeface="Arial" pitchFamily="34" charset="0"/>
                          <a:ea typeface="Calibri"/>
                          <a:cs typeface="Arial" pitchFamily="34" charset="0"/>
                        </a:rPr>
                        <a:t>Unauthorised Consumption</a:t>
                      </a:r>
                      <a:endParaRPr lang="en-GB" sz="1600" dirty="0">
                        <a:solidFill>
                          <a:schemeClr val="tx1">
                            <a:lumMod val="75000"/>
                            <a:lumOff val="25000"/>
                          </a:schemeClr>
                        </a:solidFill>
                        <a:latin typeface="Arial" pitchFamily="34" charset="0"/>
                        <a:cs typeface="Arial" pitchFamily="34" charset="0"/>
                      </a:endParaRPr>
                    </a:p>
                  </a:txBody>
                  <a:tcPr marL="39872" marR="39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1600" kern="1200" dirty="0">
                          <a:solidFill>
                            <a:schemeClr val="tx1">
                              <a:lumMod val="75000"/>
                              <a:lumOff val="25000"/>
                            </a:schemeClr>
                          </a:solidFill>
                          <a:latin typeface="Arial" pitchFamily="34" charset="0"/>
                          <a:ea typeface="Calibri"/>
                          <a:cs typeface="Arial" pitchFamily="34" charset="0"/>
                        </a:rPr>
                        <a:t>Legitimate connections that were never entered into the billing system and are therefore never invoiced (intentional and accidental)</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1600" kern="1200" dirty="0">
                          <a:solidFill>
                            <a:schemeClr val="tx1">
                              <a:lumMod val="75000"/>
                              <a:lumOff val="25000"/>
                            </a:schemeClr>
                          </a:solidFill>
                          <a:latin typeface="Arial" pitchFamily="34" charset="0"/>
                          <a:ea typeface="Calibri"/>
                          <a:cs typeface="Arial" pitchFamily="34" charset="0"/>
                        </a:rPr>
                        <a:t>Permanent or temporary meter bypass</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1600" kern="1200" dirty="0">
                          <a:solidFill>
                            <a:schemeClr val="tx1">
                              <a:lumMod val="75000"/>
                              <a:lumOff val="25000"/>
                            </a:schemeClr>
                          </a:solidFill>
                          <a:latin typeface="Arial" pitchFamily="34" charset="0"/>
                          <a:ea typeface="Calibri"/>
                          <a:cs typeface="Arial" pitchFamily="34" charset="0"/>
                        </a:rPr>
                        <a:t>Illegal connections</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nl-NL" sz="1600" kern="1200" dirty="0" err="1">
                          <a:solidFill>
                            <a:schemeClr val="tx1">
                              <a:lumMod val="75000"/>
                              <a:lumOff val="25000"/>
                            </a:schemeClr>
                          </a:solidFill>
                          <a:latin typeface="Arial" pitchFamily="34" charset="0"/>
                          <a:ea typeface="Calibri"/>
                          <a:cs typeface="Arial" pitchFamily="34" charset="0"/>
                        </a:rPr>
                        <a:t>Illegal</a:t>
                      </a:r>
                      <a:r>
                        <a:rPr lang="nl-NL" sz="1600" kern="1200" dirty="0">
                          <a:solidFill>
                            <a:schemeClr val="tx1">
                              <a:lumMod val="75000"/>
                              <a:lumOff val="25000"/>
                            </a:schemeClr>
                          </a:solidFill>
                          <a:latin typeface="Arial" pitchFamily="34" charset="0"/>
                          <a:ea typeface="Calibri"/>
                          <a:cs typeface="Arial" pitchFamily="34" charset="0"/>
                        </a:rPr>
                        <a:t> </a:t>
                      </a:r>
                      <a:r>
                        <a:rPr lang="nl-NL" sz="1600" kern="1200" dirty="0" err="1">
                          <a:solidFill>
                            <a:schemeClr val="tx1">
                              <a:lumMod val="75000"/>
                              <a:lumOff val="25000"/>
                            </a:schemeClr>
                          </a:solidFill>
                          <a:latin typeface="Arial" pitchFamily="34" charset="0"/>
                          <a:ea typeface="Calibri"/>
                          <a:cs typeface="Arial" pitchFamily="34" charset="0"/>
                        </a:rPr>
                        <a:t>use</a:t>
                      </a:r>
                      <a:r>
                        <a:rPr lang="nl-NL" sz="1600" kern="1200" dirty="0">
                          <a:solidFill>
                            <a:schemeClr val="tx1">
                              <a:lumMod val="75000"/>
                              <a:lumOff val="25000"/>
                            </a:schemeClr>
                          </a:solidFill>
                          <a:latin typeface="Arial" pitchFamily="34" charset="0"/>
                          <a:ea typeface="Calibri"/>
                          <a:cs typeface="Arial" pitchFamily="34" charset="0"/>
                        </a:rPr>
                        <a:t> of </a:t>
                      </a:r>
                      <a:r>
                        <a:rPr lang="nl-NL" sz="1600" kern="1200" dirty="0" err="1">
                          <a:solidFill>
                            <a:schemeClr val="tx1">
                              <a:lumMod val="75000"/>
                              <a:lumOff val="25000"/>
                            </a:schemeClr>
                          </a:solidFill>
                          <a:latin typeface="Arial" pitchFamily="34" charset="0"/>
                          <a:ea typeface="Calibri"/>
                          <a:cs typeface="Arial" pitchFamily="34" charset="0"/>
                        </a:rPr>
                        <a:t>fire</a:t>
                      </a:r>
                      <a:r>
                        <a:rPr lang="nl-NL" sz="1600" kern="1200" dirty="0">
                          <a:solidFill>
                            <a:schemeClr val="tx1">
                              <a:lumMod val="75000"/>
                              <a:lumOff val="25000"/>
                            </a:schemeClr>
                          </a:solidFill>
                          <a:latin typeface="Arial" pitchFamily="34" charset="0"/>
                          <a:ea typeface="Calibri"/>
                          <a:cs typeface="Arial" pitchFamily="34" charset="0"/>
                        </a:rPr>
                        <a:t> </a:t>
                      </a:r>
                      <a:r>
                        <a:rPr lang="nl-NL" sz="1600" kern="1200" dirty="0" err="1">
                          <a:solidFill>
                            <a:schemeClr val="tx1">
                              <a:lumMod val="75000"/>
                              <a:lumOff val="25000"/>
                            </a:schemeClr>
                          </a:solidFill>
                          <a:latin typeface="Arial" pitchFamily="34" charset="0"/>
                          <a:ea typeface="Calibri"/>
                          <a:cs typeface="Arial" pitchFamily="34" charset="0"/>
                        </a:rPr>
                        <a:t>hydrants</a:t>
                      </a:r>
                      <a:endParaRPr lang="nl-NL" sz="1600" kern="1200" dirty="0">
                        <a:solidFill>
                          <a:schemeClr val="tx1">
                            <a:lumMod val="75000"/>
                            <a:lumOff val="25000"/>
                          </a:schemeClr>
                        </a:solidFill>
                        <a:latin typeface="Arial" pitchFamily="34" charset="0"/>
                        <a:ea typeface="Calibri"/>
                        <a:cs typeface="Arial" pitchFamily="34" charset="0"/>
                      </a:endParaRPr>
                    </a:p>
                    <a:p>
                      <a:pPr marL="90487" lvl="0" indent="0" algn="just" defTabSz="914400" rtl="0" eaLnBrk="1" latinLnBrk="0" hangingPunct="1">
                        <a:spcBef>
                          <a:spcPts val="0"/>
                        </a:spcBef>
                        <a:spcAft>
                          <a:spcPts val="600"/>
                        </a:spcAft>
                        <a:buSzPct val="100000"/>
                        <a:buFont typeface="Arial" pitchFamily="34" charset="0"/>
                        <a:buNone/>
                        <a:tabLst>
                          <a:tab pos="111760" algn="l"/>
                        </a:tabLst>
                      </a:pPr>
                      <a:endParaRPr lang="en-GB" sz="1600" kern="1200" dirty="0">
                        <a:solidFill>
                          <a:schemeClr val="tx1">
                            <a:lumMod val="75000"/>
                            <a:lumOff val="25000"/>
                          </a:schemeClr>
                        </a:solidFill>
                        <a:latin typeface="Arial" pitchFamily="34" charset="0"/>
                        <a:ea typeface="Calibri"/>
                        <a:cs typeface="Arial" pitchFamily="34" charset="0"/>
                      </a:endParaRPr>
                    </a:p>
                  </a:txBody>
                  <a:tcPr marL="39872" marR="39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132319">
                <a:tc>
                  <a:txBody>
                    <a:bodyPr/>
                    <a:lstStyle/>
                    <a:p>
                      <a:pPr algn="ctr"/>
                      <a:r>
                        <a:rPr lang="en-GB" sz="1600" b="1" dirty="0">
                          <a:solidFill>
                            <a:schemeClr val="tx1">
                              <a:lumMod val="75000"/>
                              <a:lumOff val="25000"/>
                            </a:schemeClr>
                          </a:solidFill>
                          <a:latin typeface="Arial" pitchFamily="34" charset="0"/>
                          <a:ea typeface="Calibri"/>
                          <a:cs typeface="Arial" pitchFamily="34" charset="0"/>
                        </a:rPr>
                        <a:t>Meter Inaccuracies</a:t>
                      </a:r>
                      <a:endParaRPr lang="en-GB" sz="1600" dirty="0">
                        <a:solidFill>
                          <a:schemeClr val="tx1">
                            <a:lumMod val="75000"/>
                            <a:lumOff val="25000"/>
                          </a:schemeClr>
                        </a:solidFill>
                      </a:endParaRPr>
                    </a:p>
                  </a:txBody>
                  <a:tcPr marL="39872" marR="39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1600" kern="1200" dirty="0">
                          <a:solidFill>
                            <a:schemeClr val="tx1">
                              <a:lumMod val="75000"/>
                              <a:lumOff val="25000"/>
                            </a:schemeClr>
                          </a:solidFill>
                          <a:latin typeface="Arial" pitchFamily="34" charset="0"/>
                          <a:ea typeface="Calibri"/>
                          <a:cs typeface="Arial" pitchFamily="34" charset="0"/>
                        </a:rPr>
                        <a:t>Volume under-recorded by revenue meter</a:t>
                      </a:r>
                      <a:r>
                        <a:rPr lang="en-GB" sz="1600" kern="1200" baseline="0" dirty="0">
                          <a:solidFill>
                            <a:schemeClr val="tx1">
                              <a:lumMod val="75000"/>
                              <a:lumOff val="25000"/>
                            </a:schemeClr>
                          </a:solidFill>
                          <a:latin typeface="Arial" pitchFamily="34" charset="0"/>
                          <a:ea typeface="Calibri"/>
                          <a:cs typeface="Arial" pitchFamily="34" charset="0"/>
                        </a:rPr>
                        <a:t> due to its</a:t>
                      </a:r>
                      <a:r>
                        <a:rPr lang="en-GB" sz="1600" kern="1200" dirty="0">
                          <a:solidFill>
                            <a:schemeClr val="tx1">
                              <a:lumMod val="75000"/>
                              <a:lumOff val="25000"/>
                            </a:schemeClr>
                          </a:solidFill>
                          <a:latin typeface="Arial" pitchFamily="34" charset="0"/>
                          <a:ea typeface="Calibri"/>
                          <a:cs typeface="Arial" pitchFamily="34" charset="0"/>
                        </a:rPr>
                        <a:t> condition</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1600" kern="1200" dirty="0">
                          <a:solidFill>
                            <a:schemeClr val="tx1">
                              <a:lumMod val="75000"/>
                              <a:lumOff val="25000"/>
                            </a:schemeClr>
                          </a:solidFill>
                          <a:latin typeface="Arial" pitchFamily="34" charset="0"/>
                          <a:ea typeface="Calibri"/>
                          <a:cs typeface="Arial" pitchFamily="34" charset="0"/>
                        </a:rPr>
                        <a:t>Over-sized revenue meters</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1600" kern="1200" dirty="0">
                          <a:solidFill>
                            <a:schemeClr val="tx1">
                              <a:lumMod val="75000"/>
                              <a:lumOff val="25000"/>
                            </a:schemeClr>
                          </a:solidFill>
                          <a:latin typeface="Arial" pitchFamily="34" charset="0"/>
                          <a:ea typeface="Calibri"/>
                          <a:cs typeface="Arial" pitchFamily="34" charset="0"/>
                        </a:rPr>
                        <a:t>Meter tampering (water theft)</a:t>
                      </a:r>
                    </a:p>
                  </a:txBody>
                  <a:tcPr marL="39872" marR="39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78642">
                <a:tc>
                  <a:txBody>
                    <a:bodyPr/>
                    <a:lstStyle/>
                    <a:p>
                      <a:pPr algn="ctr"/>
                      <a:r>
                        <a:rPr lang="nl-NL" sz="1600" b="1" kern="1200" dirty="0">
                          <a:solidFill>
                            <a:schemeClr val="tx1">
                              <a:lumMod val="75000"/>
                              <a:lumOff val="25000"/>
                            </a:schemeClr>
                          </a:solidFill>
                          <a:latin typeface="Arial" pitchFamily="34" charset="0"/>
                          <a:ea typeface="Calibri"/>
                          <a:cs typeface="Arial" pitchFamily="34" charset="0"/>
                        </a:rPr>
                        <a:t>Meter Reading </a:t>
                      </a:r>
                      <a:r>
                        <a:rPr lang="nl-NL" sz="1600" b="1" kern="1200" dirty="0" err="1">
                          <a:solidFill>
                            <a:schemeClr val="tx1">
                              <a:lumMod val="75000"/>
                              <a:lumOff val="25000"/>
                            </a:schemeClr>
                          </a:solidFill>
                          <a:latin typeface="Arial" pitchFamily="34" charset="0"/>
                          <a:ea typeface="Calibri"/>
                          <a:cs typeface="Arial" pitchFamily="34" charset="0"/>
                        </a:rPr>
                        <a:t>Errors</a:t>
                      </a:r>
                      <a:endParaRPr lang="en-GB" sz="1600" b="1" kern="1200" dirty="0">
                        <a:solidFill>
                          <a:schemeClr val="tx1">
                            <a:lumMod val="75000"/>
                            <a:lumOff val="25000"/>
                          </a:schemeClr>
                        </a:solidFill>
                        <a:latin typeface="Arial" pitchFamily="34" charset="0"/>
                        <a:ea typeface="Calibri"/>
                        <a:cs typeface="Arial" pitchFamily="34" charset="0"/>
                      </a:endParaRPr>
                    </a:p>
                  </a:txBody>
                  <a:tcPr marL="39872" marR="39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nl-NL" sz="1600" kern="1200" dirty="0" err="1">
                          <a:solidFill>
                            <a:schemeClr val="tx1">
                              <a:lumMod val="75000"/>
                              <a:lumOff val="25000"/>
                            </a:schemeClr>
                          </a:solidFill>
                          <a:latin typeface="Arial" pitchFamily="34" charset="0"/>
                          <a:ea typeface="Calibri"/>
                          <a:cs typeface="Arial" pitchFamily="34" charset="0"/>
                        </a:rPr>
                        <a:t>Corruption</a:t>
                      </a:r>
                      <a:r>
                        <a:rPr lang="nl-NL" sz="1600" kern="1200" dirty="0">
                          <a:solidFill>
                            <a:schemeClr val="tx1">
                              <a:lumMod val="75000"/>
                              <a:lumOff val="25000"/>
                            </a:schemeClr>
                          </a:solidFill>
                          <a:latin typeface="Arial" pitchFamily="34" charset="0"/>
                          <a:ea typeface="Calibri"/>
                          <a:cs typeface="Arial" pitchFamily="34" charset="0"/>
                        </a:rPr>
                        <a:t> meter</a:t>
                      </a:r>
                      <a:r>
                        <a:rPr lang="nl-NL" sz="1600" kern="1200" baseline="0" dirty="0">
                          <a:solidFill>
                            <a:schemeClr val="tx1">
                              <a:lumMod val="75000"/>
                              <a:lumOff val="25000"/>
                            </a:schemeClr>
                          </a:solidFill>
                          <a:latin typeface="Arial" pitchFamily="34" charset="0"/>
                          <a:ea typeface="Calibri"/>
                          <a:cs typeface="Arial" pitchFamily="34" charset="0"/>
                        </a:rPr>
                        <a:t> readers (</a:t>
                      </a:r>
                      <a:r>
                        <a:rPr lang="nl-NL" sz="1600" kern="1200" baseline="0" dirty="0" err="1">
                          <a:solidFill>
                            <a:schemeClr val="tx1">
                              <a:lumMod val="75000"/>
                              <a:lumOff val="25000"/>
                            </a:schemeClr>
                          </a:solidFill>
                          <a:latin typeface="Arial" pitchFamily="34" charset="0"/>
                          <a:ea typeface="Calibri"/>
                          <a:cs typeface="Arial" pitchFamily="34" charset="0"/>
                        </a:rPr>
                        <a:t>collusion</a:t>
                      </a:r>
                      <a:r>
                        <a:rPr lang="nl-NL" sz="1600" kern="1200" baseline="0" dirty="0">
                          <a:solidFill>
                            <a:schemeClr val="tx1">
                              <a:lumMod val="75000"/>
                              <a:lumOff val="25000"/>
                            </a:schemeClr>
                          </a:solidFill>
                          <a:latin typeface="Arial" pitchFamily="34" charset="0"/>
                          <a:ea typeface="Calibri"/>
                          <a:cs typeface="Arial" pitchFamily="34" charset="0"/>
                        </a:rPr>
                        <a:t> </a:t>
                      </a:r>
                      <a:r>
                        <a:rPr lang="nl-NL" sz="1600" kern="1200" baseline="0" dirty="0" err="1">
                          <a:solidFill>
                            <a:schemeClr val="tx1">
                              <a:lumMod val="75000"/>
                              <a:lumOff val="25000"/>
                            </a:schemeClr>
                          </a:solidFill>
                          <a:latin typeface="Arial" pitchFamily="34" charset="0"/>
                          <a:ea typeface="Calibri"/>
                          <a:cs typeface="Arial" pitchFamily="34" charset="0"/>
                        </a:rPr>
                        <a:t>with</a:t>
                      </a:r>
                      <a:r>
                        <a:rPr lang="nl-NL" sz="1600" kern="1200" baseline="0" dirty="0">
                          <a:solidFill>
                            <a:schemeClr val="tx1">
                              <a:lumMod val="75000"/>
                              <a:lumOff val="25000"/>
                            </a:schemeClr>
                          </a:solidFill>
                          <a:latin typeface="Arial" pitchFamily="34" charset="0"/>
                          <a:ea typeface="Calibri"/>
                          <a:cs typeface="Arial" pitchFamily="34" charset="0"/>
                        </a:rPr>
                        <a:t> </a:t>
                      </a:r>
                      <a:r>
                        <a:rPr lang="nl-NL" sz="1600" kern="1200" baseline="0" dirty="0" err="1">
                          <a:solidFill>
                            <a:schemeClr val="tx1">
                              <a:lumMod val="75000"/>
                              <a:lumOff val="25000"/>
                            </a:schemeClr>
                          </a:solidFill>
                          <a:latin typeface="Arial" pitchFamily="34" charset="0"/>
                          <a:ea typeface="Calibri"/>
                          <a:cs typeface="Arial" pitchFamily="34" charset="0"/>
                        </a:rPr>
                        <a:t>customers</a:t>
                      </a:r>
                      <a:r>
                        <a:rPr lang="nl-NL" sz="1600" kern="1200" baseline="0" dirty="0">
                          <a:solidFill>
                            <a:schemeClr val="tx1">
                              <a:lumMod val="75000"/>
                              <a:lumOff val="25000"/>
                            </a:schemeClr>
                          </a:solidFill>
                          <a:latin typeface="Arial" pitchFamily="34" charset="0"/>
                          <a:ea typeface="Calibri"/>
                          <a:cs typeface="Arial" pitchFamily="34" charset="0"/>
                        </a:rPr>
                        <a:t>)</a:t>
                      </a:r>
                      <a:r>
                        <a:rPr lang="en-GB" sz="1600" kern="1200" dirty="0">
                          <a:solidFill>
                            <a:schemeClr val="tx1">
                              <a:lumMod val="75000"/>
                              <a:lumOff val="25000"/>
                            </a:schemeClr>
                          </a:solidFill>
                          <a:latin typeface="Arial" pitchFamily="34" charset="0"/>
                          <a:ea typeface="Calibri"/>
                          <a:cs typeface="Arial" pitchFamily="34" charset="0"/>
                        </a:rPr>
                        <a:t> </a:t>
                      </a: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r>
                        <a:rPr lang="en-GB" sz="1600" kern="1200" dirty="0">
                          <a:solidFill>
                            <a:schemeClr val="tx1">
                              <a:lumMod val="75000"/>
                              <a:lumOff val="25000"/>
                            </a:schemeClr>
                          </a:solidFill>
                          <a:latin typeface="Arial" pitchFamily="34" charset="0"/>
                          <a:ea typeface="Calibri"/>
                          <a:cs typeface="Arial" pitchFamily="34" charset="0"/>
                        </a:rPr>
                        <a:t>Meter</a:t>
                      </a:r>
                      <a:r>
                        <a:rPr lang="en-GB" sz="1600" kern="1200" baseline="0" dirty="0">
                          <a:solidFill>
                            <a:schemeClr val="tx1">
                              <a:lumMod val="75000"/>
                              <a:lumOff val="25000"/>
                            </a:schemeClr>
                          </a:solidFill>
                          <a:latin typeface="Arial" pitchFamily="34" charset="0"/>
                          <a:ea typeface="Calibri"/>
                          <a:cs typeface="Arial" pitchFamily="34" charset="0"/>
                        </a:rPr>
                        <a:t> reading errors (mistakes, or unreadable meters)</a:t>
                      </a:r>
                    </a:p>
                    <a:p>
                      <a:endParaRPr lang="en-GB" sz="1600" dirty="0">
                        <a:solidFill>
                          <a:schemeClr val="tx1">
                            <a:lumMod val="75000"/>
                            <a:lumOff val="25000"/>
                          </a:schemeClr>
                        </a:solidFill>
                      </a:endParaRPr>
                    </a:p>
                  </a:txBody>
                  <a:tcPr marL="39872" marR="39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78642">
                <a:tc>
                  <a:txBody>
                    <a:bodyPr/>
                    <a:lstStyle/>
                    <a:p>
                      <a:pPr marL="0" algn="ctr" defTabSz="914400" rtl="0" eaLnBrk="1" latinLnBrk="0" hangingPunct="1"/>
                      <a:r>
                        <a:rPr lang="nl-NL" sz="1600" b="1" kern="1200" dirty="0">
                          <a:solidFill>
                            <a:schemeClr val="tx1">
                              <a:lumMod val="75000"/>
                              <a:lumOff val="25000"/>
                            </a:schemeClr>
                          </a:solidFill>
                          <a:latin typeface="Arial" pitchFamily="34" charset="0"/>
                          <a:ea typeface="Calibri"/>
                          <a:cs typeface="Arial" pitchFamily="34" charset="0"/>
                        </a:rPr>
                        <a:t>Accounting </a:t>
                      </a:r>
                      <a:r>
                        <a:rPr lang="nl-NL" sz="1600" b="1" kern="1200" dirty="0" err="1">
                          <a:solidFill>
                            <a:schemeClr val="tx1">
                              <a:lumMod val="75000"/>
                              <a:lumOff val="25000"/>
                            </a:schemeClr>
                          </a:solidFill>
                          <a:latin typeface="Arial" pitchFamily="34" charset="0"/>
                          <a:ea typeface="Calibri"/>
                          <a:cs typeface="Arial" pitchFamily="34" charset="0"/>
                        </a:rPr>
                        <a:t>Errors</a:t>
                      </a:r>
                      <a:endParaRPr lang="en-GB" sz="1600" b="1" kern="1200" dirty="0">
                        <a:solidFill>
                          <a:schemeClr val="tx1">
                            <a:lumMod val="75000"/>
                            <a:lumOff val="25000"/>
                          </a:schemeClr>
                        </a:solidFill>
                        <a:latin typeface="Arial" pitchFamily="34" charset="0"/>
                        <a:ea typeface="Calibri"/>
                        <a:cs typeface="Arial" pitchFamily="34" charset="0"/>
                      </a:endParaRPr>
                    </a:p>
                  </a:txBody>
                  <a:tcPr marL="39872" marR="398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marR="0" lvl="0" indent="-179388" algn="just" defTabSz="914400" rtl="0" eaLnBrk="1" fontAlgn="auto" latinLnBrk="0" hangingPunct="1">
                        <a:lnSpc>
                          <a:spcPct val="100000"/>
                        </a:lnSpc>
                        <a:spcBef>
                          <a:spcPts val="0"/>
                        </a:spcBef>
                        <a:spcAft>
                          <a:spcPts val="600"/>
                        </a:spcAft>
                        <a:buClrTx/>
                        <a:buSzPct val="100000"/>
                        <a:buFont typeface="Arial" pitchFamily="34" charset="0"/>
                        <a:buChar char="•"/>
                        <a:tabLst>
                          <a:tab pos="111760" algn="l"/>
                        </a:tabLst>
                        <a:defRPr/>
                      </a:pPr>
                      <a:r>
                        <a:rPr lang="en-GB" sz="1600" kern="1200" dirty="0">
                          <a:solidFill>
                            <a:schemeClr val="tx1">
                              <a:lumMod val="75000"/>
                              <a:lumOff val="25000"/>
                            </a:schemeClr>
                          </a:solidFill>
                          <a:latin typeface="Arial" pitchFamily="34" charset="0"/>
                          <a:ea typeface="Calibri"/>
                          <a:cs typeface="Arial" pitchFamily="34" charset="0"/>
                        </a:rPr>
                        <a:t>Data handling errors billing department</a:t>
                      </a:r>
                    </a:p>
                    <a:p>
                      <a:pPr marL="269875" marR="0" lvl="0" indent="-179388" algn="just" defTabSz="914400" rtl="0" eaLnBrk="1" fontAlgn="auto" latinLnBrk="0" hangingPunct="1">
                        <a:lnSpc>
                          <a:spcPct val="100000"/>
                        </a:lnSpc>
                        <a:spcBef>
                          <a:spcPts val="0"/>
                        </a:spcBef>
                        <a:spcAft>
                          <a:spcPts val="600"/>
                        </a:spcAft>
                        <a:buClrTx/>
                        <a:buSzPct val="100000"/>
                        <a:buFont typeface="Arial" pitchFamily="34" charset="0"/>
                        <a:buChar char="•"/>
                        <a:tabLst>
                          <a:tab pos="111760" algn="l"/>
                        </a:tabLst>
                        <a:defRPr/>
                      </a:pPr>
                      <a:r>
                        <a:rPr lang="nl-NL" sz="1600" kern="1200" dirty="0">
                          <a:solidFill>
                            <a:schemeClr val="tx1">
                              <a:lumMod val="75000"/>
                              <a:lumOff val="25000"/>
                            </a:schemeClr>
                          </a:solidFill>
                          <a:latin typeface="Arial" pitchFamily="34" charset="0"/>
                          <a:ea typeface="Calibri"/>
                          <a:cs typeface="Arial" pitchFamily="34" charset="0"/>
                        </a:rPr>
                        <a:t>Bills sent </a:t>
                      </a:r>
                      <a:r>
                        <a:rPr lang="nl-NL" sz="1600" kern="1200" dirty="0" err="1">
                          <a:solidFill>
                            <a:schemeClr val="tx1">
                              <a:lumMod val="75000"/>
                              <a:lumOff val="25000"/>
                            </a:schemeClr>
                          </a:solidFill>
                          <a:latin typeface="Arial" pitchFamily="34" charset="0"/>
                          <a:ea typeface="Calibri"/>
                          <a:cs typeface="Arial" pitchFamily="34" charset="0"/>
                        </a:rPr>
                        <a:t>to</a:t>
                      </a:r>
                      <a:r>
                        <a:rPr lang="nl-NL" sz="1600" kern="1200" dirty="0">
                          <a:solidFill>
                            <a:schemeClr val="tx1">
                              <a:lumMod val="75000"/>
                              <a:lumOff val="25000"/>
                            </a:schemeClr>
                          </a:solidFill>
                          <a:latin typeface="Arial" pitchFamily="34" charset="0"/>
                          <a:ea typeface="Calibri"/>
                          <a:cs typeface="Arial" pitchFamily="34" charset="0"/>
                        </a:rPr>
                        <a:t> wrong </a:t>
                      </a:r>
                      <a:r>
                        <a:rPr lang="nl-NL" sz="1600" kern="1200" dirty="0" err="1">
                          <a:solidFill>
                            <a:schemeClr val="tx1">
                              <a:lumMod val="75000"/>
                              <a:lumOff val="25000"/>
                            </a:schemeClr>
                          </a:solidFill>
                          <a:latin typeface="Arial" pitchFamily="34" charset="0"/>
                          <a:ea typeface="Calibri"/>
                          <a:cs typeface="Arial" pitchFamily="34" charset="0"/>
                        </a:rPr>
                        <a:t>address</a:t>
                      </a:r>
                      <a:endParaRPr lang="en-GB" sz="1600" kern="1200" dirty="0">
                        <a:solidFill>
                          <a:schemeClr val="tx1">
                            <a:lumMod val="75000"/>
                            <a:lumOff val="25000"/>
                          </a:schemeClr>
                        </a:solidFill>
                        <a:latin typeface="Arial" pitchFamily="34" charset="0"/>
                        <a:ea typeface="Calibri"/>
                        <a:cs typeface="Arial" pitchFamily="34" charset="0"/>
                      </a:endParaRPr>
                    </a:p>
                    <a:p>
                      <a:pPr marL="269875" lvl="0" indent="-179388" algn="just" defTabSz="914400" rtl="0" eaLnBrk="1" latinLnBrk="0" hangingPunct="1">
                        <a:spcBef>
                          <a:spcPts val="0"/>
                        </a:spcBef>
                        <a:spcAft>
                          <a:spcPts val="600"/>
                        </a:spcAft>
                        <a:buSzPct val="100000"/>
                        <a:buFont typeface="Arial" pitchFamily="34" charset="0"/>
                        <a:buChar char="•"/>
                        <a:tabLst>
                          <a:tab pos="111760" algn="l"/>
                        </a:tabLst>
                      </a:pPr>
                      <a:endParaRPr lang="en-GB" sz="1600" kern="1200" dirty="0">
                        <a:solidFill>
                          <a:schemeClr val="tx1">
                            <a:lumMod val="75000"/>
                            <a:lumOff val="25000"/>
                          </a:schemeClr>
                        </a:solidFill>
                        <a:latin typeface="Arial" pitchFamily="34" charset="0"/>
                        <a:ea typeface="Calibri"/>
                        <a:cs typeface="Arial" pitchFamily="34" charset="0"/>
                      </a:endParaRPr>
                    </a:p>
                  </a:txBody>
                  <a:tcPr marL="39872" marR="39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Titel 1"/>
          <p:cNvSpPr>
            <a:spLocks noGrp="1"/>
          </p:cNvSpPr>
          <p:nvPr>
            <p:ph type="title"/>
          </p:nvPr>
        </p:nvSpPr>
        <p:spPr>
          <a:xfrm>
            <a:off x="104515" y="117055"/>
            <a:ext cx="9036496" cy="910148"/>
          </a:xfrm>
        </p:spPr>
        <p:txBody>
          <a:bodyPr>
            <a:normAutofit/>
          </a:bodyPr>
          <a:lstStyle/>
          <a:p>
            <a:r>
              <a:rPr lang="en-GB" sz="4400" dirty="0"/>
              <a:t>Key Components of Commercial Loss</a:t>
            </a:r>
            <a:endParaRPr lang="nl-NL" sz="44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3370603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err="1"/>
              <a:t>Nrw</a:t>
            </a:r>
            <a:r>
              <a:rPr lang="en-US" dirty="0"/>
              <a:t> components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17</a:t>
            </a:fld>
            <a:endParaRPr lang="en-US">
              <a:solidFill>
                <a:srgbClr val="2D9BDC"/>
              </a:solidFill>
            </a:endParaRPr>
          </a:p>
        </p:txBody>
      </p:sp>
      <p:sp>
        <p:nvSpPr>
          <p:cNvPr id="8" name="TextBox 8"/>
          <p:cNvSpPr txBox="1">
            <a:spLocks noChangeArrowheads="1"/>
          </p:cNvSpPr>
          <p:nvPr/>
        </p:nvSpPr>
        <p:spPr bwMode="auto">
          <a:xfrm>
            <a:off x="3260965" y="3288709"/>
            <a:ext cx="2324100" cy="1041400"/>
          </a:xfrm>
          <a:prstGeom prst="rect">
            <a:avLst/>
          </a:prstGeom>
          <a:solidFill>
            <a:srgbClr val="99FF66"/>
          </a:solidFill>
          <a:ln w="38100">
            <a:solidFill>
              <a:srgbClr val="111111"/>
            </a:solidFill>
            <a:miter lim="800000"/>
            <a:headEnd/>
            <a:tailEnd/>
          </a:ln>
        </p:spPr>
        <p:txBody>
          <a:bodyPr anchor="ctr" anchorCtr="0"/>
          <a:lstStyle/>
          <a:p>
            <a:pPr algn="ctr"/>
            <a:r>
              <a:rPr lang="en-GB" sz="2000" b="1" dirty="0">
                <a:solidFill>
                  <a:srgbClr val="052754"/>
                </a:solidFill>
                <a:ea typeface="ＭＳ Ｐゴシック" pitchFamily="34" charset="-128"/>
              </a:rPr>
              <a:t>Commercial Loss Reduction</a:t>
            </a:r>
          </a:p>
        </p:txBody>
      </p:sp>
      <p:sp>
        <p:nvSpPr>
          <p:cNvPr id="9" name="TextBox 9"/>
          <p:cNvSpPr txBox="1">
            <a:spLocks noChangeArrowheads="1"/>
          </p:cNvSpPr>
          <p:nvPr/>
        </p:nvSpPr>
        <p:spPr bwMode="auto">
          <a:xfrm>
            <a:off x="260922" y="3306956"/>
            <a:ext cx="1677454" cy="615553"/>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Improve billing database</a:t>
            </a:r>
          </a:p>
        </p:txBody>
      </p:sp>
      <p:sp>
        <p:nvSpPr>
          <p:cNvPr id="10" name="TextBox 10"/>
          <p:cNvSpPr txBox="1">
            <a:spLocks noChangeArrowheads="1"/>
          </p:cNvSpPr>
          <p:nvPr/>
        </p:nvSpPr>
        <p:spPr bwMode="auto">
          <a:xfrm>
            <a:off x="3378849" y="1862649"/>
            <a:ext cx="2291906" cy="307777"/>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Meter maintenance</a:t>
            </a:r>
          </a:p>
        </p:txBody>
      </p:sp>
      <p:sp>
        <p:nvSpPr>
          <p:cNvPr id="11" name="TextBox 11"/>
          <p:cNvSpPr txBox="1">
            <a:spLocks noChangeArrowheads="1"/>
          </p:cNvSpPr>
          <p:nvPr/>
        </p:nvSpPr>
        <p:spPr bwMode="auto">
          <a:xfrm>
            <a:off x="6825431" y="3483491"/>
            <a:ext cx="1851025" cy="923330"/>
          </a:xfrm>
          <a:prstGeom prst="rect">
            <a:avLst/>
          </a:prstGeom>
          <a:noFill/>
          <a:ln w="9525">
            <a:noFill/>
            <a:miter lim="800000"/>
            <a:headEnd/>
            <a:tailEnd/>
          </a:ln>
        </p:spPr>
        <p:txBody>
          <a:bodyPr lIns="0" tIns="0" rIns="0" bIns="0">
            <a:spAutoFit/>
          </a:bodyPr>
          <a:lstStyle/>
          <a:p>
            <a:pPr algn="ctr"/>
            <a:r>
              <a:rPr lang="en-GB" sz="2000" b="1" dirty="0">
                <a:solidFill>
                  <a:srgbClr val="052754"/>
                </a:solidFill>
                <a:ea typeface="ＭＳ Ｐゴシック" pitchFamily="34" charset="-128"/>
              </a:rPr>
              <a:t>Meter reader awareness and training</a:t>
            </a:r>
          </a:p>
        </p:txBody>
      </p:sp>
      <p:sp>
        <p:nvSpPr>
          <p:cNvPr id="12" name="Right Arrow 11"/>
          <p:cNvSpPr/>
          <p:nvPr/>
        </p:nvSpPr>
        <p:spPr bwMode="auto">
          <a:xfrm rot="5400000">
            <a:off x="4014234" y="2342797"/>
            <a:ext cx="827087" cy="739775"/>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sp>
        <p:nvSpPr>
          <p:cNvPr id="13" name="TextBox 13"/>
          <p:cNvSpPr txBox="1">
            <a:spLocks noChangeArrowheads="1"/>
          </p:cNvSpPr>
          <p:nvPr/>
        </p:nvSpPr>
        <p:spPr bwMode="auto">
          <a:xfrm>
            <a:off x="3260965" y="5350994"/>
            <a:ext cx="2278702" cy="615553"/>
          </a:xfrm>
          <a:prstGeom prst="rect">
            <a:avLst/>
          </a:prstGeom>
          <a:noFill/>
          <a:ln w="9525">
            <a:noFill/>
            <a:miter lim="800000"/>
            <a:headEnd/>
            <a:tailEnd/>
          </a:ln>
        </p:spPr>
        <p:txBody>
          <a:bodyPr wrap="square" lIns="0" tIns="0" rIns="0" bIns="0">
            <a:spAutoFit/>
          </a:bodyPr>
          <a:lstStyle/>
          <a:p>
            <a:pPr algn="ctr"/>
            <a:r>
              <a:rPr lang="en-GB" sz="2000" b="1" dirty="0">
                <a:solidFill>
                  <a:srgbClr val="052754"/>
                </a:solidFill>
                <a:ea typeface="ＭＳ Ｐゴシック" pitchFamily="34" charset="-128"/>
              </a:rPr>
              <a:t>Customer and local agencies’ awareness</a:t>
            </a:r>
          </a:p>
        </p:txBody>
      </p:sp>
      <p:sp>
        <p:nvSpPr>
          <p:cNvPr id="14" name="Right Arrow 13"/>
          <p:cNvSpPr/>
          <p:nvPr/>
        </p:nvSpPr>
        <p:spPr bwMode="auto">
          <a:xfrm rot="10800000">
            <a:off x="5720205" y="3420780"/>
            <a:ext cx="1044575" cy="738188"/>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sp>
        <p:nvSpPr>
          <p:cNvPr id="15" name="Right Arrow 14"/>
          <p:cNvSpPr/>
          <p:nvPr/>
        </p:nvSpPr>
        <p:spPr bwMode="auto">
          <a:xfrm>
            <a:off x="2048243" y="3393484"/>
            <a:ext cx="1044575" cy="738188"/>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sp>
        <p:nvSpPr>
          <p:cNvPr id="16" name="Right Arrow 15"/>
          <p:cNvSpPr/>
          <p:nvPr/>
        </p:nvSpPr>
        <p:spPr bwMode="auto">
          <a:xfrm rot="16200000">
            <a:off x="4046778" y="4523347"/>
            <a:ext cx="762000" cy="739775"/>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ea typeface="ＭＳ Ｐゴシック" pitchFamily="1" charset="-128"/>
              <a:cs typeface="Arial" pitchFamily="34" charset="0"/>
            </a:endParaRPr>
          </a:p>
        </p:txBody>
      </p:sp>
      <p:sp>
        <p:nvSpPr>
          <p:cNvPr id="17" name="Rectangle 2"/>
          <p:cNvSpPr txBox="1">
            <a:spLocks noChangeArrowheads="1"/>
          </p:cNvSpPr>
          <p:nvPr/>
        </p:nvSpPr>
        <p:spPr bwMode="auto">
          <a:xfrm>
            <a:off x="3594050" y="1052736"/>
            <a:ext cx="5544741" cy="438150"/>
          </a:xfrm>
          <a:prstGeom prst="rect">
            <a:avLst/>
          </a:prstGeom>
          <a:noFill/>
          <a:ln w="9525">
            <a:noFill/>
            <a:miter lim="800000"/>
            <a:headEnd/>
            <a:tailEnd/>
          </a:ln>
        </p:spPr>
        <p:txBody>
          <a:bodyPr anchor="ctr"/>
          <a:lstStyle/>
          <a:p>
            <a:pPr algn="ctr">
              <a:defRPr/>
            </a:pPr>
            <a:r>
              <a:rPr lang="en-GB" sz="2400" b="1" dirty="0">
                <a:solidFill>
                  <a:srgbClr val="FF0000"/>
                </a:solidFill>
                <a:ea typeface="+mj-ea"/>
                <a:cs typeface="+mj-cs"/>
              </a:rPr>
              <a:t>Prioritise your Commercial Loss Approach</a:t>
            </a:r>
            <a:endParaRPr lang="en-US" sz="2400" b="1" dirty="0">
              <a:solidFill>
                <a:srgbClr val="FF0000"/>
              </a:solidFill>
              <a:ea typeface="+mj-ea"/>
              <a:cs typeface="+mj-cs"/>
            </a:endParaRPr>
          </a:p>
        </p:txBody>
      </p:sp>
      <p:pic>
        <p:nvPicPr>
          <p:cNvPr id="19" name="Picture 2"/>
          <p:cNvPicPr>
            <a:picLocks noChangeAspect="1" noChangeArrowheads="1"/>
          </p:cNvPicPr>
          <p:nvPr/>
        </p:nvPicPr>
        <p:blipFill>
          <a:blip r:embed="rId2" cstate="email"/>
          <a:srcRect/>
          <a:stretch>
            <a:fillRect/>
          </a:stretch>
        </p:blipFill>
        <p:spPr bwMode="auto">
          <a:xfrm>
            <a:off x="6543845" y="1773595"/>
            <a:ext cx="2060603" cy="1636773"/>
          </a:xfrm>
          <a:prstGeom prst="rect">
            <a:avLst/>
          </a:prstGeom>
          <a:noFill/>
          <a:ln w="9525">
            <a:noFill/>
            <a:miter lim="800000"/>
            <a:headEnd/>
            <a:tailEnd/>
          </a:ln>
        </p:spPr>
      </p:pic>
      <p:sp>
        <p:nvSpPr>
          <p:cNvPr id="21" name="Titel 1"/>
          <p:cNvSpPr>
            <a:spLocks noGrp="1"/>
          </p:cNvSpPr>
          <p:nvPr>
            <p:ph type="title"/>
          </p:nvPr>
        </p:nvSpPr>
        <p:spPr>
          <a:xfrm>
            <a:off x="251520" y="148656"/>
            <a:ext cx="8947700" cy="1336128"/>
          </a:xfrm>
        </p:spPr>
        <p:txBody>
          <a:bodyPr>
            <a:noAutofit/>
          </a:bodyPr>
          <a:lstStyle/>
          <a:p>
            <a:r>
              <a:rPr lang="en-GB" sz="4400" dirty="0"/>
              <a:t>Four Approaches to Commercial Loss Reduction</a:t>
            </a:r>
            <a:endParaRPr lang="nl-NL" sz="4400" dirty="0"/>
          </a:p>
        </p:txBody>
      </p:sp>
      <p:pic>
        <p:nvPicPr>
          <p:cNvPr id="22" name="Picture 3" descr="P2140076"/>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6103907" y="4435128"/>
            <a:ext cx="2500541" cy="1703794"/>
          </a:xfr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pic>
        <p:nvPicPr>
          <p:cNvPr id="18" name="Picture 17" descr="C:\Documents and Settings\Administrator\My Documents\Thailand\NRW\Meter Reading photos\CIMG0241.JPG"/>
          <p:cNvPicPr>
            <a:picLocks noChangeAspect="1" noChangeArrowheads="1"/>
          </p:cNvPicPr>
          <p:nvPr/>
        </p:nvPicPr>
        <p:blipFill rotWithShape="1">
          <a:blip r:embed="rId6" cstate="email"/>
          <a:srcRect b="13047"/>
          <a:stretch/>
        </p:blipFill>
        <p:spPr bwMode="auto">
          <a:xfrm>
            <a:off x="527076" y="4313330"/>
            <a:ext cx="1596652" cy="1851974"/>
          </a:xfrm>
          <a:prstGeom prst="rect">
            <a:avLst/>
          </a:prstGeom>
          <a:noFill/>
          <a:ln w="9525">
            <a:noFill/>
            <a:miter lim="800000"/>
            <a:headEnd/>
            <a:tailEnd/>
          </a:ln>
        </p:spPr>
      </p:pic>
    </p:spTree>
    <p:extLst>
      <p:ext uri="{BB962C8B-B14F-4D97-AF65-F5344CB8AC3E}">
        <p14:creationId xmlns:p14="http://schemas.microsoft.com/office/powerpoint/2010/main" val="1035930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err="1"/>
              <a:t>Nrw</a:t>
            </a:r>
            <a:r>
              <a:rPr lang="en-US" dirty="0"/>
              <a:t> components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18</a:t>
            </a:fld>
            <a:endParaRPr lang="en-US">
              <a:solidFill>
                <a:srgbClr val="2D9BDC"/>
              </a:solidFill>
            </a:endParaRPr>
          </a:p>
        </p:txBody>
      </p:sp>
      <p:sp>
        <p:nvSpPr>
          <p:cNvPr id="8" name="Titel 6"/>
          <p:cNvSpPr>
            <a:spLocks noGrp="1"/>
          </p:cNvSpPr>
          <p:nvPr>
            <p:ph type="title"/>
          </p:nvPr>
        </p:nvSpPr>
        <p:spPr>
          <a:xfrm>
            <a:off x="822960" y="286605"/>
            <a:ext cx="7543800" cy="910148"/>
          </a:xfrm>
        </p:spPr>
        <p:txBody>
          <a:bodyPr>
            <a:normAutofit/>
          </a:bodyPr>
          <a:lstStyle/>
          <a:p>
            <a:r>
              <a:rPr lang="en-GB" sz="4400" dirty="0"/>
              <a:t>Physical Losses (leakage)</a:t>
            </a:r>
            <a:endParaRPr lang="nl-NL" sz="4400" dirty="0"/>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5068"/>
            <a:ext cx="6912768" cy="43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hoek 11"/>
          <p:cNvSpPr/>
          <p:nvPr/>
        </p:nvSpPr>
        <p:spPr>
          <a:xfrm>
            <a:off x="3203848" y="4053868"/>
            <a:ext cx="3398529" cy="172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1555396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err="1"/>
              <a:t>Nrw</a:t>
            </a:r>
            <a:r>
              <a:rPr lang="en-US" dirty="0"/>
              <a:t> components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19</a:t>
            </a:fld>
            <a:endParaRPr lang="en-US">
              <a:solidFill>
                <a:srgbClr val="2D9BDC"/>
              </a:solidFill>
            </a:endParaRPr>
          </a:p>
        </p:txBody>
      </p:sp>
      <p:sp>
        <p:nvSpPr>
          <p:cNvPr id="8" name="Rectangle 1"/>
          <p:cNvSpPr>
            <a:spLocks noChangeArrowheads="1"/>
          </p:cNvSpPr>
          <p:nvPr/>
        </p:nvSpPr>
        <p:spPr bwMode="auto">
          <a:xfrm>
            <a:off x="338779" y="1170524"/>
            <a:ext cx="6838518" cy="830997"/>
          </a:xfrm>
          <a:prstGeom prst="rect">
            <a:avLst/>
          </a:prstGeom>
          <a:noFill/>
          <a:ln w="9525">
            <a:noFill/>
            <a:miter lim="800000"/>
            <a:headEnd/>
            <a:tailEnd/>
          </a:ln>
        </p:spPr>
        <p:txBody>
          <a:bodyPr wrap="square" anchor="ctr">
            <a:spAutoFit/>
          </a:bodyPr>
          <a:lstStyle/>
          <a:p>
            <a:pPr algn="just">
              <a:spcAft>
                <a:spcPts val="600"/>
              </a:spcAft>
              <a:tabLst>
                <a:tab pos="800100" algn="l"/>
              </a:tabLst>
            </a:pPr>
            <a:r>
              <a:rPr lang="en-GB" sz="2400" b="1" dirty="0">
                <a:solidFill>
                  <a:srgbClr val="FF0000"/>
                </a:solidFill>
              </a:rPr>
              <a:t>Leakage is the water escaping from the distribution network before reaching the customer</a:t>
            </a:r>
          </a:p>
        </p:txBody>
      </p:sp>
      <p:sp>
        <p:nvSpPr>
          <p:cNvPr id="10" name="Rectangle 9"/>
          <p:cNvSpPr/>
          <p:nvPr/>
        </p:nvSpPr>
        <p:spPr>
          <a:xfrm>
            <a:off x="360740" y="2356158"/>
            <a:ext cx="4912520" cy="2862322"/>
          </a:xfrm>
          <a:prstGeom prst="rect">
            <a:avLst/>
          </a:prstGeom>
        </p:spPr>
        <p:txBody>
          <a:bodyPr wrap="square">
            <a:spAutoFit/>
          </a:bodyPr>
          <a:lstStyle/>
          <a:p>
            <a:pPr algn="just">
              <a:spcAft>
                <a:spcPts val="600"/>
              </a:spcAft>
              <a:tabLst>
                <a:tab pos="800100" algn="l"/>
              </a:tabLst>
              <a:defRPr/>
            </a:pPr>
            <a:r>
              <a:rPr lang="en-GB" sz="2000" dirty="0">
                <a:solidFill>
                  <a:schemeClr val="tx1">
                    <a:lumMod val="75000"/>
                    <a:lumOff val="25000"/>
                  </a:schemeClr>
                </a:solidFill>
                <a:cs typeface="Arial" pitchFamily="34" charset="0"/>
              </a:rPr>
              <a:t>This is usually in the form of leaks from the:</a:t>
            </a:r>
          </a:p>
          <a:p>
            <a:pPr marL="269875" indent="-269875" algn="just" eaLnBrk="0" hangingPunct="0">
              <a:spcBef>
                <a:spcPts val="0"/>
              </a:spcBef>
              <a:spcAft>
                <a:spcPts val="600"/>
              </a:spcAft>
              <a:buFontTx/>
              <a:buChar char="•"/>
              <a:tabLst>
                <a:tab pos="800100" algn="l"/>
              </a:tabLst>
              <a:defRPr/>
            </a:pPr>
            <a:r>
              <a:rPr lang="en-GB" sz="2000" dirty="0">
                <a:solidFill>
                  <a:schemeClr val="tx1">
                    <a:lumMod val="75000"/>
                    <a:lumOff val="25000"/>
                  </a:schemeClr>
                </a:solidFill>
                <a:ea typeface="Calibri" pitchFamily="34" charset="0"/>
                <a:cs typeface="Arial" pitchFamily="34" charset="0"/>
              </a:rPr>
              <a:t>Transfer and distribution pipes;</a:t>
            </a:r>
            <a:endParaRPr lang="en-GB" sz="2000" dirty="0">
              <a:solidFill>
                <a:schemeClr val="tx1">
                  <a:lumMod val="75000"/>
                  <a:lumOff val="25000"/>
                </a:schemeClr>
              </a:solidFill>
              <a:cs typeface="Arial" pitchFamily="34" charset="0"/>
            </a:endParaRPr>
          </a:p>
          <a:p>
            <a:pPr marL="269875" indent="-269875" algn="just" eaLnBrk="0" hangingPunct="0">
              <a:spcBef>
                <a:spcPts val="0"/>
              </a:spcBef>
              <a:spcAft>
                <a:spcPts val="600"/>
              </a:spcAft>
              <a:buFontTx/>
              <a:buChar char="•"/>
              <a:tabLst>
                <a:tab pos="800100" algn="l"/>
              </a:tabLst>
              <a:defRPr/>
            </a:pPr>
            <a:r>
              <a:rPr lang="en-GB" sz="2000" dirty="0">
                <a:solidFill>
                  <a:schemeClr val="tx1">
                    <a:lumMod val="75000"/>
                    <a:lumOff val="25000"/>
                  </a:schemeClr>
                </a:solidFill>
                <a:ea typeface="Calibri" pitchFamily="34" charset="0"/>
                <a:cs typeface="Arial" pitchFamily="34" charset="0"/>
              </a:rPr>
              <a:t>Joints and fittings including air valves, hydrants etc;</a:t>
            </a:r>
            <a:endParaRPr lang="en-GB" sz="2000" dirty="0">
              <a:solidFill>
                <a:schemeClr val="tx1">
                  <a:lumMod val="75000"/>
                  <a:lumOff val="25000"/>
                </a:schemeClr>
              </a:solidFill>
              <a:cs typeface="Arial" pitchFamily="34" charset="0"/>
            </a:endParaRPr>
          </a:p>
          <a:p>
            <a:pPr marL="269875" indent="-269875" algn="just" eaLnBrk="0" hangingPunct="0">
              <a:spcBef>
                <a:spcPts val="0"/>
              </a:spcBef>
              <a:spcAft>
                <a:spcPts val="600"/>
              </a:spcAft>
              <a:buFontTx/>
              <a:buChar char="•"/>
              <a:tabLst>
                <a:tab pos="800100" algn="l"/>
              </a:tabLst>
              <a:defRPr/>
            </a:pPr>
            <a:r>
              <a:rPr lang="en-GB" sz="2000" dirty="0">
                <a:solidFill>
                  <a:schemeClr val="tx1">
                    <a:lumMod val="75000"/>
                    <a:lumOff val="25000"/>
                  </a:schemeClr>
                </a:solidFill>
                <a:ea typeface="Calibri" pitchFamily="34" charset="0"/>
                <a:cs typeface="Arial" pitchFamily="34" charset="0"/>
              </a:rPr>
              <a:t>Service reservoir/storage tank  floors and walls and overflows;</a:t>
            </a:r>
            <a:endParaRPr lang="en-GB" sz="2000" dirty="0">
              <a:solidFill>
                <a:schemeClr val="tx1">
                  <a:lumMod val="75000"/>
                  <a:lumOff val="25000"/>
                </a:schemeClr>
              </a:solidFill>
              <a:cs typeface="Arial" pitchFamily="34" charset="0"/>
            </a:endParaRPr>
          </a:p>
          <a:p>
            <a:pPr marL="269875" indent="-269875" algn="just" eaLnBrk="0" hangingPunct="0">
              <a:spcBef>
                <a:spcPts val="0"/>
              </a:spcBef>
              <a:spcAft>
                <a:spcPts val="600"/>
              </a:spcAft>
              <a:buFontTx/>
              <a:buChar char="•"/>
              <a:tabLst>
                <a:tab pos="800100" algn="l"/>
              </a:tabLst>
              <a:defRPr/>
            </a:pPr>
            <a:r>
              <a:rPr lang="en-GB" sz="2000" dirty="0">
                <a:solidFill>
                  <a:schemeClr val="tx1">
                    <a:lumMod val="75000"/>
                    <a:lumOff val="25000"/>
                  </a:schemeClr>
                </a:solidFill>
                <a:ea typeface="Calibri" pitchFamily="34" charset="0"/>
                <a:cs typeface="Arial" pitchFamily="34" charset="0"/>
              </a:rPr>
              <a:t>Service connections up to the point of customer boundary or meter</a:t>
            </a:r>
            <a:endParaRPr lang="en-GB" sz="2000" dirty="0">
              <a:solidFill>
                <a:schemeClr val="tx1">
                  <a:lumMod val="75000"/>
                  <a:lumOff val="25000"/>
                </a:schemeClr>
              </a:solidFill>
              <a:cs typeface="Arial" pitchFamily="34" charset="0"/>
            </a:endParaRPr>
          </a:p>
        </p:txBody>
      </p:sp>
      <p:pic>
        <p:nvPicPr>
          <p:cNvPr id="11" name="Picture 1"/>
          <p:cNvPicPr>
            <a:picLocks noChangeAspect="1" noChangeArrowheads="1"/>
          </p:cNvPicPr>
          <p:nvPr/>
        </p:nvPicPr>
        <p:blipFill>
          <a:blip r:embed="rId2" cstate="print"/>
          <a:srcRect/>
          <a:stretch>
            <a:fillRect/>
          </a:stretch>
        </p:blipFill>
        <p:spPr bwMode="auto">
          <a:xfrm>
            <a:off x="6222312" y="1700808"/>
            <a:ext cx="2609525" cy="2349870"/>
          </a:xfrm>
          <a:prstGeom prst="rect">
            <a:avLst/>
          </a:prstGeom>
          <a:noFill/>
          <a:ln w="9525">
            <a:noFill/>
            <a:miter lim="800000"/>
            <a:headEnd/>
            <a:tailEnd/>
          </a:ln>
        </p:spPr>
      </p:pic>
      <p:pic>
        <p:nvPicPr>
          <p:cNvPr id="12" name="Picture 3" descr="http://www.rainharvest.co.za/wp-content/uploads/2012/10/water-losses-through-leaking-pipes.jpg">
            <a:hlinkClick r:id="rId3"/>
          </p:cNvPr>
          <p:cNvPicPr>
            <a:picLocks noChangeAspect="1" noChangeArrowheads="1"/>
          </p:cNvPicPr>
          <p:nvPr/>
        </p:nvPicPr>
        <p:blipFill>
          <a:blip r:embed="rId4" cstate="print"/>
          <a:srcRect/>
          <a:stretch>
            <a:fillRect/>
          </a:stretch>
        </p:blipFill>
        <p:spPr bwMode="auto">
          <a:xfrm>
            <a:off x="6222312" y="4278826"/>
            <a:ext cx="2614122" cy="1979479"/>
          </a:xfrm>
          <a:prstGeom prst="rect">
            <a:avLst/>
          </a:prstGeom>
          <a:noFill/>
        </p:spPr>
      </p:pic>
      <p:sp>
        <p:nvSpPr>
          <p:cNvPr id="14" name="Titel 1"/>
          <p:cNvSpPr>
            <a:spLocks noGrp="1"/>
          </p:cNvSpPr>
          <p:nvPr>
            <p:ph type="title"/>
          </p:nvPr>
        </p:nvSpPr>
        <p:spPr>
          <a:xfrm>
            <a:off x="800100" y="215885"/>
            <a:ext cx="7543800" cy="830045"/>
          </a:xfrm>
        </p:spPr>
        <p:txBody>
          <a:bodyPr>
            <a:normAutofit/>
          </a:bodyPr>
          <a:lstStyle/>
          <a:p>
            <a:r>
              <a:rPr lang="en-GB" sz="4400" dirty="0"/>
              <a:t>Physical Losses (leakage)</a:t>
            </a:r>
            <a:endParaRPr lang="nl-NL" sz="44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550051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Content</a:t>
            </a:r>
          </a:p>
        </p:txBody>
      </p:sp>
      <p:sp>
        <p:nvSpPr>
          <p:cNvPr id="3" name="Tijdelijke aanduiding voor inhoud 2"/>
          <p:cNvSpPr>
            <a:spLocks noGrp="1"/>
          </p:cNvSpPr>
          <p:nvPr>
            <p:ph idx="1"/>
          </p:nvPr>
        </p:nvSpPr>
        <p:spPr/>
        <p:txBody>
          <a:bodyPr/>
          <a:lstStyle/>
          <a:p>
            <a:pPr marL="539750" indent="-457200">
              <a:buClr>
                <a:schemeClr val="tx1">
                  <a:lumMod val="75000"/>
                  <a:lumOff val="25000"/>
                </a:schemeClr>
              </a:buClr>
              <a:buFont typeface="+mj-lt"/>
              <a:buAutoNum type="arabicPeriod"/>
            </a:pPr>
            <a:r>
              <a:rPr lang="nl-NL" dirty="0"/>
              <a:t>IWA Water Balance</a:t>
            </a:r>
          </a:p>
          <a:p>
            <a:pPr marL="539750" indent="-457200">
              <a:buClr>
                <a:schemeClr val="tx1">
                  <a:lumMod val="75000"/>
                  <a:lumOff val="25000"/>
                </a:schemeClr>
              </a:buClr>
              <a:buFont typeface="+mj-lt"/>
              <a:buAutoNum type="arabicPeriod"/>
            </a:pPr>
            <a:r>
              <a:rPr lang="nl-NL" dirty="0"/>
              <a:t>NRW components</a:t>
            </a:r>
          </a:p>
          <a:p>
            <a:pPr marL="539750" indent="-457200">
              <a:buClr>
                <a:schemeClr val="tx1">
                  <a:lumMod val="75000"/>
                  <a:lumOff val="25000"/>
                </a:schemeClr>
              </a:buClr>
              <a:buFont typeface="+mj-lt"/>
              <a:buAutoNum type="arabicPeriod"/>
            </a:pPr>
            <a:r>
              <a:rPr lang="en-GB" dirty="0"/>
              <a:t>NRW Target Level</a:t>
            </a:r>
          </a:p>
          <a:p>
            <a:pPr marL="539750" indent="-457200">
              <a:buClr>
                <a:schemeClr val="tx1">
                  <a:lumMod val="75000"/>
                  <a:lumOff val="25000"/>
                </a:schemeClr>
              </a:buClr>
              <a:buFont typeface="+mj-lt"/>
              <a:buAutoNum type="arabicPeriod"/>
            </a:pPr>
            <a:r>
              <a:rPr lang="nl-NL" dirty="0"/>
              <a:t>Summary</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2</a:t>
            </a:fld>
            <a:endParaRPr lang="en-US">
              <a:solidFill>
                <a:srgbClr val="2D9BDC"/>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1185461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err="1"/>
              <a:t>Nrw</a:t>
            </a:r>
            <a:r>
              <a:rPr lang="en-US" dirty="0"/>
              <a:t> components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20</a:t>
            </a:fld>
            <a:endParaRPr lang="en-US">
              <a:solidFill>
                <a:srgbClr val="2D9BDC"/>
              </a:solidFill>
            </a:endParaRPr>
          </a:p>
        </p:txBody>
      </p:sp>
      <p:sp>
        <p:nvSpPr>
          <p:cNvPr id="8" name="TextBox 8"/>
          <p:cNvSpPr txBox="1">
            <a:spLocks noChangeArrowheads="1"/>
          </p:cNvSpPr>
          <p:nvPr/>
        </p:nvSpPr>
        <p:spPr bwMode="auto">
          <a:xfrm>
            <a:off x="3673193" y="3114560"/>
            <a:ext cx="1552932" cy="1538493"/>
          </a:xfrm>
          <a:prstGeom prst="rect">
            <a:avLst/>
          </a:prstGeom>
          <a:solidFill>
            <a:srgbClr val="99FF66"/>
          </a:solidFill>
          <a:ln w="38100">
            <a:solidFill>
              <a:srgbClr val="111111"/>
            </a:solidFill>
            <a:miter lim="800000"/>
            <a:headEnd/>
            <a:tailEnd/>
          </a:ln>
        </p:spPr>
        <p:txBody>
          <a:bodyPr/>
          <a:lstStyle/>
          <a:p>
            <a:endParaRPr lang="en-GB" sz="2800" dirty="0"/>
          </a:p>
          <a:p>
            <a:pPr algn="ctr"/>
            <a:r>
              <a:rPr lang="en-GB" sz="2000" b="1" dirty="0">
                <a:solidFill>
                  <a:srgbClr val="052754"/>
                </a:solidFill>
                <a:ea typeface="ＭＳ Ｐゴシック" pitchFamily="34" charset="-128"/>
              </a:rPr>
              <a:t>Leakage Reduction</a:t>
            </a:r>
          </a:p>
        </p:txBody>
      </p:sp>
      <p:sp>
        <p:nvSpPr>
          <p:cNvPr id="9" name="TextBox 9"/>
          <p:cNvSpPr txBox="1">
            <a:spLocks noChangeArrowheads="1"/>
          </p:cNvSpPr>
          <p:nvPr/>
        </p:nvSpPr>
        <p:spPr bwMode="auto">
          <a:xfrm>
            <a:off x="682625" y="3430223"/>
            <a:ext cx="1480365" cy="923318"/>
          </a:xfrm>
          <a:prstGeom prst="rect">
            <a:avLst/>
          </a:prstGeom>
          <a:noFill/>
          <a:ln w="9525">
            <a:noFill/>
            <a:miter lim="800000"/>
            <a:headEnd/>
            <a:tailEnd/>
          </a:ln>
        </p:spPr>
        <p:txBody>
          <a:bodyPr lIns="0" tIns="0" rIns="0" bIns="0">
            <a:spAutoFit/>
          </a:bodyPr>
          <a:lstStyle/>
          <a:p>
            <a:pPr algn="ctr"/>
            <a:r>
              <a:rPr lang="en-GB" sz="2000" dirty="0">
                <a:ea typeface="ＭＳ Ｐゴシック" pitchFamily="34" charset="-128"/>
              </a:rPr>
              <a:t>Speed and Quality of Repairs</a:t>
            </a:r>
          </a:p>
        </p:txBody>
      </p:sp>
      <p:sp>
        <p:nvSpPr>
          <p:cNvPr id="10" name="TextBox 10"/>
          <p:cNvSpPr txBox="1">
            <a:spLocks noChangeArrowheads="1"/>
          </p:cNvSpPr>
          <p:nvPr/>
        </p:nvSpPr>
        <p:spPr bwMode="auto">
          <a:xfrm>
            <a:off x="3613456" y="1412776"/>
            <a:ext cx="1654525" cy="615545"/>
          </a:xfrm>
          <a:prstGeom prst="rect">
            <a:avLst/>
          </a:prstGeom>
          <a:noFill/>
          <a:ln w="9525">
            <a:noFill/>
            <a:miter lim="800000"/>
            <a:headEnd/>
            <a:tailEnd/>
          </a:ln>
        </p:spPr>
        <p:txBody>
          <a:bodyPr lIns="0" tIns="0" rIns="0" bIns="0">
            <a:spAutoFit/>
          </a:bodyPr>
          <a:lstStyle/>
          <a:p>
            <a:pPr algn="ctr"/>
            <a:r>
              <a:rPr lang="en-GB" sz="2000" dirty="0">
                <a:ea typeface="ＭＳ Ｐゴシック" pitchFamily="34" charset="-128"/>
              </a:rPr>
              <a:t>Pressure Management</a:t>
            </a:r>
          </a:p>
        </p:txBody>
      </p:sp>
      <p:sp>
        <p:nvSpPr>
          <p:cNvPr id="11" name="TextBox 11"/>
          <p:cNvSpPr txBox="1">
            <a:spLocks noChangeArrowheads="1"/>
          </p:cNvSpPr>
          <p:nvPr/>
        </p:nvSpPr>
        <p:spPr bwMode="auto">
          <a:xfrm>
            <a:off x="6647635" y="3379112"/>
            <a:ext cx="1480365" cy="923318"/>
          </a:xfrm>
          <a:prstGeom prst="rect">
            <a:avLst/>
          </a:prstGeom>
          <a:noFill/>
          <a:ln w="9525">
            <a:noFill/>
            <a:miter lim="800000"/>
            <a:headEnd/>
            <a:tailEnd/>
          </a:ln>
        </p:spPr>
        <p:txBody>
          <a:bodyPr lIns="0" tIns="0" rIns="0" bIns="0">
            <a:spAutoFit/>
          </a:bodyPr>
          <a:lstStyle/>
          <a:p>
            <a:pPr algn="ctr"/>
            <a:r>
              <a:rPr lang="en-GB" sz="2000" dirty="0">
                <a:ea typeface="ＭＳ Ｐゴシック" pitchFamily="34" charset="-128"/>
              </a:rPr>
              <a:t>Active Leakage Control</a:t>
            </a:r>
          </a:p>
        </p:txBody>
      </p:sp>
      <p:sp>
        <p:nvSpPr>
          <p:cNvPr id="12" name="Right Arrow 11"/>
          <p:cNvSpPr/>
          <p:nvPr/>
        </p:nvSpPr>
        <p:spPr bwMode="auto">
          <a:xfrm rot="5400000">
            <a:off x="4021138" y="2241451"/>
            <a:ext cx="827087" cy="738187"/>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latin typeface="Arial" pitchFamily="34" charset="0"/>
              <a:ea typeface="ＭＳ Ｐゴシック" pitchFamily="1" charset="-128"/>
              <a:cs typeface="Arial" pitchFamily="34" charset="0"/>
            </a:endParaRPr>
          </a:p>
        </p:txBody>
      </p:sp>
      <p:sp>
        <p:nvSpPr>
          <p:cNvPr id="13" name="TextBox 13"/>
          <p:cNvSpPr txBox="1">
            <a:spLocks noChangeArrowheads="1"/>
          </p:cNvSpPr>
          <p:nvPr/>
        </p:nvSpPr>
        <p:spPr bwMode="auto">
          <a:xfrm>
            <a:off x="2699974" y="5556556"/>
            <a:ext cx="3490468" cy="615545"/>
          </a:xfrm>
          <a:prstGeom prst="rect">
            <a:avLst/>
          </a:prstGeom>
          <a:solidFill>
            <a:schemeClr val="bg1"/>
          </a:solidFill>
          <a:ln w="9525">
            <a:noFill/>
            <a:miter lim="800000"/>
            <a:headEnd/>
            <a:tailEnd/>
          </a:ln>
        </p:spPr>
        <p:txBody>
          <a:bodyPr lIns="0" tIns="0" rIns="0" bIns="0">
            <a:spAutoFit/>
          </a:bodyPr>
          <a:lstStyle/>
          <a:p>
            <a:pPr algn="ctr"/>
            <a:r>
              <a:rPr lang="en-GB" sz="2000" dirty="0">
                <a:ea typeface="ＭＳ Ｐゴシック" pitchFamily="34" charset="-128"/>
              </a:rPr>
              <a:t>Pipe materials, installation, replacement and maintenance</a:t>
            </a:r>
          </a:p>
        </p:txBody>
      </p:sp>
      <p:sp>
        <p:nvSpPr>
          <p:cNvPr id="14" name="Right Arrow 13"/>
          <p:cNvSpPr/>
          <p:nvPr/>
        </p:nvSpPr>
        <p:spPr bwMode="auto">
          <a:xfrm rot="10800000">
            <a:off x="5487988" y="3474938"/>
            <a:ext cx="1044575" cy="738188"/>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latin typeface="Arial" pitchFamily="34" charset="0"/>
              <a:ea typeface="ＭＳ Ｐゴシック" pitchFamily="1" charset="-128"/>
              <a:cs typeface="Arial" pitchFamily="34" charset="0"/>
            </a:endParaRPr>
          </a:p>
        </p:txBody>
      </p:sp>
      <p:sp>
        <p:nvSpPr>
          <p:cNvPr id="15" name="Right Arrow 14"/>
          <p:cNvSpPr/>
          <p:nvPr/>
        </p:nvSpPr>
        <p:spPr bwMode="auto">
          <a:xfrm>
            <a:off x="2366963" y="3474938"/>
            <a:ext cx="1044575" cy="738188"/>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latin typeface="Arial" pitchFamily="34" charset="0"/>
              <a:ea typeface="ＭＳ Ｐゴシック" pitchFamily="1" charset="-128"/>
              <a:cs typeface="Arial" pitchFamily="34" charset="0"/>
            </a:endParaRPr>
          </a:p>
        </p:txBody>
      </p:sp>
      <p:sp>
        <p:nvSpPr>
          <p:cNvPr id="16" name="Right Arrow 15"/>
          <p:cNvSpPr/>
          <p:nvPr/>
        </p:nvSpPr>
        <p:spPr bwMode="auto">
          <a:xfrm rot="16200000">
            <a:off x="4053682" y="4755257"/>
            <a:ext cx="762000" cy="738187"/>
          </a:xfrm>
          <a:prstGeom prst="rightArrow">
            <a:avLst/>
          </a:prstGeom>
          <a:solidFill>
            <a:schemeClr val="accent5">
              <a:lumMod val="75000"/>
            </a:schemeClr>
          </a:solidFill>
          <a:ln w="28575" cap="flat" cmpd="sng" algn="ctr">
            <a:solidFill>
              <a:srgbClr val="111111"/>
            </a:solidFill>
            <a:prstDash val="solid"/>
            <a:round/>
            <a:headEnd type="none" w="med" len="med"/>
            <a:tailEnd type="none" w="med" len="med"/>
          </a:ln>
          <a:effectLst/>
        </p:spPr>
        <p:txBody>
          <a:bodyPr>
            <a:spAutoFit/>
          </a:bodyPr>
          <a:lstStyle/>
          <a:p>
            <a:pPr algn="ctr" eaLnBrk="0" hangingPunct="0">
              <a:defRPr/>
            </a:pPr>
            <a:endParaRPr lang="en-GB">
              <a:solidFill>
                <a:srgbClr val="052754"/>
              </a:solidFill>
              <a:latin typeface="Arial" pitchFamily="34" charset="0"/>
              <a:ea typeface="ＭＳ Ｐゴシック" pitchFamily="1" charset="-128"/>
              <a:cs typeface="Arial" pitchFamily="34" charset="0"/>
            </a:endParaRPr>
          </a:p>
        </p:txBody>
      </p:sp>
      <p:pic>
        <p:nvPicPr>
          <p:cNvPr id="17" name="Picture 16"/>
          <p:cNvPicPr>
            <a:picLocks noChangeAspect="1" noChangeArrowheads="1"/>
          </p:cNvPicPr>
          <p:nvPr/>
        </p:nvPicPr>
        <p:blipFill>
          <a:blip r:embed="rId2" cstate="print"/>
          <a:srcRect/>
          <a:stretch>
            <a:fillRect/>
          </a:stretch>
        </p:blipFill>
        <p:spPr bwMode="auto">
          <a:xfrm>
            <a:off x="460921" y="1523997"/>
            <a:ext cx="2091211" cy="1569151"/>
          </a:xfrm>
          <a:prstGeom prst="rect">
            <a:avLst/>
          </a:prstGeom>
          <a:noFill/>
          <a:ln w="9525">
            <a:noFill/>
            <a:miter lim="800000"/>
            <a:headEnd/>
            <a:tailEnd/>
          </a:ln>
          <a:effectLst/>
        </p:spPr>
      </p:pic>
      <p:pic>
        <p:nvPicPr>
          <p:cNvPr id="18" name="Picture 16" descr="Afbeelding55555"/>
          <p:cNvPicPr>
            <a:picLocks noChangeAspect="1" noChangeArrowheads="1"/>
          </p:cNvPicPr>
          <p:nvPr/>
        </p:nvPicPr>
        <p:blipFill>
          <a:blip r:embed="rId3" cstate="print"/>
          <a:srcRect/>
          <a:stretch>
            <a:fillRect/>
          </a:stretch>
        </p:blipFill>
        <p:spPr bwMode="auto">
          <a:xfrm>
            <a:off x="289898" y="4543727"/>
            <a:ext cx="1304925" cy="1804988"/>
          </a:xfrm>
          <a:prstGeom prst="rect">
            <a:avLst/>
          </a:prstGeom>
          <a:noFill/>
          <a:ln w="9525">
            <a:noFill/>
            <a:miter lim="800000"/>
            <a:headEnd/>
            <a:tailEnd/>
          </a:ln>
        </p:spPr>
      </p:pic>
      <p:pic>
        <p:nvPicPr>
          <p:cNvPr id="19" name="Picture 19" descr="images006"/>
          <p:cNvPicPr>
            <a:picLocks noChangeAspect="1" noChangeArrowheads="1"/>
          </p:cNvPicPr>
          <p:nvPr/>
        </p:nvPicPr>
        <p:blipFill>
          <a:blip r:embed="rId4" cstate="print"/>
          <a:srcRect/>
          <a:stretch>
            <a:fillRect/>
          </a:stretch>
        </p:blipFill>
        <p:spPr bwMode="auto">
          <a:xfrm>
            <a:off x="1731348" y="4455422"/>
            <a:ext cx="793750" cy="1131887"/>
          </a:xfrm>
          <a:prstGeom prst="rect">
            <a:avLst/>
          </a:prstGeom>
          <a:noFill/>
          <a:ln w="9525">
            <a:noFill/>
            <a:miter lim="800000"/>
            <a:headEnd/>
            <a:tailEnd/>
          </a:ln>
        </p:spPr>
      </p:pic>
      <p:pic>
        <p:nvPicPr>
          <p:cNvPr id="20" name="Picture 17" descr="imagesCAJH02Q0"/>
          <p:cNvPicPr>
            <a:picLocks noChangeAspect="1" noChangeArrowheads="1"/>
          </p:cNvPicPr>
          <p:nvPr/>
        </p:nvPicPr>
        <p:blipFill>
          <a:blip r:embed="rId5" cstate="print"/>
          <a:srcRect/>
          <a:stretch>
            <a:fillRect/>
          </a:stretch>
        </p:blipFill>
        <p:spPr bwMode="auto">
          <a:xfrm>
            <a:off x="6645038" y="4477052"/>
            <a:ext cx="1397000" cy="1871663"/>
          </a:xfrm>
          <a:prstGeom prst="rect">
            <a:avLst/>
          </a:prstGeom>
          <a:noFill/>
          <a:ln w="9525">
            <a:noFill/>
            <a:miter lim="800000"/>
            <a:headEnd/>
            <a:tailEnd/>
          </a:ln>
        </p:spPr>
      </p:pic>
      <p:pic>
        <p:nvPicPr>
          <p:cNvPr id="21" name="Picture 2" descr="http://www.vag-armaturen.com/vag-pico-pilot-operated-control-valve-01-VA.jpg"/>
          <p:cNvPicPr>
            <a:picLocks noChangeAspect="1" noChangeArrowheads="1"/>
          </p:cNvPicPr>
          <p:nvPr/>
        </p:nvPicPr>
        <p:blipFill>
          <a:blip r:embed="rId6" cstate="email"/>
          <a:srcRect/>
          <a:stretch>
            <a:fillRect/>
          </a:stretch>
        </p:blipFill>
        <p:spPr bwMode="auto">
          <a:xfrm>
            <a:off x="5901002" y="1455417"/>
            <a:ext cx="1637730" cy="1637731"/>
          </a:xfrm>
          <a:prstGeom prst="rect">
            <a:avLst/>
          </a:prstGeom>
          <a:noFill/>
        </p:spPr>
      </p:pic>
      <p:sp>
        <p:nvSpPr>
          <p:cNvPr id="22" name="Titel 1"/>
          <p:cNvSpPr>
            <a:spLocks noGrp="1"/>
          </p:cNvSpPr>
          <p:nvPr>
            <p:ph type="title"/>
          </p:nvPr>
        </p:nvSpPr>
        <p:spPr>
          <a:xfrm>
            <a:off x="70648" y="37604"/>
            <a:ext cx="9090769" cy="887305"/>
          </a:xfrm>
        </p:spPr>
        <p:txBody>
          <a:bodyPr>
            <a:normAutofit/>
          </a:bodyPr>
          <a:lstStyle/>
          <a:p>
            <a:r>
              <a:rPr lang="en-GB" sz="4400" dirty="0"/>
              <a:t>Four Approaches to Leak Reduction</a:t>
            </a:r>
            <a:endParaRPr lang="nl-NL" sz="4400" dirty="0"/>
          </a:p>
        </p:txBody>
      </p:sp>
      <p:sp>
        <p:nvSpPr>
          <p:cNvPr id="23" name="Rectangle 2"/>
          <p:cNvSpPr txBox="1">
            <a:spLocks noChangeArrowheads="1"/>
          </p:cNvSpPr>
          <p:nvPr/>
        </p:nvSpPr>
        <p:spPr bwMode="auto">
          <a:xfrm>
            <a:off x="3411538" y="901528"/>
            <a:ext cx="5679231" cy="438150"/>
          </a:xfrm>
          <a:prstGeom prst="rect">
            <a:avLst/>
          </a:prstGeom>
          <a:noFill/>
          <a:ln w="9525">
            <a:noFill/>
            <a:miter lim="800000"/>
            <a:headEnd/>
            <a:tailEnd/>
          </a:ln>
        </p:spPr>
        <p:txBody>
          <a:bodyPr anchor="ctr"/>
          <a:lstStyle/>
          <a:p>
            <a:pPr algn="ctr">
              <a:defRPr/>
            </a:pPr>
            <a:r>
              <a:rPr lang="en-GB" sz="2400" b="1" dirty="0">
                <a:solidFill>
                  <a:srgbClr val="FF0000"/>
                </a:solidFill>
                <a:ea typeface="+mj-ea"/>
                <a:cs typeface="+mj-cs"/>
              </a:rPr>
              <a:t>Prioritise your Leak Reduction Approach</a:t>
            </a:r>
            <a:endParaRPr lang="en-US" sz="2400" b="1" dirty="0">
              <a:solidFill>
                <a:srgbClr val="FF0000"/>
              </a:solidFill>
              <a:ea typeface="+mj-ea"/>
              <a:cs typeface="+mj-cs"/>
            </a:endParaRPr>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472253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marL="457200" indent="-457200">
              <a:buFont typeface="+mj-lt"/>
              <a:buAutoNum type="arabicPeriod" startAt="3"/>
            </a:pPr>
            <a:r>
              <a:rPr lang="en-GB" dirty="0"/>
              <a:t>NRW Target Level</a:t>
            </a:r>
            <a:endParaRPr lang="nl-NL"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1717573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22</a:t>
            </a:fld>
            <a:endParaRPr lang="en-US">
              <a:solidFill>
                <a:srgbClr val="2D9BDC"/>
              </a:solidFill>
            </a:endParaRPr>
          </a:p>
        </p:txBody>
      </p:sp>
      <p:sp>
        <p:nvSpPr>
          <p:cNvPr id="8" name="TextBox 7"/>
          <p:cNvSpPr txBox="1"/>
          <p:nvPr/>
        </p:nvSpPr>
        <p:spPr>
          <a:xfrm>
            <a:off x="406400" y="1233488"/>
            <a:ext cx="8447088" cy="4485843"/>
          </a:xfrm>
          <a:prstGeom prst="rect">
            <a:avLst/>
          </a:prstGeom>
          <a:noFill/>
        </p:spPr>
        <p:txBody>
          <a:bodyPr>
            <a:spAutoFit/>
          </a:bodyPr>
          <a:lstStyle/>
          <a:p>
            <a:pPr>
              <a:spcAft>
                <a:spcPts val="600"/>
              </a:spcAft>
              <a:defRPr/>
            </a:pPr>
            <a:r>
              <a:rPr lang="en-GB" sz="2000" dirty="0">
                <a:solidFill>
                  <a:schemeClr val="tx1">
                    <a:lumMod val="75000"/>
                    <a:lumOff val="25000"/>
                  </a:schemeClr>
                </a:solidFill>
                <a:cs typeface="Arial" charset="0"/>
              </a:rPr>
              <a:t>The Economic Level of Leakage  (ELL) is </a:t>
            </a:r>
            <a:r>
              <a:rPr lang="en-GB" sz="2000" b="1" dirty="0">
                <a:solidFill>
                  <a:srgbClr val="FF0000"/>
                </a:solidFill>
                <a:cs typeface="Arial" charset="0"/>
              </a:rPr>
              <a:t>‘the level of leakage at which any further reduction would incur costs greater than the benefits derived from the savings’</a:t>
            </a:r>
          </a:p>
          <a:p>
            <a:pPr>
              <a:spcAft>
                <a:spcPts val="600"/>
              </a:spcAft>
              <a:defRPr/>
            </a:pPr>
            <a:endParaRPr lang="en-GB" sz="1050" dirty="0">
              <a:cs typeface="Arial" charset="0"/>
            </a:endParaRPr>
          </a:p>
          <a:p>
            <a:pPr marL="261938" indent="-261938">
              <a:spcAft>
                <a:spcPts val="600"/>
              </a:spcAft>
              <a:buFont typeface="Arial" pitchFamily="34" charset="0"/>
              <a:buChar char="•"/>
              <a:defRPr/>
            </a:pPr>
            <a:r>
              <a:rPr lang="en-GB" sz="2000" dirty="0">
                <a:solidFill>
                  <a:schemeClr val="tx1">
                    <a:lumMod val="75000"/>
                    <a:lumOff val="25000"/>
                  </a:schemeClr>
                </a:solidFill>
                <a:cs typeface="Arial" charset="0"/>
              </a:rPr>
              <a:t>In theory, the ELL would serve as the water company’s leakage level target</a:t>
            </a:r>
          </a:p>
          <a:p>
            <a:pPr marL="261938" indent="-261938">
              <a:spcAft>
                <a:spcPts val="600"/>
              </a:spcAft>
              <a:buFont typeface="Arial" pitchFamily="34" charset="0"/>
              <a:buChar char="•"/>
              <a:defRPr/>
            </a:pPr>
            <a:r>
              <a:rPr lang="en-GB" sz="2000" dirty="0">
                <a:solidFill>
                  <a:schemeClr val="tx1">
                    <a:lumMod val="75000"/>
                    <a:lumOff val="25000"/>
                  </a:schemeClr>
                </a:solidFill>
                <a:cs typeface="Arial" charset="0"/>
              </a:rPr>
              <a:t>In practice, it is extremely difficult and time consuming to calculate the ELL; it is specific to each water company and even to each DMA</a:t>
            </a:r>
          </a:p>
          <a:p>
            <a:pPr marL="261938" indent="-261938">
              <a:spcAft>
                <a:spcPts val="600"/>
              </a:spcAft>
              <a:buFont typeface="Arial" pitchFamily="34" charset="0"/>
              <a:buChar char="•"/>
              <a:defRPr/>
            </a:pPr>
            <a:r>
              <a:rPr lang="en-GB" sz="2000" dirty="0">
                <a:solidFill>
                  <a:schemeClr val="tx1">
                    <a:lumMod val="75000"/>
                    <a:lumOff val="25000"/>
                  </a:schemeClr>
                </a:solidFill>
                <a:cs typeface="Arial" charset="0"/>
              </a:rPr>
              <a:t>Consequently, best international practice for leakage </a:t>
            </a:r>
            <a:r>
              <a:rPr lang="en-GB" sz="2000" u="sng" dirty="0">
                <a:solidFill>
                  <a:schemeClr val="tx1">
                    <a:lumMod val="75000"/>
                    <a:lumOff val="25000"/>
                  </a:schemeClr>
                </a:solidFill>
                <a:cs typeface="Arial" charset="0"/>
              </a:rPr>
              <a:t>target setting </a:t>
            </a:r>
            <a:r>
              <a:rPr lang="en-GB" sz="2000" dirty="0">
                <a:solidFill>
                  <a:schemeClr val="tx1">
                    <a:lumMod val="75000"/>
                    <a:lumOff val="25000"/>
                  </a:schemeClr>
                </a:solidFill>
                <a:cs typeface="Arial" charset="0"/>
              </a:rPr>
              <a:t>uses the easier performance indicators of:</a:t>
            </a:r>
          </a:p>
          <a:p>
            <a:pPr marL="914400" lvl="1" indent="-457200">
              <a:spcAft>
                <a:spcPts val="600"/>
              </a:spcAft>
              <a:buFont typeface="+mj-lt"/>
              <a:buAutoNum type="arabicPeriod"/>
              <a:defRPr/>
            </a:pPr>
            <a:r>
              <a:rPr lang="en-GB" sz="2000" b="1" dirty="0">
                <a:solidFill>
                  <a:schemeClr val="tx1">
                    <a:lumMod val="75000"/>
                    <a:lumOff val="25000"/>
                  </a:schemeClr>
                </a:solidFill>
                <a:cs typeface="Arial" charset="0"/>
              </a:rPr>
              <a:t>Infrastructure Leakage Index (ILI); and</a:t>
            </a:r>
          </a:p>
          <a:p>
            <a:pPr marL="914400" lvl="1" indent="-457200">
              <a:spcAft>
                <a:spcPts val="600"/>
              </a:spcAft>
              <a:buFont typeface="+mj-lt"/>
              <a:buAutoNum type="arabicPeriod"/>
              <a:defRPr/>
            </a:pPr>
            <a:r>
              <a:rPr lang="en-GB" sz="2000" b="1" dirty="0">
                <a:solidFill>
                  <a:schemeClr val="tx1">
                    <a:lumMod val="75000"/>
                    <a:lumOff val="25000"/>
                  </a:schemeClr>
                </a:solidFill>
                <a:cs typeface="Arial" charset="0"/>
              </a:rPr>
              <a:t>Volume of Leakage per Service Connection per Day</a:t>
            </a:r>
          </a:p>
          <a:p>
            <a:pPr marL="457200" indent="-457200">
              <a:spcAft>
                <a:spcPts val="600"/>
              </a:spcAft>
              <a:buFont typeface="Arial" pitchFamily="34" charset="0"/>
              <a:buChar char="•"/>
              <a:defRPr/>
            </a:pPr>
            <a:r>
              <a:rPr lang="en-GB" sz="2000" dirty="0">
                <a:solidFill>
                  <a:schemeClr val="tx1">
                    <a:lumMod val="75000"/>
                    <a:lumOff val="25000"/>
                  </a:schemeClr>
                </a:solidFill>
                <a:cs typeface="Arial" charset="0"/>
              </a:rPr>
              <a:t>Calculating these leak performance indictors enables DMAs to be prioritised for proactive leak reduction activities</a:t>
            </a:r>
          </a:p>
        </p:txBody>
      </p:sp>
      <p:sp>
        <p:nvSpPr>
          <p:cNvPr id="9" name="Titel 1"/>
          <p:cNvSpPr>
            <a:spLocks noGrp="1"/>
          </p:cNvSpPr>
          <p:nvPr>
            <p:ph type="title"/>
          </p:nvPr>
        </p:nvSpPr>
        <p:spPr>
          <a:xfrm>
            <a:off x="539552" y="116632"/>
            <a:ext cx="8064896" cy="913795"/>
          </a:xfrm>
        </p:spPr>
        <p:txBody>
          <a:bodyPr>
            <a:noAutofit/>
          </a:bodyPr>
          <a:lstStyle/>
          <a:p>
            <a:r>
              <a:rPr lang="en-GB" sz="4400" dirty="0"/>
              <a:t>Target: Economic Level of Leakage</a:t>
            </a:r>
            <a:endParaRPr lang="nl-NL" sz="44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065113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23</a:t>
            </a:fld>
            <a:endParaRPr lang="en-US">
              <a:solidFill>
                <a:srgbClr val="2D9BDC"/>
              </a:solidFill>
            </a:endParaRPr>
          </a:p>
        </p:txBody>
      </p:sp>
      <p:sp>
        <p:nvSpPr>
          <p:cNvPr id="8" name="TextBox 7"/>
          <p:cNvSpPr txBox="1">
            <a:spLocks noChangeArrowheads="1"/>
          </p:cNvSpPr>
          <p:nvPr/>
        </p:nvSpPr>
        <p:spPr bwMode="auto">
          <a:xfrm>
            <a:off x="141423" y="1268760"/>
            <a:ext cx="8215312" cy="2708434"/>
          </a:xfrm>
          <a:prstGeom prst="rect">
            <a:avLst/>
          </a:prstGeom>
          <a:noFill/>
          <a:ln w="9525">
            <a:noFill/>
            <a:miter lim="800000"/>
            <a:headEnd/>
            <a:tailEnd/>
          </a:ln>
        </p:spPr>
        <p:txBody>
          <a:bodyPr>
            <a:spAutoFit/>
          </a:bodyPr>
          <a:lstStyle/>
          <a:p>
            <a:pPr marL="266700" indent="-266700">
              <a:spcBef>
                <a:spcPts val="600"/>
              </a:spcBef>
              <a:buFontTx/>
              <a:buChar char="•"/>
            </a:pPr>
            <a:r>
              <a:rPr lang="en-GB" altLang="nl-NL" sz="2000" dirty="0">
                <a:solidFill>
                  <a:schemeClr val="tx1">
                    <a:lumMod val="75000"/>
                    <a:lumOff val="25000"/>
                  </a:schemeClr>
                </a:solidFill>
                <a:ea typeface="MS PGothic" pitchFamily="34" charset="-128"/>
                <a:cs typeface="Arial" pitchFamily="34" charset="0"/>
              </a:rPr>
              <a:t>Infrastructure Leakage Index (ILI) is the ratio of:</a:t>
            </a:r>
          </a:p>
          <a:p>
            <a:pPr marL="266700" indent="-266700" algn="ctr">
              <a:spcBef>
                <a:spcPts val="600"/>
              </a:spcBef>
            </a:pPr>
            <a:endParaRPr lang="en-GB" altLang="nl-NL" sz="2000" dirty="0">
              <a:solidFill>
                <a:schemeClr val="tx1">
                  <a:lumMod val="75000"/>
                  <a:lumOff val="25000"/>
                </a:schemeClr>
              </a:solidFill>
              <a:ea typeface="MS PGothic" pitchFamily="34" charset="-128"/>
              <a:cs typeface="Arial" pitchFamily="34" charset="0"/>
            </a:endParaRPr>
          </a:p>
          <a:p>
            <a:pPr marL="266700" indent="-266700">
              <a:spcBef>
                <a:spcPts val="600"/>
              </a:spcBef>
            </a:pPr>
            <a:endParaRPr lang="en-GB" altLang="nl-NL" sz="2000" dirty="0">
              <a:solidFill>
                <a:schemeClr val="tx1">
                  <a:lumMod val="75000"/>
                  <a:lumOff val="25000"/>
                </a:schemeClr>
              </a:solidFill>
              <a:ea typeface="MS PGothic" pitchFamily="34" charset="-128"/>
              <a:cs typeface="Arial" pitchFamily="34" charset="0"/>
            </a:endParaRPr>
          </a:p>
          <a:p>
            <a:pPr marL="266700" indent="-266700">
              <a:spcBef>
                <a:spcPts val="600"/>
              </a:spcBef>
              <a:buFontTx/>
              <a:buChar char="•"/>
            </a:pPr>
            <a:endParaRPr lang="en-GB" altLang="nl-NL" sz="2000" dirty="0">
              <a:solidFill>
                <a:schemeClr val="tx1">
                  <a:lumMod val="75000"/>
                  <a:lumOff val="25000"/>
                </a:schemeClr>
              </a:solidFill>
              <a:ea typeface="MS PGothic" pitchFamily="34" charset="-128"/>
              <a:cs typeface="Arial" pitchFamily="34" charset="0"/>
            </a:endParaRPr>
          </a:p>
          <a:p>
            <a:pPr marL="266700" indent="-266700">
              <a:spcBef>
                <a:spcPts val="600"/>
              </a:spcBef>
              <a:buFontTx/>
              <a:buChar char="•"/>
            </a:pPr>
            <a:r>
              <a:rPr lang="en-GB" altLang="nl-NL" sz="2000" dirty="0">
                <a:solidFill>
                  <a:schemeClr val="tx1">
                    <a:lumMod val="75000"/>
                    <a:lumOff val="25000"/>
                  </a:schemeClr>
                </a:solidFill>
                <a:ea typeface="MS PGothic" pitchFamily="34" charset="-128"/>
                <a:cs typeface="Arial" pitchFamily="34" charset="0"/>
              </a:rPr>
              <a:t>It is the international indicator for water network efficiency</a:t>
            </a:r>
          </a:p>
          <a:p>
            <a:pPr marL="266700" indent="-266700">
              <a:spcBef>
                <a:spcPts val="600"/>
              </a:spcBef>
              <a:buFontTx/>
              <a:buChar char="•"/>
            </a:pPr>
            <a:r>
              <a:rPr lang="en-GB" altLang="nl-NL" sz="2000" dirty="0">
                <a:solidFill>
                  <a:schemeClr val="tx1">
                    <a:lumMod val="75000"/>
                    <a:lumOff val="25000"/>
                  </a:schemeClr>
                </a:solidFill>
                <a:ea typeface="MS PGothic" pitchFamily="34" charset="-128"/>
                <a:cs typeface="Arial" pitchFamily="34" charset="0"/>
              </a:rPr>
              <a:t>An ILI of 4 is comparable with an efficient water company</a:t>
            </a:r>
          </a:p>
          <a:p>
            <a:pPr marL="266700" indent="-266700">
              <a:spcBef>
                <a:spcPts val="600"/>
              </a:spcBef>
              <a:buFontTx/>
              <a:buChar char="•"/>
            </a:pPr>
            <a:r>
              <a:rPr lang="en-GB" altLang="nl-NL" sz="2000" dirty="0">
                <a:solidFill>
                  <a:schemeClr val="tx1">
                    <a:lumMod val="75000"/>
                    <a:lumOff val="25000"/>
                  </a:schemeClr>
                </a:solidFill>
                <a:ea typeface="MS PGothic" pitchFamily="34" charset="-128"/>
                <a:cs typeface="Arial" pitchFamily="34" charset="0"/>
              </a:rPr>
              <a:t>It can also be used to compare leakage performance across DMAs</a:t>
            </a:r>
          </a:p>
        </p:txBody>
      </p:sp>
      <p:sp>
        <p:nvSpPr>
          <p:cNvPr id="9" name="Rectangle 8"/>
          <p:cNvSpPr>
            <a:spLocks noChangeArrowheads="1"/>
          </p:cNvSpPr>
          <p:nvPr/>
        </p:nvSpPr>
        <p:spPr bwMode="auto">
          <a:xfrm>
            <a:off x="104021" y="4230257"/>
            <a:ext cx="7040856" cy="400110"/>
          </a:xfrm>
          <a:prstGeom prst="rect">
            <a:avLst/>
          </a:prstGeom>
          <a:noFill/>
          <a:ln w="9525">
            <a:noFill/>
            <a:miter lim="800000"/>
            <a:headEnd/>
            <a:tailEnd/>
          </a:ln>
        </p:spPr>
        <p:txBody>
          <a:bodyPr wrap="square">
            <a:spAutoFit/>
          </a:bodyPr>
          <a:lstStyle/>
          <a:p>
            <a:pPr marL="266700" indent="-266700">
              <a:spcBef>
                <a:spcPts val="600"/>
              </a:spcBef>
            </a:pPr>
            <a:r>
              <a:rPr lang="en-GB" altLang="nl-NL" sz="2000" dirty="0">
                <a:solidFill>
                  <a:srgbClr val="FF0000"/>
                </a:solidFill>
                <a:ea typeface="MS PGothic" pitchFamily="34" charset="-128"/>
                <a:cs typeface="Arial" pitchFamily="34" charset="0"/>
              </a:rPr>
              <a:t>‘</a:t>
            </a:r>
            <a:r>
              <a:rPr lang="en-US" altLang="nl-NL" sz="2000" dirty="0">
                <a:solidFill>
                  <a:srgbClr val="FF0000"/>
                </a:solidFill>
                <a:ea typeface="MS PGothic" pitchFamily="34" charset="-128"/>
                <a:cs typeface="Arial" pitchFamily="34" charset="0"/>
              </a:rPr>
              <a:t>Minimum Achievable Annual Physical Losses</a:t>
            </a:r>
            <a:r>
              <a:rPr lang="en-GB" altLang="nl-NL" sz="2000" dirty="0">
                <a:solidFill>
                  <a:srgbClr val="FF0000"/>
                </a:solidFill>
                <a:ea typeface="MS PGothic" pitchFamily="34" charset="-128"/>
                <a:cs typeface="Arial" pitchFamily="34" charset="0"/>
              </a:rPr>
              <a:t>’ </a:t>
            </a:r>
            <a:r>
              <a:rPr lang="en-GB" altLang="nl-NL" sz="2000" dirty="0">
                <a:ea typeface="MS PGothic" pitchFamily="34" charset="-128"/>
                <a:cs typeface="Arial" pitchFamily="34" charset="0"/>
              </a:rPr>
              <a:t>is calculated by:</a:t>
            </a:r>
          </a:p>
        </p:txBody>
      </p:sp>
      <p:sp>
        <p:nvSpPr>
          <p:cNvPr id="10" name="TextBox 9"/>
          <p:cNvSpPr txBox="1"/>
          <p:nvPr/>
        </p:nvSpPr>
        <p:spPr>
          <a:xfrm>
            <a:off x="7176504" y="2308021"/>
            <a:ext cx="1665027" cy="1169551"/>
          </a:xfrm>
          <a:prstGeom prst="rect">
            <a:avLst/>
          </a:prstGeom>
          <a:noFill/>
          <a:ln>
            <a:solidFill>
              <a:schemeClr val="accent1">
                <a:lumMod val="75000"/>
              </a:schemeClr>
            </a:solidFill>
          </a:ln>
        </p:spPr>
        <p:txBody>
          <a:bodyPr wrap="square" rtlCol="0">
            <a:spAutoFit/>
          </a:bodyPr>
          <a:lstStyle/>
          <a:p>
            <a:pPr algn="ctr"/>
            <a:r>
              <a:rPr lang="en-GB" sz="1400" dirty="0">
                <a:solidFill>
                  <a:srgbClr val="FF0000"/>
                </a:solidFill>
              </a:rPr>
              <a:t>Referred to as MAAPL – Minimum Achievable Annual Physical Losses</a:t>
            </a:r>
          </a:p>
        </p:txBody>
      </p:sp>
      <p:sp>
        <p:nvSpPr>
          <p:cNvPr id="11" name="TextBox 10"/>
          <p:cNvSpPr txBox="1"/>
          <p:nvPr/>
        </p:nvSpPr>
        <p:spPr>
          <a:xfrm>
            <a:off x="7144877" y="1111742"/>
            <a:ext cx="1665027" cy="954107"/>
          </a:xfrm>
          <a:prstGeom prst="rect">
            <a:avLst/>
          </a:prstGeom>
          <a:noFill/>
          <a:ln>
            <a:solidFill>
              <a:schemeClr val="accent1">
                <a:lumMod val="75000"/>
              </a:schemeClr>
            </a:solidFill>
          </a:ln>
        </p:spPr>
        <p:txBody>
          <a:bodyPr wrap="square" lIns="36000" rIns="36000" rtlCol="0">
            <a:spAutoFit/>
          </a:bodyPr>
          <a:lstStyle/>
          <a:p>
            <a:pPr algn="ctr"/>
            <a:r>
              <a:rPr lang="en-GB" sz="1400" dirty="0">
                <a:solidFill>
                  <a:srgbClr val="FF0000"/>
                </a:solidFill>
              </a:rPr>
              <a:t>Referred to as CAPL – Current Annual Volume of Physical Losses</a:t>
            </a:r>
          </a:p>
        </p:txBody>
      </p:sp>
      <p:cxnSp>
        <p:nvCxnSpPr>
          <p:cNvPr id="12" name="Straight Arrow Connector 11"/>
          <p:cNvCxnSpPr>
            <a:stCxn id="11" idx="1"/>
          </p:cNvCxnSpPr>
          <p:nvPr/>
        </p:nvCxnSpPr>
        <p:spPr>
          <a:xfrm flipH="1">
            <a:off x="5796136" y="1588796"/>
            <a:ext cx="1348741" cy="36140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1"/>
          </p:cNvCxnSpPr>
          <p:nvPr/>
        </p:nvCxnSpPr>
        <p:spPr>
          <a:xfrm flipH="1" flipV="1">
            <a:off x="6547844" y="2441670"/>
            <a:ext cx="628660" cy="399398"/>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el 1"/>
          <p:cNvSpPr>
            <a:spLocks noGrp="1"/>
          </p:cNvSpPr>
          <p:nvPr>
            <p:ph type="title"/>
          </p:nvPr>
        </p:nvSpPr>
        <p:spPr>
          <a:xfrm>
            <a:off x="45891" y="106035"/>
            <a:ext cx="9002577" cy="909662"/>
          </a:xfrm>
        </p:spPr>
        <p:txBody>
          <a:bodyPr>
            <a:normAutofit/>
          </a:bodyPr>
          <a:lstStyle/>
          <a:p>
            <a:r>
              <a:rPr lang="en-GB" altLang="nl-NL" sz="4400" dirty="0">
                <a:cs typeface="Arial" pitchFamily="34" charset="0"/>
              </a:rPr>
              <a:t>Method 1 - Infrastructure Leakage Index</a:t>
            </a:r>
            <a:endParaRPr lang="nl-NL" sz="4400" dirty="0"/>
          </a:p>
        </p:txBody>
      </p:sp>
      <p:sp>
        <p:nvSpPr>
          <p:cNvPr id="15" name="Rechthoek 15"/>
          <p:cNvSpPr/>
          <p:nvPr/>
        </p:nvSpPr>
        <p:spPr>
          <a:xfrm>
            <a:off x="251520" y="4657333"/>
            <a:ext cx="8434857" cy="1231106"/>
          </a:xfrm>
          <a:prstGeom prst="rect">
            <a:avLst/>
          </a:prstGeom>
          <a:solidFill>
            <a:schemeClr val="bg1">
              <a:lumMod val="95000"/>
            </a:schemeClr>
          </a:solidFill>
          <a:ln>
            <a:solidFill>
              <a:schemeClr val="tx1"/>
            </a:solidFill>
          </a:ln>
        </p:spPr>
        <p:txBody>
          <a:bodyPr wrap="square">
            <a:spAutoFit/>
          </a:bodyPr>
          <a:lstStyle/>
          <a:p>
            <a:r>
              <a:rPr lang="nl-NL" sz="2000" dirty="0"/>
              <a:t>MAAPL (</a:t>
            </a:r>
            <a:r>
              <a:rPr lang="nl-NL" sz="2000" dirty="0" err="1"/>
              <a:t>litres</a:t>
            </a:r>
            <a:r>
              <a:rPr lang="nl-NL" sz="2000" dirty="0"/>
              <a:t>/</a:t>
            </a:r>
            <a:r>
              <a:rPr lang="nl-NL" sz="2000" dirty="0" err="1"/>
              <a:t>day</a:t>
            </a:r>
            <a:r>
              <a:rPr lang="nl-NL" sz="2000" dirty="0"/>
              <a:t>) = (18 x Lm + 0.8 x </a:t>
            </a:r>
            <a:r>
              <a:rPr lang="nl-NL" sz="2000" dirty="0" err="1"/>
              <a:t>Nc</a:t>
            </a:r>
            <a:r>
              <a:rPr lang="nl-NL" sz="2000" dirty="0"/>
              <a:t> + 25 x Lp) x P</a:t>
            </a:r>
          </a:p>
          <a:p>
            <a:endParaRPr lang="nl-NL" dirty="0"/>
          </a:p>
          <a:p>
            <a:r>
              <a:rPr lang="en-US" dirty="0"/>
              <a:t>Where Lm = mains length (km); </a:t>
            </a:r>
            <a:r>
              <a:rPr lang="en-US" dirty="0" err="1"/>
              <a:t>Nc</a:t>
            </a:r>
            <a:r>
              <a:rPr lang="en-US" dirty="0"/>
              <a:t> = number of service connections; </a:t>
            </a:r>
            <a:r>
              <a:rPr lang="en-US" dirty="0" err="1"/>
              <a:t>Lp</a:t>
            </a:r>
            <a:r>
              <a:rPr lang="en-US" dirty="0"/>
              <a:t> = total length of private pipe, property boundary to customer meter (km); and P = average pressure (m)</a:t>
            </a:r>
            <a:endParaRPr lang="nl-NL" dirty="0"/>
          </a:p>
        </p:txBody>
      </p:sp>
      <p:sp>
        <p:nvSpPr>
          <p:cNvPr id="16" name="TextBox 8"/>
          <p:cNvSpPr txBox="1">
            <a:spLocks noChangeArrowheads="1"/>
          </p:cNvSpPr>
          <p:nvPr/>
        </p:nvSpPr>
        <p:spPr bwMode="auto">
          <a:xfrm>
            <a:off x="3124634" y="1788127"/>
            <a:ext cx="3725839" cy="807913"/>
          </a:xfrm>
          <a:prstGeom prst="rect">
            <a:avLst/>
          </a:prstGeom>
          <a:noFill/>
          <a:ln w="9525">
            <a:noFill/>
            <a:miter lim="800000"/>
            <a:headEnd/>
            <a:tailEnd/>
          </a:ln>
        </p:spPr>
        <p:txBody>
          <a:bodyPr wrap="square">
            <a:spAutoFit/>
          </a:bodyPr>
          <a:lstStyle/>
          <a:p>
            <a:pPr marL="266700" indent="-266700" algn="ctr"/>
            <a:r>
              <a:rPr lang="en-GB" altLang="nl-NL" dirty="0">
                <a:ea typeface="MS PGothic" pitchFamily="34" charset="-128"/>
                <a:cs typeface="Arial" pitchFamily="34" charset="0"/>
              </a:rPr>
              <a:t>	Actual Leakage	</a:t>
            </a:r>
          </a:p>
          <a:p>
            <a:pPr marL="266700" indent="-266700" algn="ctr"/>
            <a:r>
              <a:rPr lang="en-GB" altLang="nl-NL" sz="1050" dirty="0">
                <a:ea typeface="MS PGothic" pitchFamily="34" charset="-128"/>
                <a:cs typeface="Arial" pitchFamily="34" charset="0"/>
              </a:rPr>
              <a:t>-----------------------------------------------------------</a:t>
            </a:r>
          </a:p>
          <a:p>
            <a:pPr marL="266700" indent="-266700" algn="ctr"/>
            <a:r>
              <a:rPr lang="en-GB" altLang="nl-NL" dirty="0">
                <a:ea typeface="MS PGothic" pitchFamily="34" charset="-128"/>
                <a:cs typeface="Arial" pitchFamily="34" charset="0"/>
              </a:rPr>
              <a:t>	Minimum Achievable Leakage</a:t>
            </a:r>
          </a:p>
        </p:txBody>
      </p:sp>
      <p:sp>
        <p:nvSpPr>
          <p:cNvPr id="17" name="Rectangle 15"/>
          <p:cNvSpPr/>
          <p:nvPr/>
        </p:nvSpPr>
        <p:spPr>
          <a:xfrm>
            <a:off x="440006" y="1772816"/>
            <a:ext cx="6410468" cy="844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4"/>
          <p:cNvSpPr/>
          <p:nvPr/>
        </p:nvSpPr>
        <p:spPr>
          <a:xfrm>
            <a:off x="465445" y="1990163"/>
            <a:ext cx="3384260" cy="369332"/>
          </a:xfrm>
          <a:prstGeom prst="rect">
            <a:avLst/>
          </a:prstGeom>
        </p:spPr>
        <p:txBody>
          <a:bodyPr wrap="none">
            <a:spAutoFit/>
          </a:bodyPr>
          <a:lstStyle/>
          <a:p>
            <a:r>
              <a:rPr lang="en-GB" altLang="nl-NL" dirty="0">
                <a:ea typeface="MS PGothic" pitchFamily="34" charset="-128"/>
                <a:cs typeface="Arial" pitchFamily="34" charset="0"/>
              </a:rPr>
              <a:t>Infrastructure Leakage Index = </a:t>
            </a:r>
            <a:endParaRPr lang="en-GB"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3732268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24</a:t>
            </a:fld>
            <a:endParaRPr lang="en-US">
              <a:solidFill>
                <a:srgbClr val="2D9BDC"/>
              </a:solidFill>
            </a:endParaRPr>
          </a:p>
        </p:txBody>
      </p:sp>
      <p:pic>
        <p:nvPicPr>
          <p:cNvPr id="8" name="Picture 2"/>
          <p:cNvPicPr>
            <a:picLocks noChangeAspect="1" noChangeArrowheads="1"/>
          </p:cNvPicPr>
          <p:nvPr/>
        </p:nvPicPr>
        <p:blipFill>
          <a:blip r:embed="rId2" cstate="print"/>
          <a:srcRect/>
          <a:stretch>
            <a:fillRect/>
          </a:stretch>
        </p:blipFill>
        <p:spPr bwMode="auto">
          <a:xfrm>
            <a:off x="403225" y="1691923"/>
            <a:ext cx="8378825" cy="4041334"/>
          </a:xfrm>
          <a:prstGeom prst="rect">
            <a:avLst/>
          </a:prstGeom>
          <a:noFill/>
          <a:ln w="9525">
            <a:noFill/>
            <a:miter lim="800000"/>
            <a:headEnd/>
            <a:tailEnd/>
          </a:ln>
        </p:spPr>
      </p:pic>
      <p:sp>
        <p:nvSpPr>
          <p:cNvPr id="9" name="TextBox 8"/>
          <p:cNvSpPr txBox="1">
            <a:spLocks noChangeArrowheads="1"/>
          </p:cNvSpPr>
          <p:nvPr/>
        </p:nvSpPr>
        <p:spPr bwMode="auto">
          <a:xfrm>
            <a:off x="539552" y="5693246"/>
            <a:ext cx="8243888" cy="400110"/>
          </a:xfrm>
          <a:prstGeom prst="rect">
            <a:avLst/>
          </a:prstGeom>
          <a:noFill/>
          <a:ln w="9525">
            <a:noFill/>
            <a:miter lim="800000"/>
            <a:headEnd/>
            <a:tailEnd/>
          </a:ln>
        </p:spPr>
        <p:txBody>
          <a:bodyPr>
            <a:spAutoFit/>
          </a:bodyPr>
          <a:lstStyle/>
          <a:p>
            <a:r>
              <a:rPr lang="en-GB" altLang="nl-NL" sz="2000" dirty="0">
                <a:solidFill>
                  <a:schemeClr val="tx1">
                    <a:lumMod val="75000"/>
                    <a:lumOff val="25000"/>
                  </a:schemeClr>
                </a:solidFill>
                <a:cs typeface="Arial" pitchFamily="34" charset="0"/>
              </a:rPr>
              <a:t>Estimate the average distance of pipe on customer property ‘D’ for the DMA</a:t>
            </a:r>
          </a:p>
        </p:txBody>
      </p:sp>
      <p:sp>
        <p:nvSpPr>
          <p:cNvPr id="10" name="TextBox 8"/>
          <p:cNvSpPr txBox="1">
            <a:spLocks noChangeArrowheads="1"/>
          </p:cNvSpPr>
          <p:nvPr/>
        </p:nvSpPr>
        <p:spPr bwMode="auto">
          <a:xfrm>
            <a:off x="515938" y="1058863"/>
            <a:ext cx="8193087" cy="707886"/>
          </a:xfrm>
          <a:prstGeom prst="rect">
            <a:avLst/>
          </a:prstGeom>
          <a:noFill/>
          <a:ln w="9525">
            <a:noFill/>
            <a:miter lim="800000"/>
            <a:headEnd/>
            <a:tailEnd/>
          </a:ln>
        </p:spPr>
        <p:txBody>
          <a:bodyPr>
            <a:spAutoFit/>
          </a:bodyPr>
          <a:lstStyle/>
          <a:p>
            <a:r>
              <a:rPr lang="en-GB" altLang="nl-NL" sz="2000" dirty="0" err="1">
                <a:solidFill>
                  <a:schemeClr val="tx1">
                    <a:lumMod val="75000"/>
                    <a:lumOff val="25000"/>
                  </a:schemeClr>
                </a:solidFill>
                <a:cs typeface="Arial" pitchFamily="34" charset="0"/>
              </a:rPr>
              <a:t>Lp</a:t>
            </a:r>
            <a:r>
              <a:rPr lang="en-GB" altLang="nl-NL" sz="2000" dirty="0">
                <a:solidFill>
                  <a:schemeClr val="tx1">
                    <a:lumMod val="75000"/>
                    <a:lumOff val="25000"/>
                  </a:schemeClr>
                </a:solidFill>
                <a:cs typeface="Arial" pitchFamily="34" charset="0"/>
              </a:rPr>
              <a:t> is the sum of the pipe lengths from the property boundary to the customer meter</a:t>
            </a:r>
          </a:p>
        </p:txBody>
      </p:sp>
      <p:sp>
        <p:nvSpPr>
          <p:cNvPr id="11" name="Titel 1"/>
          <p:cNvSpPr>
            <a:spLocks noGrp="1"/>
          </p:cNvSpPr>
          <p:nvPr>
            <p:ph type="title"/>
          </p:nvPr>
        </p:nvSpPr>
        <p:spPr>
          <a:xfrm>
            <a:off x="107504" y="286604"/>
            <a:ext cx="9036496" cy="772259"/>
          </a:xfrm>
        </p:spPr>
        <p:txBody>
          <a:bodyPr>
            <a:noAutofit/>
          </a:bodyPr>
          <a:lstStyle/>
          <a:p>
            <a:r>
              <a:rPr lang="en-GB" altLang="nl-NL" sz="4400" dirty="0">
                <a:cs typeface="Arial" pitchFamily="34" charset="0"/>
              </a:rPr>
              <a:t>Measuring Customer Supply Pipe length</a:t>
            </a:r>
            <a:endParaRPr lang="nl-NL" sz="44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3738573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25</a:t>
            </a:fld>
            <a:endParaRPr lang="en-US">
              <a:solidFill>
                <a:srgbClr val="2D9BDC"/>
              </a:solidFill>
            </a:endParaRPr>
          </a:p>
        </p:txBody>
      </p:sp>
      <p:sp>
        <p:nvSpPr>
          <p:cNvPr id="12" name="TextBox 11"/>
          <p:cNvSpPr txBox="1">
            <a:spLocks noChangeArrowheads="1"/>
          </p:cNvSpPr>
          <p:nvPr/>
        </p:nvSpPr>
        <p:spPr bwMode="auto">
          <a:xfrm>
            <a:off x="550863" y="940718"/>
            <a:ext cx="8215312" cy="400050"/>
          </a:xfrm>
          <a:prstGeom prst="rect">
            <a:avLst/>
          </a:prstGeom>
          <a:noFill/>
          <a:ln w="9525">
            <a:noFill/>
            <a:miter lim="800000"/>
            <a:headEnd/>
            <a:tailEnd/>
          </a:ln>
        </p:spPr>
        <p:txBody>
          <a:bodyPr>
            <a:spAutoFit/>
          </a:bodyPr>
          <a:lstStyle/>
          <a:p>
            <a:pPr marL="266700" indent="-266700">
              <a:spcBef>
                <a:spcPts val="600"/>
              </a:spcBef>
            </a:pPr>
            <a:r>
              <a:rPr lang="en-GB" altLang="nl-NL" sz="2000" dirty="0">
                <a:solidFill>
                  <a:schemeClr val="tx1">
                    <a:lumMod val="75000"/>
                    <a:lumOff val="25000"/>
                  </a:schemeClr>
                </a:solidFill>
                <a:ea typeface="MS PGothic" pitchFamily="34" charset="-128"/>
                <a:cs typeface="Arial" pitchFamily="34" charset="0"/>
              </a:rPr>
              <a:t>Example  calculation for Minimum Achievable Leakage of a DMA:</a:t>
            </a:r>
          </a:p>
        </p:txBody>
      </p:sp>
      <p:graphicFrame>
        <p:nvGraphicFramePr>
          <p:cNvPr id="13" name="Table 12"/>
          <p:cNvGraphicFramePr>
            <a:graphicFrameLocks noGrp="1"/>
          </p:cNvGraphicFramePr>
          <p:nvPr>
            <p:extLst>
              <p:ext uri="{D42A27DB-BD31-4B8C-83A1-F6EECF244321}">
                <p14:modId xmlns:p14="http://schemas.microsoft.com/office/powerpoint/2010/main" val="1098536105"/>
              </p:ext>
            </p:extLst>
          </p:nvPr>
        </p:nvGraphicFramePr>
        <p:xfrm>
          <a:off x="231775" y="1583111"/>
          <a:ext cx="8389938" cy="2493961"/>
        </p:xfrm>
        <a:graphic>
          <a:graphicData uri="http://schemas.openxmlformats.org/drawingml/2006/table">
            <a:tbl>
              <a:tblPr firstRow="1" bandRow="1">
                <a:tableStyleId>{5C22544A-7EE6-4342-B048-85BDC9FD1C3A}</a:tableStyleId>
              </a:tblPr>
              <a:tblGrid>
                <a:gridCol w="4556249">
                  <a:extLst>
                    <a:ext uri="{9D8B030D-6E8A-4147-A177-3AD203B41FA5}">
                      <a16:colId xmlns:a16="http://schemas.microsoft.com/office/drawing/2014/main" xmlns="" val="20000"/>
                    </a:ext>
                  </a:extLst>
                </a:gridCol>
                <a:gridCol w="2135381">
                  <a:extLst>
                    <a:ext uri="{9D8B030D-6E8A-4147-A177-3AD203B41FA5}">
                      <a16:colId xmlns:a16="http://schemas.microsoft.com/office/drawing/2014/main" xmlns="" val="20001"/>
                    </a:ext>
                  </a:extLst>
                </a:gridCol>
                <a:gridCol w="1698308">
                  <a:extLst>
                    <a:ext uri="{9D8B030D-6E8A-4147-A177-3AD203B41FA5}">
                      <a16:colId xmlns:a16="http://schemas.microsoft.com/office/drawing/2014/main" xmlns="" val="20002"/>
                    </a:ext>
                  </a:extLst>
                </a:gridCol>
              </a:tblGrid>
              <a:tr h="370779">
                <a:tc>
                  <a:txBody>
                    <a:bodyPr/>
                    <a:lstStyle/>
                    <a:p>
                      <a:pPr algn="ctr"/>
                      <a:r>
                        <a:rPr lang="en-GB" sz="1800" dirty="0">
                          <a:latin typeface="+mn-lt"/>
                          <a:cs typeface="Arial" pitchFamily="34" charset="0"/>
                        </a:rPr>
                        <a:t>DMA Data </a:t>
                      </a:r>
                    </a:p>
                  </a:txBody>
                  <a:tcPr marL="91447" marR="91447" marT="45713" marB="45713" anchor="ctr"/>
                </a:tc>
                <a:tc>
                  <a:txBody>
                    <a:bodyPr/>
                    <a:lstStyle/>
                    <a:p>
                      <a:pPr algn="ctr"/>
                      <a:r>
                        <a:rPr lang="en-GB" sz="1800" dirty="0">
                          <a:latin typeface="+mn-lt"/>
                          <a:cs typeface="Arial" pitchFamily="34" charset="0"/>
                        </a:rPr>
                        <a:t>Value</a:t>
                      </a:r>
                    </a:p>
                  </a:txBody>
                  <a:tcPr marL="91447" marR="91447" marT="45713" marB="45713" anchor="ctr"/>
                </a:tc>
                <a:tc>
                  <a:txBody>
                    <a:bodyPr/>
                    <a:lstStyle/>
                    <a:p>
                      <a:pPr algn="ctr"/>
                      <a:r>
                        <a:rPr lang="en-GB" sz="1800" dirty="0">
                          <a:latin typeface="+mn-lt"/>
                          <a:cs typeface="Arial" pitchFamily="34" charset="0"/>
                        </a:rPr>
                        <a:t>Units</a:t>
                      </a:r>
                    </a:p>
                  </a:txBody>
                  <a:tcPr marL="91447" marR="91447" marT="45713" marB="45713" anchor="ctr"/>
                </a:tc>
                <a:extLst>
                  <a:ext uri="{0D108BD9-81ED-4DB2-BD59-A6C34878D82A}">
                    <a16:rowId xmlns:a16="http://schemas.microsoft.com/office/drawing/2014/main" xmlns="" val="10000"/>
                  </a:ext>
                </a:extLst>
              </a:tr>
              <a:tr h="370779">
                <a:tc>
                  <a:txBody>
                    <a:bodyPr/>
                    <a:lstStyle/>
                    <a:p>
                      <a:r>
                        <a:rPr lang="en-GB" sz="1800" dirty="0">
                          <a:latin typeface="+mn-lt"/>
                          <a:cs typeface="Arial" pitchFamily="34" charset="0"/>
                        </a:rPr>
                        <a:t>Total</a:t>
                      </a:r>
                      <a:r>
                        <a:rPr lang="en-GB" sz="1800" baseline="0" dirty="0">
                          <a:latin typeface="+mn-lt"/>
                          <a:cs typeface="Arial" pitchFamily="34" charset="0"/>
                        </a:rPr>
                        <a:t> l</a:t>
                      </a:r>
                      <a:r>
                        <a:rPr lang="en-GB" sz="1800" dirty="0">
                          <a:latin typeface="+mn-lt"/>
                          <a:cs typeface="Arial" pitchFamily="34" charset="0"/>
                        </a:rPr>
                        <a:t>ength of pipe (Lm)</a:t>
                      </a:r>
                    </a:p>
                  </a:txBody>
                  <a:tcPr marL="91447" marR="91447" marT="45713" marB="45713" anchor="ctr"/>
                </a:tc>
                <a:tc>
                  <a:txBody>
                    <a:bodyPr/>
                    <a:lstStyle/>
                    <a:p>
                      <a:r>
                        <a:rPr lang="en-GB" sz="1800" dirty="0">
                          <a:latin typeface="+mn-lt"/>
                          <a:cs typeface="Arial" pitchFamily="34" charset="0"/>
                        </a:rPr>
                        <a:t>4.81</a:t>
                      </a:r>
                    </a:p>
                  </a:txBody>
                  <a:tcPr marL="91447" marR="91447" marT="45713" marB="45713" anchor="ctr"/>
                </a:tc>
                <a:tc>
                  <a:txBody>
                    <a:bodyPr/>
                    <a:lstStyle/>
                    <a:p>
                      <a:r>
                        <a:rPr lang="en-GB" sz="1800" dirty="0">
                          <a:latin typeface="+mn-lt"/>
                          <a:cs typeface="Arial" pitchFamily="34" charset="0"/>
                        </a:rPr>
                        <a:t>Km</a:t>
                      </a:r>
                    </a:p>
                  </a:txBody>
                  <a:tcPr marL="91447" marR="91447" marT="45713" marB="45713" anchor="ctr"/>
                </a:tc>
                <a:extLst>
                  <a:ext uri="{0D108BD9-81ED-4DB2-BD59-A6C34878D82A}">
                    <a16:rowId xmlns:a16="http://schemas.microsoft.com/office/drawing/2014/main" xmlns="" val="10001"/>
                  </a:ext>
                </a:extLst>
              </a:tr>
              <a:tr h="370779">
                <a:tc>
                  <a:txBody>
                    <a:bodyPr/>
                    <a:lstStyle/>
                    <a:p>
                      <a:r>
                        <a:rPr lang="en-GB" sz="1800" dirty="0">
                          <a:latin typeface="+mn-lt"/>
                          <a:cs typeface="Arial" pitchFamily="34" charset="0"/>
                        </a:rPr>
                        <a:t>Number of</a:t>
                      </a:r>
                      <a:r>
                        <a:rPr lang="en-GB" sz="1800" baseline="0" dirty="0">
                          <a:latin typeface="+mn-lt"/>
                          <a:cs typeface="Arial" pitchFamily="34" charset="0"/>
                        </a:rPr>
                        <a:t> connections (</a:t>
                      </a:r>
                      <a:r>
                        <a:rPr lang="en-GB" sz="1800" baseline="0" dirty="0" err="1">
                          <a:latin typeface="+mn-lt"/>
                          <a:cs typeface="Arial" pitchFamily="34" charset="0"/>
                        </a:rPr>
                        <a:t>Nc</a:t>
                      </a:r>
                      <a:r>
                        <a:rPr lang="en-GB" sz="1800" baseline="0" dirty="0">
                          <a:latin typeface="+mn-lt"/>
                          <a:cs typeface="Arial" pitchFamily="34" charset="0"/>
                        </a:rPr>
                        <a:t>)</a:t>
                      </a:r>
                      <a:endParaRPr lang="en-GB" sz="1800" dirty="0">
                        <a:latin typeface="+mn-lt"/>
                        <a:cs typeface="Arial" pitchFamily="34" charset="0"/>
                      </a:endParaRPr>
                    </a:p>
                  </a:txBody>
                  <a:tcPr marL="91447" marR="91447" marT="45713" marB="45713" anchor="ctr"/>
                </a:tc>
                <a:tc>
                  <a:txBody>
                    <a:bodyPr/>
                    <a:lstStyle/>
                    <a:p>
                      <a:r>
                        <a:rPr lang="en-GB" sz="1800" dirty="0">
                          <a:latin typeface="+mn-lt"/>
                          <a:cs typeface="Arial" pitchFamily="34" charset="0"/>
                        </a:rPr>
                        <a:t>1,196</a:t>
                      </a:r>
                    </a:p>
                  </a:txBody>
                  <a:tcPr marL="91447" marR="91447" marT="45713" marB="45713" anchor="ctr"/>
                </a:tc>
                <a:tc>
                  <a:txBody>
                    <a:bodyPr/>
                    <a:lstStyle/>
                    <a:p>
                      <a:r>
                        <a:rPr lang="en-GB" sz="1800" dirty="0">
                          <a:latin typeface="+mn-lt"/>
                          <a:cs typeface="Arial" pitchFamily="34" charset="0"/>
                        </a:rPr>
                        <a:t>Number</a:t>
                      </a:r>
                    </a:p>
                  </a:txBody>
                  <a:tcPr marL="91447" marR="91447" marT="45713" marB="45713" anchor="ctr"/>
                </a:tc>
                <a:extLst>
                  <a:ext uri="{0D108BD9-81ED-4DB2-BD59-A6C34878D82A}">
                    <a16:rowId xmlns:a16="http://schemas.microsoft.com/office/drawing/2014/main" xmlns="" val="10002"/>
                  </a:ext>
                </a:extLst>
              </a:tr>
              <a:tr h="370779">
                <a:tc>
                  <a:txBody>
                    <a:bodyPr/>
                    <a:lstStyle/>
                    <a:p>
                      <a:r>
                        <a:rPr lang="en-GB" sz="1800" dirty="0">
                          <a:latin typeface="+mn-lt"/>
                          <a:cs typeface="Arial" pitchFamily="34" charset="0"/>
                        </a:rPr>
                        <a:t>Total Service connection length (</a:t>
                      </a:r>
                      <a:r>
                        <a:rPr lang="en-GB" sz="1800" dirty="0" err="1">
                          <a:latin typeface="+mn-lt"/>
                          <a:cs typeface="Arial" pitchFamily="34" charset="0"/>
                        </a:rPr>
                        <a:t>Lp</a:t>
                      </a:r>
                      <a:r>
                        <a:rPr lang="en-GB" sz="1800" dirty="0">
                          <a:latin typeface="+mn-lt"/>
                          <a:cs typeface="Arial" pitchFamily="34" charset="0"/>
                        </a:rPr>
                        <a:t>)</a:t>
                      </a:r>
                    </a:p>
                  </a:txBody>
                  <a:tcPr marL="91447" marR="91447" marT="45713" marB="45713" anchor="ctr"/>
                </a:tc>
                <a:tc>
                  <a:txBody>
                    <a:bodyPr/>
                    <a:lstStyle/>
                    <a:p>
                      <a:r>
                        <a:rPr lang="en-GB" sz="1800" dirty="0">
                          <a:latin typeface="+mn-lt"/>
                          <a:cs typeface="Arial" pitchFamily="34" charset="0"/>
                        </a:rPr>
                        <a:t>3.6 (average</a:t>
                      </a:r>
                      <a:r>
                        <a:rPr lang="en-GB" sz="1800" baseline="0" dirty="0">
                          <a:latin typeface="+mn-lt"/>
                          <a:cs typeface="Arial" pitchFamily="34" charset="0"/>
                        </a:rPr>
                        <a:t> D=3m)</a:t>
                      </a:r>
                      <a:endParaRPr lang="en-GB" sz="1800" dirty="0">
                        <a:latin typeface="+mn-lt"/>
                        <a:cs typeface="Arial" pitchFamily="34" charset="0"/>
                      </a:endParaRPr>
                    </a:p>
                  </a:txBody>
                  <a:tcPr marL="91447" marR="91447" marT="45713" marB="45713" anchor="ctr"/>
                </a:tc>
                <a:tc>
                  <a:txBody>
                    <a:bodyPr/>
                    <a:lstStyle/>
                    <a:p>
                      <a:r>
                        <a:rPr lang="en-GB" sz="1800" dirty="0">
                          <a:latin typeface="+mn-lt"/>
                          <a:cs typeface="Arial" pitchFamily="34" charset="0"/>
                        </a:rPr>
                        <a:t>Km</a:t>
                      </a:r>
                    </a:p>
                  </a:txBody>
                  <a:tcPr marL="91447" marR="91447" marT="45713" marB="45713" anchor="ctr"/>
                </a:tc>
                <a:extLst>
                  <a:ext uri="{0D108BD9-81ED-4DB2-BD59-A6C34878D82A}">
                    <a16:rowId xmlns:a16="http://schemas.microsoft.com/office/drawing/2014/main" xmlns="" val="10003"/>
                  </a:ext>
                </a:extLst>
              </a:tr>
              <a:tr h="370779">
                <a:tc>
                  <a:txBody>
                    <a:bodyPr/>
                    <a:lstStyle/>
                    <a:p>
                      <a:r>
                        <a:rPr lang="en-GB" sz="1800" dirty="0">
                          <a:latin typeface="+mn-lt"/>
                          <a:cs typeface="Arial" pitchFamily="34" charset="0"/>
                        </a:rPr>
                        <a:t>Average DMA pressure</a:t>
                      </a:r>
                    </a:p>
                  </a:txBody>
                  <a:tcPr marL="91447" marR="91447" marT="45713" marB="45713" anchor="ctr"/>
                </a:tc>
                <a:tc>
                  <a:txBody>
                    <a:bodyPr/>
                    <a:lstStyle/>
                    <a:p>
                      <a:r>
                        <a:rPr lang="en-GB" sz="1800" dirty="0">
                          <a:latin typeface="+mn-lt"/>
                          <a:cs typeface="Arial" pitchFamily="34" charset="0"/>
                        </a:rPr>
                        <a:t>11.7 </a:t>
                      </a:r>
                    </a:p>
                  </a:txBody>
                  <a:tcPr marL="91447" marR="91447" marT="45713" marB="45713" anchor="ctr"/>
                </a:tc>
                <a:tc>
                  <a:txBody>
                    <a:bodyPr/>
                    <a:lstStyle/>
                    <a:p>
                      <a:r>
                        <a:rPr lang="en-GB" sz="1800" dirty="0">
                          <a:latin typeface="+mn-lt"/>
                          <a:cs typeface="Arial" pitchFamily="34" charset="0"/>
                        </a:rPr>
                        <a:t>Metre</a:t>
                      </a:r>
                    </a:p>
                  </a:txBody>
                  <a:tcPr marL="91447" marR="91447" marT="45713" marB="45713" anchor="ctr"/>
                </a:tc>
                <a:extLst>
                  <a:ext uri="{0D108BD9-81ED-4DB2-BD59-A6C34878D82A}">
                    <a16:rowId xmlns:a16="http://schemas.microsoft.com/office/drawing/2014/main" xmlns="" val="10004"/>
                  </a:ext>
                </a:extLst>
              </a:tr>
              <a:tr h="640066">
                <a:tc>
                  <a:txBody>
                    <a:bodyPr/>
                    <a:lstStyle/>
                    <a:p>
                      <a:r>
                        <a:rPr lang="en-GB" sz="1800" dirty="0">
                          <a:latin typeface="+mn-lt"/>
                          <a:cs typeface="Arial" pitchFamily="34" charset="0"/>
                        </a:rPr>
                        <a:t>Minimum Achievable Annual Volume of Physical Losses</a:t>
                      </a:r>
                    </a:p>
                  </a:txBody>
                  <a:tcPr marL="91447" marR="91447" marT="45713" marB="45713" anchor="ctr"/>
                </a:tc>
                <a:tc>
                  <a:txBody>
                    <a:bodyPr/>
                    <a:lstStyle/>
                    <a:p>
                      <a:r>
                        <a:rPr lang="en-GB" sz="1800" dirty="0">
                          <a:latin typeface="+mn-lt"/>
                          <a:cs typeface="Arial" pitchFamily="34" charset="0"/>
                        </a:rPr>
                        <a:t>13.2*</a:t>
                      </a:r>
                    </a:p>
                  </a:txBody>
                  <a:tcPr marL="91447" marR="91447" marT="45713" marB="45713" anchor="ctr"/>
                </a:tc>
                <a:tc>
                  <a:txBody>
                    <a:bodyPr/>
                    <a:lstStyle/>
                    <a:p>
                      <a:r>
                        <a:rPr lang="en-GB" sz="1800" dirty="0">
                          <a:latin typeface="+mn-lt"/>
                          <a:cs typeface="Arial" pitchFamily="34" charset="0"/>
                        </a:rPr>
                        <a:t>m</a:t>
                      </a:r>
                      <a:r>
                        <a:rPr lang="en-GB" sz="1800" baseline="30000" dirty="0">
                          <a:latin typeface="+mn-lt"/>
                          <a:cs typeface="Arial" pitchFamily="34" charset="0"/>
                        </a:rPr>
                        <a:t>3</a:t>
                      </a:r>
                      <a:r>
                        <a:rPr lang="en-GB" sz="1800" dirty="0">
                          <a:latin typeface="+mn-lt"/>
                          <a:cs typeface="Arial" pitchFamily="34" charset="0"/>
                        </a:rPr>
                        <a:t> / day</a:t>
                      </a:r>
                    </a:p>
                  </a:txBody>
                  <a:tcPr marL="91447" marR="91447" marT="45713" marB="45713" anchor="ctr"/>
                </a:tc>
                <a:extLst>
                  <a:ext uri="{0D108BD9-81ED-4DB2-BD59-A6C34878D82A}">
                    <a16:rowId xmlns:a16="http://schemas.microsoft.com/office/drawing/2014/main" xmlns="" val="10005"/>
                  </a:ext>
                </a:extLst>
              </a:tr>
            </a:tbl>
          </a:graphicData>
        </a:graphic>
      </p:graphicFrame>
      <p:sp>
        <p:nvSpPr>
          <p:cNvPr id="14" name="TextBox 13"/>
          <p:cNvSpPr txBox="1">
            <a:spLocks noChangeArrowheads="1"/>
          </p:cNvSpPr>
          <p:nvPr/>
        </p:nvSpPr>
        <p:spPr bwMode="auto">
          <a:xfrm>
            <a:off x="231775" y="4183920"/>
            <a:ext cx="8607425" cy="1477328"/>
          </a:xfrm>
          <a:prstGeom prst="rect">
            <a:avLst/>
          </a:prstGeom>
          <a:noFill/>
          <a:ln w="9525">
            <a:noFill/>
            <a:miter lim="800000"/>
            <a:headEnd/>
            <a:tailEnd/>
          </a:ln>
        </p:spPr>
        <p:txBody>
          <a:bodyPr>
            <a:spAutoFit/>
          </a:bodyPr>
          <a:lstStyle/>
          <a:p>
            <a:r>
              <a:rPr lang="en-GB" altLang="nl-NL" b="1" dirty="0">
                <a:solidFill>
                  <a:schemeClr val="tx1">
                    <a:lumMod val="75000"/>
                    <a:lumOff val="25000"/>
                  </a:schemeClr>
                </a:solidFill>
                <a:cs typeface="Arial" pitchFamily="34" charset="0"/>
              </a:rPr>
              <a:t>*Minimum Achievable Leakage for DMA = </a:t>
            </a:r>
          </a:p>
          <a:p>
            <a:r>
              <a:rPr lang="en-GB" altLang="nl-NL" b="1" dirty="0">
                <a:solidFill>
                  <a:schemeClr val="tx1">
                    <a:lumMod val="75000"/>
                    <a:lumOff val="25000"/>
                  </a:schemeClr>
                </a:solidFill>
                <a:cs typeface="Arial" pitchFamily="34" charset="0"/>
              </a:rPr>
              <a:t>((18x 4.81 x11.7) + (0.8 x 1,196 x 11.7) + (25 x 3.6 x 11.7))/1000 = 13.2 m</a:t>
            </a:r>
            <a:r>
              <a:rPr lang="en-GB" altLang="nl-NL" b="1" baseline="30000" dirty="0">
                <a:solidFill>
                  <a:schemeClr val="tx1">
                    <a:lumMod val="75000"/>
                    <a:lumOff val="25000"/>
                  </a:schemeClr>
                </a:solidFill>
                <a:cs typeface="Arial" pitchFamily="34" charset="0"/>
              </a:rPr>
              <a:t>3</a:t>
            </a:r>
            <a:r>
              <a:rPr lang="en-GB" altLang="nl-NL" b="1" dirty="0">
                <a:solidFill>
                  <a:schemeClr val="tx1">
                    <a:lumMod val="75000"/>
                    <a:lumOff val="25000"/>
                  </a:schemeClr>
                </a:solidFill>
                <a:cs typeface="Arial" pitchFamily="34" charset="0"/>
              </a:rPr>
              <a:t>/day</a:t>
            </a:r>
          </a:p>
          <a:p>
            <a:endParaRPr lang="en-GB" altLang="nl-NL" b="1" dirty="0">
              <a:solidFill>
                <a:schemeClr val="tx1">
                  <a:lumMod val="75000"/>
                  <a:lumOff val="25000"/>
                </a:schemeClr>
              </a:solidFill>
              <a:cs typeface="Arial" pitchFamily="34" charset="0"/>
            </a:endParaRPr>
          </a:p>
          <a:p>
            <a:r>
              <a:rPr lang="nl-NL" dirty="0">
                <a:solidFill>
                  <a:schemeClr val="tx1">
                    <a:lumMod val="75000"/>
                    <a:lumOff val="25000"/>
                  </a:schemeClr>
                </a:solidFill>
              </a:rPr>
              <a:t>MAAPL (</a:t>
            </a:r>
            <a:r>
              <a:rPr lang="nl-NL" dirty="0" err="1">
                <a:solidFill>
                  <a:schemeClr val="tx1">
                    <a:lumMod val="75000"/>
                    <a:lumOff val="25000"/>
                  </a:schemeClr>
                </a:solidFill>
              </a:rPr>
              <a:t>litres</a:t>
            </a:r>
            <a:r>
              <a:rPr lang="nl-NL" dirty="0">
                <a:solidFill>
                  <a:schemeClr val="tx1">
                    <a:lumMod val="75000"/>
                    <a:lumOff val="25000"/>
                  </a:schemeClr>
                </a:solidFill>
              </a:rPr>
              <a:t>/</a:t>
            </a:r>
            <a:r>
              <a:rPr lang="nl-NL" dirty="0" err="1">
                <a:solidFill>
                  <a:schemeClr val="tx1">
                    <a:lumMod val="75000"/>
                    <a:lumOff val="25000"/>
                  </a:schemeClr>
                </a:solidFill>
              </a:rPr>
              <a:t>day</a:t>
            </a:r>
            <a:r>
              <a:rPr lang="nl-NL" dirty="0">
                <a:solidFill>
                  <a:schemeClr val="tx1">
                    <a:lumMod val="75000"/>
                    <a:lumOff val="25000"/>
                  </a:schemeClr>
                </a:solidFill>
              </a:rPr>
              <a:t>) = (18 x Lm + 0.8 x </a:t>
            </a:r>
            <a:r>
              <a:rPr lang="nl-NL" dirty="0" err="1">
                <a:solidFill>
                  <a:schemeClr val="tx1">
                    <a:lumMod val="75000"/>
                    <a:lumOff val="25000"/>
                  </a:schemeClr>
                </a:solidFill>
              </a:rPr>
              <a:t>Nc</a:t>
            </a:r>
            <a:r>
              <a:rPr lang="nl-NL" dirty="0">
                <a:solidFill>
                  <a:schemeClr val="tx1">
                    <a:lumMod val="75000"/>
                    <a:lumOff val="25000"/>
                  </a:schemeClr>
                </a:solidFill>
              </a:rPr>
              <a:t> + 25 x Lp) x P</a:t>
            </a:r>
          </a:p>
          <a:p>
            <a:r>
              <a:rPr lang="en-GB" altLang="nl-NL" b="1" dirty="0">
                <a:cs typeface="Arial" pitchFamily="34" charset="0"/>
              </a:rPr>
              <a:t> </a:t>
            </a:r>
          </a:p>
        </p:txBody>
      </p:sp>
      <p:sp>
        <p:nvSpPr>
          <p:cNvPr id="15" name="Titel 1"/>
          <p:cNvSpPr>
            <a:spLocks noGrp="1"/>
          </p:cNvSpPr>
          <p:nvPr>
            <p:ph type="title"/>
          </p:nvPr>
        </p:nvSpPr>
        <p:spPr>
          <a:xfrm>
            <a:off x="0" y="92410"/>
            <a:ext cx="8979878" cy="772259"/>
          </a:xfrm>
        </p:spPr>
        <p:txBody>
          <a:bodyPr>
            <a:normAutofit/>
          </a:bodyPr>
          <a:lstStyle/>
          <a:p>
            <a:r>
              <a:rPr lang="en-GB" altLang="nl-NL" sz="4400" dirty="0">
                <a:cs typeface="Arial" pitchFamily="34" charset="0"/>
              </a:rPr>
              <a:t>Method 1 - Infrastructure Leakage Index</a:t>
            </a:r>
            <a:endParaRPr lang="nl-NL" sz="44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3629987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26</a:t>
            </a:fld>
            <a:endParaRPr lang="en-US">
              <a:solidFill>
                <a:srgbClr val="2D9BDC"/>
              </a:solidFill>
            </a:endParaRPr>
          </a:p>
        </p:txBody>
      </p:sp>
      <p:sp>
        <p:nvSpPr>
          <p:cNvPr id="8" name="TextBox 7"/>
          <p:cNvSpPr txBox="1">
            <a:spLocks noChangeArrowheads="1"/>
          </p:cNvSpPr>
          <p:nvPr/>
        </p:nvSpPr>
        <p:spPr bwMode="auto">
          <a:xfrm>
            <a:off x="3304779" y="4321155"/>
            <a:ext cx="3439235" cy="1077218"/>
          </a:xfrm>
          <a:prstGeom prst="rect">
            <a:avLst/>
          </a:prstGeom>
          <a:noFill/>
          <a:ln w="9525">
            <a:noFill/>
            <a:miter lim="800000"/>
            <a:headEnd/>
            <a:tailEnd/>
          </a:ln>
        </p:spPr>
        <p:txBody>
          <a:bodyPr wrap="square">
            <a:spAutoFit/>
          </a:bodyPr>
          <a:lstStyle/>
          <a:p>
            <a:pPr marL="266700" indent="-266700" algn="ctr">
              <a:spcBef>
                <a:spcPts val="600"/>
              </a:spcBef>
            </a:pPr>
            <a:r>
              <a:rPr lang="en-GB" altLang="nl-NL" dirty="0">
                <a:solidFill>
                  <a:schemeClr val="tx1">
                    <a:lumMod val="75000"/>
                    <a:lumOff val="25000"/>
                  </a:schemeClr>
                </a:solidFill>
                <a:ea typeface="MS PGothic" pitchFamily="34" charset="-128"/>
                <a:cs typeface="Arial" pitchFamily="34" charset="0"/>
              </a:rPr>
              <a:t>	Actual Leakage	</a:t>
            </a:r>
          </a:p>
          <a:p>
            <a:pPr marL="266700" indent="-266700" algn="ctr">
              <a:spcBef>
                <a:spcPts val="600"/>
              </a:spcBef>
            </a:pPr>
            <a:r>
              <a:rPr lang="en-GB" altLang="nl-NL" dirty="0">
                <a:solidFill>
                  <a:schemeClr val="tx1">
                    <a:lumMod val="75000"/>
                    <a:lumOff val="25000"/>
                  </a:schemeClr>
                </a:solidFill>
                <a:ea typeface="MS PGothic" pitchFamily="34" charset="-128"/>
                <a:cs typeface="Arial" pitchFamily="34" charset="0"/>
              </a:rPr>
              <a:t>----------------------</a:t>
            </a:r>
          </a:p>
          <a:p>
            <a:pPr marL="266700" indent="-266700" algn="ctr">
              <a:spcBef>
                <a:spcPts val="600"/>
              </a:spcBef>
            </a:pPr>
            <a:r>
              <a:rPr lang="en-GB" altLang="nl-NL" dirty="0">
                <a:solidFill>
                  <a:schemeClr val="tx1">
                    <a:lumMod val="75000"/>
                    <a:lumOff val="25000"/>
                  </a:schemeClr>
                </a:solidFill>
                <a:ea typeface="MS PGothic" pitchFamily="34" charset="-128"/>
                <a:cs typeface="Arial" pitchFamily="34" charset="0"/>
              </a:rPr>
              <a:t>	Minimum Achievable Leakage</a:t>
            </a:r>
          </a:p>
        </p:txBody>
      </p:sp>
      <p:graphicFrame>
        <p:nvGraphicFramePr>
          <p:cNvPr id="9" name="Table 8"/>
          <p:cNvGraphicFramePr>
            <a:graphicFrameLocks noGrp="1"/>
          </p:cNvGraphicFramePr>
          <p:nvPr>
            <p:extLst>
              <p:ext uri="{D42A27DB-BD31-4B8C-83A1-F6EECF244321}">
                <p14:modId xmlns:p14="http://schemas.microsoft.com/office/powerpoint/2010/main" val="1736699765"/>
              </p:ext>
            </p:extLst>
          </p:nvPr>
        </p:nvGraphicFramePr>
        <p:xfrm>
          <a:off x="420688" y="1956863"/>
          <a:ext cx="7953375" cy="1854200"/>
        </p:xfrm>
        <a:graphic>
          <a:graphicData uri="http://schemas.openxmlformats.org/drawingml/2006/table">
            <a:tbl>
              <a:tblPr firstRow="1" bandRow="1">
                <a:tableStyleId>{21E4AEA4-8DFA-4A89-87EB-49C32662AFE0}</a:tableStyleId>
              </a:tblPr>
              <a:tblGrid>
                <a:gridCol w="1799670">
                  <a:extLst>
                    <a:ext uri="{9D8B030D-6E8A-4147-A177-3AD203B41FA5}">
                      <a16:colId xmlns:a16="http://schemas.microsoft.com/office/drawing/2014/main" xmlns="" val="20000"/>
                    </a:ext>
                  </a:extLst>
                </a:gridCol>
                <a:gridCol w="1378778">
                  <a:extLst>
                    <a:ext uri="{9D8B030D-6E8A-4147-A177-3AD203B41FA5}">
                      <a16:colId xmlns:a16="http://schemas.microsoft.com/office/drawing/2014/main" xmlns="" val="20001"/>
                    </a:ext>
                  </a:extLst>
                </a:gridCol>
                <a:gridCol w="4774927">
                  <a:extLst>
                    <a:ext uri="{9D8B030D-6E8A-4147-A177-3AD203B41FA5}">
                      <a16:colId xmlns:a16="http://schemas.microsoft.com/office/drawing/2014/main" xmlns="" val="20002"/>
                    </a:ext>
                  </a:extLst>
                </a:gridCol>
              </a:tblGrid>
              <a:tr h="370840">
                <a:tc>
                  <a:txBody>
                    <a:bodyPr/>
                    <a:lstStyle/>
                    <a:p>
                      <a:pPr algn="ctr"/>
                      <a:r>
                        <a:rPr lang="en-GB" sz="1800" dirty="0">
                          <a:latin typeface="+mn-lt"/>
                          <a:cs typeface="Arial" pitchFamily="34" charset="0"/>
                        </a:rPr>
                        <a:t>ILI Range</a:t>
                      </a:r>
                    </a:p>
                  </a:txBody>
                  <a:tcPr marL="91435" marR="91435" anchor="ctr"/>
                </a:tc>
                <a:tc>
                  <a:txBody>
                    <a:bodyPr/>
                    <a:lstStyle/>
                    <a:p>
                      <a:pPr algn="ctr"/>
                      <a:r>
                        <a:rPr lang="en-GB" sz="1800" dirty="0">
                          <a:latin typeface="+mn-lt"/>
                          <a:cs typeface="Arial" pitchFamily="34" charset="0"/>
                        </a:rPr>
                        <a:t>Band</a:t>
                      </a:r>
                    </a:p>
                  </a:txBody>
                  <a:tcPr marL="91435" marR="91435" anchor="ctr"/>
                </a:tc>
                <a:tc>
                  <a:txBody>
                    <a:bodyPr/>
                    <a:lstStyle/>
                    <a:p>
                      <a:pPr algn="ctr"/>
                      <a:r>
                        <a:rPr lang="en-GB" sz="1800" dirty="0">
                          <a:latin typeface="+mn-lt"/>
                          <a:cs typeface="Arial" pitchFamily="34" charset="0"/>
                        </a:rPr>
                        <a:t>Leakage Reduction</a:t>
                      </a:r>
                    </a:p>
                  </a:txBody>
                  <a:tcPr marL="91435" marR="91435" anchor="ctr"/>
                </a:tc>
                <a:extLst>
                  <a:ext uri="{0D108BD9-81ED-4DB2-BD59-A6C34878D82A}">
                    <a16:rowId xmlns:a16="http://schemas.microsoft.com/office/drawing/2014/main" xmlns="" val="10000"/>
                  </a:ext>
                </a:extLst>
              </a:tr>
              <a:tr h="370840">
                <a:tc>
                  <a:txBody>
                    <a:bodyPr/>
                    <a:lstStyle/>
                    <a:p>
                      <a:pPr marL="0" indent="0" algn="ctr">
                        <a:spcBef>
                          <a:spcPts val="300"/>
                        </a:spcBef>
                        <a:spcAft>
                          <a:spcPts val="300"/>
                        </a:spcAft>
                      </a:pPr>
                      <a:r>
                        <a:rPr lang="en-GB" sz="1800" dirty="0">
                          <a:latin typeface="+mn-lt"/>
                          <a:cs typeface="Arial" pitchFamily="34" charset="0"/>
                        </a:rPr>
                        <a:t>&lt; 4</a:t>
                      </a:r>
                      <a:endParaRPr lang="en-GB" sz="1800" dirty="0">
                        <a:latin typeface="+mn-lt"/>
                        <a:ea typeface="Calibri"/>
                        <a:cs typeface="Arial" pitchFamily="34" charset="0"/>
                      </a:endParaRPr>
                    </a:p>
                  </a:txBody>
                  <a:tcPr marL="68576" marR="68576" marT="0" marB="0" anchor="ctr"/>
                </a:tc>
                <a:tc>
                  <a:txBody>
                    <a:bodyPr/>
                    <a:lstStyle/>
                    <a:p>
                      <a:pPr marL="0" indent="0" algn="ctr">
                        <a:spcBef>
                          <a:spcPts val="300"/>
                        </a:spcBef>
                        <a:spcAft>
                          <a:spcPts val="300"/>
                        </a:spcAft>
                      </a:pPr>
                      <a:r>
                        <a:rPr lang="en-GB" sz="1800" dirty="0">
                          <a:latin typeface="+mn-lt"/>
                          <a:cs typeface="Arial" pitchFamily="34" charset="0"/>
                        </a:rPr>
                        <a:t>A</a:t>
                      </a:r>
                      <a:endParaRPr lang="en-GB" sz="1800" dirty="0">
                        <a:latin typeface="+mn-lt"/>
                        <a:ea typeface="Calibri"/>
                        <a:cs typeface="Arial" pitchFamily="34" charset="0"/>
                      </a:endParaRPr>
                    </a:p>
                  </a:txBody>
                  <a:tcPr marL="68576" marR="68576" marT="0" marB="0" anchor="ctr">
                    <a:solidFill>
                      <a:srgbClr val="92D050"/>
                    </a:solidFill>
                  </a:tcPr>
                </a:tc>
                <a:tc>
                  <a:txBody>
                    <a:bodyPr/>
                    <a:lstStyle/>
                    <a:p>
                      <a:pPr marL="457200" indent="-457200" algn="just">
                        <a:spcBef>
                          <a:spcPts val="300"/>
                        </a:spcBef>
                        <a:spcAft>
                          <a:spcPts val="300"/>
                        </a:spcAft>
                      </a:pPr>
                      <a:r>
                        <a:rPr lang="en-GB" sz="1800" dirty="0">
                          <a:latin typeface="+mn-lt"/>
                          <a:cs typeface="Arial" pitchFamily="34" charset="0"/>
                        </a:rPr>
                        <a:t>Further loss reduction may be uneconomical </a:t>
                      </a:r>
                      <a:endParaRPr lang="en-GB" sz="1800" dirty="0">
                        <a:latin typeface="+mn-lt"/>
                        <a:ea typeface="Calibri"/>
                        <a:cs typeface="Arial" pitchFamily="34" charset="0"/>
                      </a:endParaRPr>
                    </a:p>
                  </a:txBody>
                  <a:tcPr marL="68576" marR="68576" marT="0" marB="0" anchor="ctr"/>
                </a:tc>
                <a:extLst>
                  <a:ext uri="{0D108BD9-81ED-4DB2-BD59-A6C34878D82A}">
                    <a16:rowId xmlns:a16="http://schemas.microsoft.com/office/drawing/2014/main" xmlns="" val="10001"/>
                  </a:ext>
                </a:extLst>
              </a:tr>
              <a:tr h="370840">
                <a:tc>
                  <a:txBody>
                    <a:bodyPr/>
                    <a:lstStyle/>
                    <a:p>
                      <a:pPr marL="0" indent="0" algn="ctr">
                        <a:spcBef>
                          <a:spcPts val="300"/>
                        </a:spcBef>
                        <a:spcAft>
                          <a:spcPts val="300"/>
                        </a:spcAft>
                      </a:pPr>
                      <a:r>
                        <a:rPr lang="en-GB" sz="1800" dirty="0">
                          <a:latin typeface="+mn-lt"/>
                          <a:cs typeface="Arial" pitchFamily="34" charset="0"/>
                        </a:rPr>
                        <a:t>4 to &lt; 8</a:t>
                      </a:r>
                      <a:endParaRPr lang="en-GB" sz="1800" dirty="0">
                        <a:latin typeface="+mn-lt"/>
                        <a:ea typeface="Calibri"/>
                        <a:cs typeface="Arial" pitchFamily="34" charset="0"/>
                      </a:endParaRPr>
                    </a:p>
                  </a:txBody>
                  <a:tcPr marL="68576" marR="68576" marT="0" marB="0" anchor="ctr"/>
                </a:tc>
                <a:tc>
                  <a:txBody>
                    <a:bodyPr/>
                    <a:lstStyle/>
                    <a:p>
                      <a:pPr marL="0" indent="0" algn="ctr">
                        <a:spcBef>
                          <a:spcPts val="300"/>
                        </a:spcBef>
                        <a:spcAft>
                          <a:spcPts val="300"/>
                        </a:spcAft>
                      </a:pPr>
                      <a:r>
                        <a:rPr lang="en-GB" sz="1800" dirty="0">
                          <a:latin typeface="+mn-lt"/>
                          <a:cs typeface="Arial" pitchFamily="34" charset="0"/>
                        </a:rPr>
                        <a:t>B</a:t>
                      </a:r>
                      <a:endParaRPr lang="en-GB" sz="1800" dirty="0">
                        <a:latin typeface="+mn-lt"/>
                        <a:ea typeface="Calibri"/>
                        <a:cs typeface="Arial" pitchFamily="34" charset="0"/>
                      </a:endParaRPr>
                    </a:p>
                  </a:txBody>
                  <a:tcPr marL="68576" marR="68576" marT="0" marB="0" anchor="ctr">
                    <a:solidFill>
                      <a:srgbClr val="FFC000"/>
                    </a:solidFill>
                  </a:tcPr>
                </a:tc>
                <a:tc>
                  <a:txBody>
                    <a:bodyPr/>
                    <a:lstStyle/>
                    <a:p>
                      <a:pPr marL="457200" indent="-457200" algn="just">
                        <a:spcBef>
                          <a:spcPts val="300"/>
                        </a:spcBef>
                        <a:spcAft>
                          <a:spcPts val="300"/>
                        </a:spcAft>
                      </a:pPr>
                      <a:r>
                        <a:rPr lang="en-GB" sz="1800" dirty="0">
                          <a:latin typeface="+mn-lt"/>
                          <a:cs typeface="Arial" pitchFamily="34" charset="0"/>
                        </a:rPr>
                        <a:t>Lower priority</a:t>
                      </a:r>
                      <a:endParaRPr lang="en-GB" sz="1800" dirty="0">
                        <a:latin typeface="+mn-lt"/>
                        <a:ea typeface="Calibri"/>
                        <a:cs typeface="Arial" pitchFamily="34" charset="0"/>
                      </a:endParaRPr>
                    </a:p>
                  </a:txBody>
                  <a:tcPr marL="68576" marR="68576" marT="0" marB="0" anchor="ctr"/>
                </a:tc>
                <a:extLst>
                  <a:ext uri="{0D108BD9-81ED-4DB2-BD59-A6C34878D82A}">
                    <a16:rowId xmlns:a16="http://schemas.microsoft.com/office/drawing/2014/main" xmlns="" val="10002"/>
                  </a:ext>
                </a:extLst>
              </a:tr>
              <a:tr h="370840">
                <a:tc>
                  <a:txBody>
                    <a:bodyPr/>
                    <a:lstStyle/>
                    <a:p>
                      <a:pPr marL="0" indent="0" algn="ctr">
                        <a:spcBef>
                          <a:spcPts val="300"/>
                        </a:spcBef>
                        <a:spcAft>
                          <a:spcPts val="300"/>
                        </a:spcAft>
                      </a:pPr>
                      <a:r>
                        <a:rPr lang="en-GB" sz="1800" dirty="0">
                          <a:latin typeface="+mn-lt"/>
                          <a:cs typeface="Arial" pitchFamily="34" charset="0"/>
                        </a:rPr>
                        <a:t>8 to &lt; 16</a:t>
                      </a:r>
                      <a:endParaRPr lang="en-GB" sz="1800" dirty="0">
                        <a:latin typeface="+mn-lt"/>
                        <a:ea typeface="Calibri"/>
                        <a:cs typeface="Arial" pitchFamily="34" charset="0"/>
                      </a:endParaRPr>
                    </a:p>
                  </a:txBody>
                  <a:tcPr marL="68576" marR="68576" marT="0" marB="0" anchor="ctr"/>
                </a:tc>
                <a:tc>
                  <a:txBody>
                    <a:bodyPr/>
                    <a:lstStyle/>
                    <a:p>
                      <a:pPr marL="457200" indent="-457200" algn="ctr">
                        <a:spcBef>
                          <a:spcPts val="300"/>
                        </a:spcBef>
                        <a:spcAft>
                          <a:spcPts val="300"/>
                        </a:spcAft>
                      </a:pPr>
                      <a:r>
                        <a:rPr lang="en-GB" sz="1800" dirty="0">
                          <a:latin typeface="+mn-lt"/>
                          <a:cs typeface="Arial" pitchFamily="34" charset="0"/>
                        </a:rPr>
                        <a:t>C</a:t>
                      </a:r>
                      <a:endParaRPr lang="en-GB" sz="1800" dirty="0">
                        <a:latin typeface="+mn-lt"/>
                        <a:ea typeface="Calibri"/>
                        <a:cs typeface="Arial" pitchFamily="34" charset="0"/>
                      </a:endParaRPr>
                    </a:p>
                  </a:txBody>
                  <a:tcPr marL="68576" marR="68576" marT="0" marB="0" anchor="ctr">
                    <a:solidFill>
                      <a:srgbClr val="FFC000"/>
                    </a:solidFill>
                  </a:tcPr>
                </a:tc>
                <a:tc>
                  <a:txBody>
                    <a:bodyPr/>
                    <a:lstStyle/>
                    <a:p>
                      <a:pPr marL="457200" indent="-457200" algn="just">
                        <a:spcBef>
                          <a:spcPts val="300"/>
                        </a:spcBef>
                        <a:spcAft>
                          <a:spcPts val="300"/>
                        </a:spcAft>
                      </a:pPr>
                      <a:r>
                        <a:rPr lang="en-GB" sz="1800" dirty="0">
                          <a:latin typeface="+mn-lt"/>
                          <a:cs typeface="Arial" pitchFamily="34" charset="0"/>
                        </a:rPr>
                        <a:t>Medium Priority </a:t>
                      </a:r>
                      <a:endParaRPr lang="en-GB" sz="1800" dirty="0">
                        <a:latin typeface="+mn-lt"/>
                        <a:ea typeface="Calibri"/>
                        <a:cs typeface="Arial" pitchFamily="34" charset="0"/>
                      </a:endParaRPr>
                    </a:p>
                  </a:txBody>
                  <a:tcPr marL="68576" marR="68576" marT="0" marB="0" anchor="ctr"/>
                </a:tc>
                <a:extLst>
                  <a:ext uri="{0D108BD9-81ED-4DB2-BD59-A6C34878D82A}">
                    <a16:rowId xmlns:a16="http://schemas.microsoft.com/office/drawing/2014/main" xmlns="" val="10003"/>
                  </a:ext>
                </a:extLst>
              </a:tr>
              <a:tr h="370840">
                <a:tc>
                  <a:txBody>
                    <a:bodyPr/>
                    <a:lstStyle/>
                    <a:p>
                      <a:pPr marL="457200" indent="-457200" algn="ctr" defTabSz="914400" rtl="0" eaLnBrk="1" latinLnBrk="0" hangingPunct="1">
                        <a:spcBef>
                          <a:spcPts val="300"/>
                        </a:spcBef>
                        <a:spcAft>
                          <a:spcPts val="300"/>
                        </a:spcAft>
                      </a:pPr>
                      <a:r>
                        <a:rPr lang="en-GB" sz="1800" kern="1200" dirty="0">
                          <a:latin typeface="+mn-lt"/>
                          <a:cs typeface="Arial" pitchFamily="34" charset="0"/>
                        </a:rPr>
                        <a:t>≥ 16</a:t>
                      </a:r>
                      <a:endParaRPr lang="en-GB" sz="1800" kern="1200" dirty="0">
                        <a:solidFill>
                          <a:schemeClr val="dk1"/>
                        </a:solidFill>
                        <a:latin typeface="+mn-lt"/>
                        <a:ea typeface="+mn-ea"/>
                        <a:cs typeface="Arial" pitchFamily="34" charset="0"/>
                      </a:endParaRPr>
                    </a:p>
                  </a:txBody>
                  <a:tcPr marL="68576" marR="68576" marT="0" marB="0" anchor="ctr"/>
                </a:tc>
                <a:tc>
                  <a:txBody>
                    <a:bodyPr/>
                    <a:lstStyle/>
                    <a:p>
                      <a:pPr marL="457200" indent="-457200" algn="ctr" defTabSz="914400" rtl="0" eaLnBrk="1" latinLnBrk="0" hangingPunct="1">
                        <a:spcBef>
                          <a:spcPts val="300"/>
                        </a:spcBef>
                        <a:spcAft>
                          <a:spcPts val="300"/>
                        </a:spcAft>
                      </a:pPr>
                      <a:r>
                        <a:rPr lang="en-GB" sz="1800" kern="1200" dirty="0">
                          <a:latin typeface="+mn-lt"/>
                          <a:cs typeface="Arial" pitchFamily="34" charset="0"/>
                        </a:rPr>
                        <a:t>D</a:t>
                      </a:r>
                      <a:endParaRPr lang="en-GB" sz="1800" kern="1200" dirty="0">
                        <a:solidFill>
                          <a:schemeClr val="dk1"/>
                        </a:solidFill>
                        <a:latin typeface="+mn-lt"/>
                        <a:ea typeface="+mn-ea"/>
                        <a:cs typeface="Arial" pitchFamily="34" charset="0"/>
                      </a:endParaRPr>
                    </a:p>
                  </a:txBody>
                  <a:tcPr marL="68576" marR="68576" marT="0" marB="0" anchor="ctr">
                    <a:solidFill>
                      <a:srgbClr val="FF0000"/>
                    </a:solidFill>
                  </a:tcPr>
                </a:tc>
                <a:tc>
                  <a:txBody>
                    <a:bodyPr/>
                    <a:lstStyle/>
                    <a:p>
                      <a:pPr marL="457200" indent="-457200" algn="just" defTabSz="914400" rtl="0" eaLnBrk="1" latinLnBrk="0" hangingPunct="1">
                        <a:spcBef>
                          <a:spcPts val="300"/>
                        </a:spcBef>
                        <a:spcAft>
                          <a:spcPts val="300"/>
                        </a:spcAft>
                      </a:pPr>
                      <a:r>
                        <a:rPr lang="en-GB" sz="1800" kern="1200" dirty="0">
                          <a:latin typeface="+mn-lt"/>
                          <a:cs typeface="Arial" pitchFamily="34" charset="0"/>
                        </a:rPr>
                        <a:t>High Priority </a:t>
                      </a:r>
                      <a:endParaRPr lang="en-GB" sz="1800" kern="1200" dirty="0">
                        <a:solidFill>
                          <a:schemeClr val="dk1"/>
                        </a:solidFill>
                        <a:latin typeface="+mn-lt"/>
                        <a:ea typeface="+mn-ea"/>
                        <a:cs typeface="Arial" pitchFamily="34" charset="0"/>
                      </a:endParaRPr>
                    </a:p>
                  </a:txBody>
                  <a:tcPr marL="68576" marR="68576" marT="0" marB="0" anchor="ctr"/>
                </a:tc>
                <a:extLst>
                  <a:ext uri="{0D108BD9-81ED-4DB2-BD59-A6C34878D82A}">
                    <a16:rowId xmlns:a16="http://schemas.microsoft.com/office/drawing/2014/main" xmlns="" val="10004"/>
                  </a:ext>
                </a:extLst>
              </a:tr>
            </a:tbl>
          </a:graphicData>
        </a:graphic>
      </p:graphicFrame>
      <p:sp>
        <p:nvSpPr>
          <p:cNvPr id="10" name="TextBox 12"/>
          <p:cNvSpPr txBox="1">
            <a:spLocks noChangeArrowheads="1"/>
          </p:cNvSpPr>
          <p:nvPr/>
        </p:nvSpPr>
        <p:spPr bwMode="auto">
          <a:xfrm>
            <a:off x="420688" y="1176338"/>
            <a:ext cx="7170737" cy="400050"/>
          </a:xfrm>
          <a:prstGeom prst="rect">
            <a:avLst/>
          </a:prstGeom>
          <a:noFill/>
          <a:ln w="9525">
            <a:noFill/>
            <a:miter lim="800000"/>
            <a:headEnd/>
            <a:tailEnd/>
          </a:ln>
        </p:spPr>
        <p:txBody>
          <a:bodyPr>
            <a:spAutoFit/>
          </a:bodyPr>
          <a:lstStyle/>
          <a:p>
            <a:r>
              <a:rPr lang="en-GB" altLang="nl-NL" sz="2000" b="1" dirty="0">
                <a:solidFill>
                  <a:schemeClr val="tx1">
                    <a:lumMod val="75000"/>
                    <a:lumOff val="25000"/>
                  </a:schemeClr>
                </a:solidFill>
                <a:cs typeface="Arial" pitchFamily="34" charset="0"/>
              </a:rPr>
              <a:t>Evaluating the Infrastructure Leakage Index</a:t>
            </a:r>
          </a:p>
        </p:txBody>
      </p:sp>
      <p:sp>
        <p:nvSpPr>
          <p:cNvPr id="11" name="Rectangle 10"/>
          <p:cNvSpPr/>
          <p:nvPr/>
        </p:nvSpPr>
        <p:spPr>
          <a:xfrm>
            <a:off x="708720" y="4724406"/>
            <a:ext cx="3071482" cy="369332"/>
          </a:xfrm>
          <a:prstGeom prst="rect">
            <a:avLst/>
          </a:prstGeom>
        </p:spPr>
        <p:txBody>
          <a:bodyPr wrap="none">
            <a:spAutoFit/>
          </a:bodyPr>
          <a:lstStyle/>
          <a:p>
            <a:r>
              <a:rPr lang="en-GB" altLang="nl-NL" dirty="0">
                <a:solidFill>
                  <a:schemeClr val="tx1">
                    <a:lumMod val="75000"/>
                    <a:lumOff val="25000"/>
                  </a:schemeClr>
                </a:solidFill>
                <a:ea typeface="MS PGothic" pitchFamily="34" charset="-128"/>
                <a:cs typeface="Arial" pitchFamily="34" charset="0"/>
              </a:rPr>
              <a:t>Infrastructure Leakage Index = </a:t>
            </a:r>
            <a:endParaRPr lang="en-GB" dirty="0">
              <a:solidFill>
                <a:schemeClr val="tx1">
                  <a:lumMod val="75000"/>
                  <a:lumOff val="25000"/>
                </a:schemeClr>
              </a:solidFill>
            </a:endParaRPr>
          </a:p>
        </p:txBody>
      </p:sp>
      <p:sp>
        <p:nvSpPr>
          <p:cNvPr id="12" name="Rectangle 11"/>
          <p:cNvSpPr/>
          <p:nvPr/>
        </p:nvSpPr>
        <p:spPr>
          <a:xfrm>
            <a:off x="420688" y="4321155"/>
            <a:ext cx="6390423" cy="1077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el 1"/>
          <p:cNvSpPr>
            <a:spLocks noGrp="1"/>
          </p:cNvSpPr>
          <p:nvPr>
            <p:ph type="title"/>
          </p:nvPr>
        </p:nvSpPr>
        <p:spPr>
          <a:xfrm>
            <a:off x="34442" y="7937"/>
            <a:ext cx="9002054" cy="838140"/>
          </a:xfrm>
        </p:spPr>
        <p:txBody>
          <a:bodyPr>
            <a:normAutofit/>
          </a:bodyPr>
          <a:lstStyle/>
          <a:p>
            <a:r>
              <a:rPr lang="en-GB" altLang="nl-NL" sz="4400" dirty="0">
                <a:cs typeface="Arial" pitchFamily="34" charset="0"/>
              </a:rPr>
              <a:t>Method 1 - Infrastructure Leakage Index</a:t>
            </a:r>
            <a:endParaRPr lang="nl-NL" sz="44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996181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27</a:t>
            </a:fld>
            <a:endParaRPr lang="en-US">
              <a:solidFill>
                <a:srgbClr val="2D9BDC"/>
              </a:solidFill>
            </a:endParaRPr>
          </a:p>
        </p:txBody>
      </p:sp>
      <p:sp>
        <p:nvSpPr>
          <p:cNvPr id="8" name="TextBox 12"/>
          <p:cNvSpPr txBox="1">
            <a:spLocks noChangeArrowheads="1"/>
          </p:cNvSpPr>
          <p:nvPr/>
        </p:nvSpPr>
        <p:spPr bwMode="auto">
          <a:xfrm>
            <a:off x="420688" y="1176338"/>
            <a:ext cx="7170737" cy="400050"/>
          </a:xfrm>
          <a:prstGeom prst="rect">
            <a:avLst/>
          </a:prstGeom>
          <a:noFill/>
          <a:ln w="9525">
            <a:noFill/>
            <a:miter lim="800000"/>
            <a:headEnd/>
            <a:tailEnd/>
          </a:ln>
        </p:spPr>
        <p:txBody>
          <a:bodyPr>
            <a:spAutoFit/>
          </a:bodyPr>
          <a:lstStyle/>
          <a:p>
            <a:r>
              <a:rPr lang="en-GB" altLang="nl-NL" sz="2000" b="1" dirty="0">
                <a:solidFill>
                  <a:schemeClr val="tx1">
                    <a:lumMod val="75000"/>
                    <a:lumOff val="25000"/>
                  </a:schemeClr>
                </a:solidFill>
                <a:cs typeface="Arial" pitchFamily="34" charset="0"/>
              </a:rPr>
              <a:t>Example evaluation Infrastructure Leakage Index</a:t>
            </a:r>
          </a:p>
        </p:txBody>
      </p:sp>
      <p:graphicFrame>
        <p:nvGraphicFramePr>
          <p:cNvPr id="9" name="Table 8"/>
          <p:cNvGraphicFramePr>
            <a:graphicFrameLocks noGrp="1"/>
          </p:cNvGraphicFramePr>
          <p:nvPr>
            <p:extLst>
              <p:ext uri="{D42A27DB-BD31-4B8C-83A1-F6EECF244321}">
                <p14:modId xmlns:p14="http://schemas.microsoft.com/office/powerpoint/2010/main" val="3593419206"/>
              </p:ext>
            </p:extLst>
          </p:nvPr>
        </p:nvGraphicFramePr>
        <p:xfrm>
          <a:off x="420688" y="1789113"/>
          <a:ext cx="8099425" cy="2123440"/>
        </p:xfrm>
        <a:graphic>
          <a:graphicData uri="http://schemas.openxmlformats.org/drawingml/2006/table">
            <a:tbl>
              <a:tblPr firstRow="1" bandRow="1">
                <a:tableStyleId>{5C22544A-7EE6-4342-B048-85BDC9FD1C3A}</a:tableStyleId>
              </a:tblPr>
              <a:tblGrid>
                <a:gridCol w="2186034">
                  <a:extLst>
                    <a:ext uri="{9D8B030D-6E8A-4147-A177-3AD203B41FA5}">
                      <a16:colId xmlns:a16="http://schemas.microsoft.com/office/drawing/2014/main" xmlns="" val="20000"/>
                    </a:ext>
                  </a:extLst>
                </a:gridCol>
                <a:gridCol w="996287">
                  <a:extLst>
                    <a:ext uri="{9D8B030D-6E8A-4147-A177-3AD203B41FA5}">
                      <a16:colId xmlns:a16="http://schemas.microsoft.com/office/drawing/2014/main" xmlns="" val="20001"/>
                    </a:ext>
                  </a:extLst>
                </a:gridCol>
                <a:gridCol w="1023582">
                  <a:extLst>
                    <a:ext uri="{9D8B030D-6E8A-4147-A177-3AD203B41FA5}">
                      <a16:colId xmlns:a16="http://schemas.microsoft.com/office/drawing/2014/main" xmlns="" val="20002"/>
                    </a:ext>
                  </a:extLst>
                </a:gridCol>
                <a:gridCol w="968991">
                  <a:extLst>
                    <a:ext uri="{9D8B030D-6E8A-4147-A177-3AD203B41FA5}">
                      <a16:colId xmlns:a16="http://schemas.microsoft.com/office/drawing/2014/main" xmlns="" val="20003"/>
                    </a:ext>
                  </a:extLst>
                </a:gridCol>
                <a:gridCol w="900752">
                  <a:extLst>
                    <a:ext uri="{9D8B030D-6E8A-4147-A177-3AD203B41FA5}">
                      <a16:colId xmlns:a16="http://schemas.microsoft.com/office/drawing/2014/main" xmlns="" val="20004"/>
                    </a:ext>
                  </a:extLst>
                </a:gridCol>
                <a:gridCol w="982639">
                  <a:extLst>
                    <a:ext uri="{9D8B030D-6E8A-4147-A177-3AD203B41FA5}">
                      <a16:colId xmlns:a16="http://schemas.microsoft.com/office/drawing/2014/main" xmlns="" val="20005"/>
                    </a:ext>
                  </a:extLst>
                </a:gridCol>
                <a:gridCol w="1041140">
                  <a:extLst>
                    <a:ext uri="{9D8B030D-6E8A-4147-A177-3AD203B41FA5}">
                      <a16:colId xmlns:a16="http://schemas.microsoft.com/office/drawing/2014/main" xmlns="" val="20006"/>
                    </a:ext>
                  </a:extLst>
                </a:gridCol>
              </a:tblGrid>
              <a:tr h="370840">
                <a:tc>
                  <a:txBody>
                    <a:bodyPr/>
                    <a:lstStyle/>
                    <a:p>
                      <a:endParaRPr lang="en-GB" dirty="0">
                        <a:latin typeface="Arial" pitchFamily="34" charset="0"/>
                        <a:cs typeface="Arial" pitchFamily="34" charset="0"/>
                      </a:endParaRPr>
                    </a:p>
                  </a:txBody>
                  <a:tcPr marL="91445" marR="91445" anchor="ctr"/>
                </a:tc>
                <a:tc>
                  <a:txBody>
                    <a:bodyPr/>
                    <a:lstStyle/>
                    <a:p>
                      <a:pPr algn="ctr"/>
                      <a:r>
                        <a:rPr lang="en-GB" sz="1800" dirty="0">
                          <a:latin typeface="Arial" pitchFamily="34" charset="0"/>
                          <a:cs typeface="Arial" pitchFamily="34" charset="0"/>
                        </a:rPr>
                        <a:t>DMA</a:t>
                      </a:r>
                      <a:r>
                        <a:rPr lang="en-GB" sz="1800" baseline="0" dirty="0">
                          <a:latin typeface="Arial" pitchFamily="34" charset="0"/>
                          <a:cs typeface="Arial" pitchFamily="34" charset="0"/>
                        </a:rPr>
                        <a:t> 1</a:t>
                      </a:r>
                      <a:endParaRPr lang="en-GB" sz="1800" dirty="0">
                        <a:latin typeface="Arial" pitchFamily="34" charset="0"/>
                        <a:cs typeface="Arial" pitchFamily="34" charset="0"/>
                      </a:endParaRPr>
                    </a:p>
                  </a:txBody>
                  <a:tcPr marL="91445" marR="91445" anchor="ctr"/>
                </a:tc>
                <a:tc>
                  <a:txBody>
                    <a:bodyPr/>
                    <a:lstStyle/>
                    <a:p>
                      <a:pPr algn="ctr"/>
                      <a:r>
                        <a:rPr lang="en-GB" sz="1800" dirty="0">
                          <a:latin typeface="Arial" pitchFamily="34" charset="0"/>
                          <a:cs typeface="Arial" pitchFamily="34" charset="0"/>
                        </a:rPr>
                        <a:t>DMA</a:t>
                      </a:r>
                      <a:r>
                        <a:rPr lang="en-GB" sz="1800" baseline="0" dirty="0">
                          <a:latin typeface="Arial" pitchFamily="34" charset="0"/>
                          <a:cs typeface="Arial" pitchFamily="34" charset="0"/>
                        </a:rPr>
                        <a:t> 2</a:t>
                      </a:r>
                      <a:endParaRPr lang="en-GB" sz="1800" dirty="0">
                        <a:latin typeface="Arial" pitchFamily="34" charset="0"/>
                        <a:cs typeface="Arial" pitchFamily="34" charset="0"/>
                      </a:endParaRPr>
                    </a:p>
                  </a:txBody>
                  <a:tcPr marL="91445" marR="91445" anchor="ctr"/>
                </a:tc>
                <a:tc>
                  <a:txBody>
                    <a:bodyPr/>
                    <a:lstStyle/>
                    <a:p>
                      <a:pPr algn="ctr"/>
                      <a:r>
                        <a:rPr lang="en-GB" sz="1800" dirty="0">
                          <a:latin typeface="Arial" pitchFamily="34" charset="0"/>
                          <a:cs typeface="Arial" pitchFamily="34" charset="0"/>
                        </a:rPr>
                        <a:t>DMA</a:t>
                      </a:r>
                      <a:r>
                        <a:rPr lang="en-GB" sz="1800" baseline="0" dirty="0">
                          <a:latin typeface="Arial" pitchFamily="34" charset="0"/>
                          <a:cs typeface="Arial" pitchFamily="34" charset="0"/>
                        </a:rPr>
                        <a:t> 3</a:t>
                      </a:r>
                      <a:endParaRPr lang="en-GB" sz="1800" dirty="0">
                        <a:latin typeface="Arial" pitchFamily="34" charset="0"/>
                        <a:cs typeface="Arial" pitchFamily="34" charset="0"/>
                      </a:endParaRPr>
                    </a:p>
                  </a:txBody>
                  <a:tcPr marL="91445" marR="91445" anchor="ctr"/>
                </a:tc>
                <a:tc>
                  <a:txBody>
                    <a:bodyPr/>
                    <a:lstStyle/>
                    <a:p>
                      <a:pPr algn="ctr"/>
                      <a:r>
                        <a:rPr lang="en-GB" sz="1800" dirty="0">
                          <a:latin typeface="Arial" pitchFamily="34" charset="0"/>
                          <a:cs typeface="Arial" pitchFamily="34" charset="0"/>
                        </a:rPr>
                        <a:t>DMA</a:t>
                      </a:r>
                      <a:r>
                        <a:rPr lang="en-GB" sz="1800" baseline="0" dirty="0">
                          <a:latin typeface="Arial" pitchFamily="34" charset="0"/>
                          <a:cs typeface="Arial" pitchFamily="34" charset="0"/>
                        </a:rPr>
                        <a:t> 4</a:t>
                      </a:r>
                      <a:endParaRPr lang="en-GB" sz="1800" dirty="0">
                        <a:latin typeface="Arial" pitchFamily="34" charset="0"/>
                        <a:cs typeface="Arial" pitchFamily="34" charset="0"/>
                      </a:endParaRPr>
                    </a:p>
                  </a:txBody>
                  <a:tcPr marL="91445" marR="91445" anchor="ctr"/>
                </a:tc>
                <a:tc>
                  <a:txBody>
                    <a:bodyPr/>
                    <a:lstStyle/>
                    <a:p>
                      <a:pPr algn="ctr"/>
                      <a:r>
                        <a:rPr lang="en-GB" sz="1800" dirty="0">
                          <a:latin typeface="Arial" pitchFamily="34" charset="0"/>
                          <a:cs typeface="Arial" pitchFamily="34" charset="0"/>
                        </a:rPr>
                        <a:t>DMA</a:t>
                      </a:r>
                      <a:r>
                        <a:rPr lang="en-GB" sz="1800" baseline="0" dirty="0">
                          <a:latin typeface="Arial" pitchFamily="34" charset="0"/>
                          <a:cs typeface="Arial" pitchFamily="34" charset="0"/>
                        </a:rPr>
                        <a:t> 5</a:t>
                      </a:r>
                      <a:endParaRPr lang="en-GB" sz="1800" dirty="0">
                        <a:latin typeface="Arial" pitchFamily="34" charset="0"/>
                        <a:cs typeface="Arial" pitchFamily="34" charset="0"/>
                      </a:endParaRPr>
                    </a:p>
                  </a:txBody>
                  <a:tcPr marL="91445" marR="91445" anchor="ctr"/>
                </a:tc>
                <a:tc>
                  <a:txBody>
                    <a:bodyPr/>
                    <a:lstStyle/>
                    <a:p>
                      <a:pPr algn="ctr"/>
                      <a:r>
                        <a:rPr lang="en-GB" sz="1800" dirty="0">
                          <a:latin typeface="Arial" pitchFamily="34" charset="0"/>
                          <a:cs typeface="Arial" pitchFamily="34" charset="0"/>
                        </a:rPr>
                        <a:t>DMA</a:t>
                      </a:r>
                      <a:r>
                        <a:rPr lang="en-GB" sz="1800" baseline="0" dirty="0">
                          <a:latin typeface="Arial" pitchFamily="34" charset="0"/>
                          <a:cs typeface="Arial" pitchFamily="34" charset="0"/>
                        </a:rPr>
                        <a:t> 6</a:t>
                      </a:r>
                      <a:endParaRPr lang="en-GB" sz="1800" dirty="0">
                        <a:latin typeface="Arial" pitchFamily="34" charset="0"/>
                        <a:cs typeface="Arial" pitchFamily="34" charset="0"/>
                      </a:endParaRPr>
                    </a:p>
                  </a:txBody>
                  <a:tcPr marL="91445" marR="91445" anchor="ctr"/>
                </a:tc>
                <a:extLst>
                  <a:ext uri="{0D108BD9-81ED-4DB2-BD59-A6C34878D82A}">
                    <a16:rowId xmlns:a16="http://schemas.microsoft.com/office/drawing/2014/main" xmlns="" val="10000"/>
                  </a:ext>
                </a:extLst>
              </a:tr>
              <a:tr h="370840">
                <a:tc>
                  <a:txBody>
                    <a:bodyPr/>
                    <a:lstStyle/>
                    <a:p>
                      <a:r>
                        <a:rPr lang="en-GB" dirty="0">
                          <a:latin typeface="Arial" pitchFamily="34" charset="0"/>
                          <a:cs typeface="Arial" pitchFamily="34" charset="0"/>
                        </a:rPr>
                        <a:t>Actual Leakage</a:t>
                      </a:r>
                    </a:p>
                  </a:txBody>
                  <a:tcPr marL="91445" marR="91445" anchor="ctr"/>
                </a:tc>
                <a:tc>
                  <a:txBody>
                    <a:bodyPr/>
                    <a:lstStyle/>
                    <a:p>
                      <a:pPr algn="ctr"/>
                      <a:r>
                        <a:rPr lang="en-GB" dirty="0">
                          <a:latin typeface="Arial" pitchFamily="34" charset="0"/>
                          <a:cs typeface="Arial" pitchFamily="34" charset="0"/>
                        </a:rPr>
                        <a:t>776</a:t>
                      </a:r>
                    </a:p>
                  </a:txBody>
                  <a:tcPr marL="91445" marR="91445" anchor="ctr"/>
                </a:tc>
                <a:tc>
                  <a:txBody>
                    <a:bodyPr/>
                    <a:lstStyle/>
                    <a:p>
                      <a:pPr algn="ctr"/>
                      <a:r>
                        <a:rPr lang="en-GB" dirty="0">
                          <a:latin typeface="Arial" pitchFamily="34" charset="0"/>
                          <a:cs typeface="Arial" pitchFamily="34" charset="0"/>
                        </a:rPr>
                        <a:t>180</a:t>
                      </a:r>
                    </a:p>
                  </a:txBody>
                  <a:tcPr marL="91445" marR="91445" anchor="ctr"/>
                </a:tc>
                <a:tc>
                  <a:txBody>
                    <a:bodyPr/>
                    <a:lstStyle/>
                    <a:p>
                      <a:pPr algn="ctr"/>
                      <a:r>
                        <a:rPr lang="en-GB" dirty="0">
                          <a:latin typeface="Arial" pitchFamily="34" charset="0"/>
                          <a:cs typeface="Arial" pitchFamily="34" charset="0"/>
                        </a:rPr>
                        <a:t>51</a:t>
                      </a:r>
                    </a:p>
                  </a:txBody>
                  <a:tcPr marL="91445" marR="91445" anchor="ctr"/>
                </a:tc>
                <a:tc>
                  <a:txBody>
                    <a:bodyPr/>
                    <a:lstStyle/>
                    <a:p>
                      <a:pPr algn="ctr"/>
                      <a:r>
                        <a:rPr lang="en-GB" dirty="0">
                          <a:latin typeface="Arial" pitchFamily="34" charset="0"/>
                          <a:cs typeface="Arial" pitchFamily="34" charset="0"/>
                        </a:rPr>
                        <a:t>92</a:t>
                      </a:r>
                    </a:p>
                  </a:txBody>
                  <a:tcPr marL="91445" marR="91445" anchor="ctr"/>
                </a:tc>
                <a:tc>
                  <a:txBody>
                    <a:bodyPr/>
                    <a:lstStyle/>
                    <a:p>
                      <a:pPr algn="ctr"/>
                      <a:r>
                        <a:rPr lang="en-GB" dirty="0">
                          <a:latin typeface="Arial" pitchFamily="34" charset="0"/>
                          <a:cs typeface="Arial" pitchFamily="34" charset="0"/>
                        </a:rPr>
                        <a:t>400</a:t>
                      </a:r>
                    </a:p>
                  </a:txBody>
                  <a:tcPr marL="91445" marR="91445" anchor="ctr"/>
                </a:tc>
                <a:tc>
                  <a:txBody>
                    <a:bodyPr/>
                    <a:lstStyle/>
                    <a:p>
                      <a:pPr algn="ctr"/>
                      <a:r>
                        <a:rPr lang="en-GB" dirty="0">
                          <a:latin typeface="Arial" pitchFamily="34" charset="0"/>
                          <a:cs typeface="Arial" pitchFamily="34" charset="0"/>
                        </a:rPr>
                        <a:t>210</a:t>
                      </a:r>
                    </a:p>
                  </a:txBody>
                  <a:tcPr marL="91445" marR="91445" anchor="ctr"/>
                </a:tc>
                <a:extLst>
                  <a:ext uri="{0D108BD9-81ED-4DB2-BD59-A6C34878D82A}">
                    <a16:rowId xmlns:a16="http://schemas.microsoft.com/office/drawing/2014/main" xmlns="" val="10001"/>
                  </a:ext>
                </a:extLst>
              </a:tr>
              <a:tr h="370840">
                <a:tc>
                  <a:txBody>
                    <a:bodyPr/>
                    <a:lstStyle/>
                    <a:p>
                      <a:r>
                        <a:rPr lang="en-GB" dirty="0">
                          <a:latin typeface="Arial" pitchFamily="34" charset="0"/>
                          <a:cs typeface="Arial" pitchFamily="34" charset="0"/>
                        </a:rPr>
                        <a:t>Minimum Possible Leakage</a:t>
                      </a:r>
                    </a:p>
                  </a:txBody>
                  <a:tcPr marL="91445" marR="91445" anchor="ctr"/>
                </a:tc>
                <a:tc>
                  <a:txBody>
                    <a:bodyPr/>
                    <a:lstStyle/>
                    <a:p>
                      <a:pPr algn="ctr"/>
                      <a:r>
                        <a:rPr lang="en-GB" dirty="0">
                          <a:latin typeface="Arial" pitchFamily="34" charset="0"/>
                          <a:cs typeface="Arial" pitchFamily="34" charset="0"/>
                        </a:rPr>
                        <a:t>13.2</a:t>
                      </a:r>
                    </a:p>
                  </a:txBody>
                  <a:tcPr marL="91445" marR="91445" anchor="ctr"/>
                </a:tc>
                <a:tc>
                  <a:txBody>
                    <a:bodyPr/>
                    <a:lstStyle/>
                    <a:p>
                      <a:pPr algn="ctr"/>
                      <a:r>
                        <a:rPr lang="en-GB" dirty="0">
                          <a:latin typeface="Arial" pitchFamily="34" charset="0"/>
                          <a:cs typeface="Arial" pitchFamily="34" charset="0"/>
                        </a:rPr>
                        <a:t>14.9</a:t>
                      </a:r>
                    </a:p>
                  </a:txBody>
                  <a:tcPr marL="91445" marR="91445" anchor="ctr"/>
                </a:tc>
                <a:tc>
                  <a:txBody>
                    <a:bodyPr/>
                    <a:lstStyle/>
                    <a:p>
                      <a:pPr algn="ctr"/>
                      <a:r>
                        <a:rPr lang="en-GB" dirty="0">
                          <a:latin typeface="Arial" pitchFamily="34" charset="0"/>
                          <a:cs typeface="Arial" pitchFamily="34" charset="0"/>
                        </a:rPr>
                        <a:t>17.1</a:t>
                      </a:r>
                    </a:p>
                  </a:txBody>
                  <a:tcPr marL="91445" marR="91445" anchor="ctr"/>
                </a:tc>
                <a:tc>
                  <a:txBody>
                    <a:bodyPr/>
                    <a:lstStyle/>
                    <a:p>
                      <a:pPr algn="ctr"/>
                      <a:r>
                        <a:rPr lang="en-GB" dirty="0">
                          <a:latin typeface="Arial" pitchFamily="34" charset="0"/>
                          <a:cs typeface="Arial" pitchFamily="34" charset="0"/>
                        </a:rPr>
                        <a:t>16.4</a:t>
                      </a:r>
                    </a:p>
                  </a:txBody>
                  <a:tcPr marL="91445" marR="91445" anchor="ctr"/>
                </a:tc>
                <a:tc>
                  <a:txBody>
                    <a:bodyPr/>
                    <a:lstStyle/>
                    <a:p>
                      <a:pPr algn="ctr"/>
                      <a:r>
                        <a:rPr lang="en-GB" dirty="0">
                          <a:latin typeface="Arial" pitchFamily="34" charset="0"/>
                          <a:cs typeface="Arial" pitchFamily="34" charset="0"/>
                        </a:rPr>
                        <a:t>11.4</a:t>
                      </a:r>
                    </a:p>
                  </a:txBody>
                  <a:tcPr marL="91445" marR="91445" anchor="ctr"/>
                </a:tc>
                <a:tc>
                  <a:txBody>
                    <a:bodyPr/>
                    <a:lstStyle/>
                    <a:p>
                      <a:pPr algn="ctr"/>
                      <a:r>
                        <a:rPr lang="en-GB" dirty="0">
                          <a:latin typeface="Arial" pitchFamily="34" charset="0"/>
                          <a:cs typeface="Arial" pitchFamily="34" charset="0"/>
                        </a:rPr>
                        <a:t>14.6</a:t>
                      </a:r>
                    </a:p>
                  </a:txBody>
                  <a:tcPr marL="91445" marR="91445" anchor="ctr"/>
                </a:tc>
                <a:extLst>
                  <a:ext uri="{0D108BD9-81ED-4DB2-BD59-A6C34878D82A}">
                    <a16:rowId xmlns:a16="http://schemas.microsoft.com/office/drawing/2014/main" xmlns="" val="10002"/>
                  </a:ext>
                </a:extLst>
              </a:tr>
              <a:tr h="370840">
                <a:tc>
                  <a:txBody>
                    <a:bodyPr/>
                    <a:lstStyle/>
                    <a:p>
                      <a:r>
                        <a:rPr lang="en-GB" dirty="0">
                          <a:latin typeface="Arial" pitchFamily="34" charset="0"/>
                          <a:cs typeface="Arial" pitchFamily="34" charset="0"/>
                        </a:rPr>
                        <a:t>ILI</a:t>
                      </a:r>
                    </a:p>
                  </a:txBody>
                  <a:tcPr marL="91445" marR="91445" anchor="ctr"/>
                </a:tc>
                <a:tc>
                  <a:txBody>
                    <a:bodyPr/>
                    <a:lstStyle/>
                    <a:p>
                      <a:pPr algn="ctr"/>
                      <a:r>
                        <a:rPr lang="en-GB" dirty="0">
                          <a:latin typeface="Arial" pitchFamily="34" charset="0"/>
                          <a:cs typeface="Arial" pitchFamily="34" charset="0"/>
                        </a:rPr>
                        <a:t>59</a:t>
                      </a:r>
                    </a:p>
                  </a:txBody>
                  <a:tcPr marL="91445" marR="91445" anchor="ctr"/>
                </a:tc>
                <a:tc>
                  <a:txBody>
                    <a:bodyPr/>
                    <a:lstStyle/>
                    <a:p>
                      <a:pPr algn="ctr"/>
                      <a:r>
                        <a:rPr lang="en-GB" dirty="0">
                          <a:latin typeface="Arial" pitchFamily="34" charset="0"/>
                          <a:cs typeface="Arial" pitchFamily="34" charset="0"/>
                        </a:rPr>
                        <a:t>12</a:t>
                      </a:r>
                    </a:p>
                  </a:txBody>
                  <a:tcPr marL="91445" marR="91445" anchor="ctr"/>
                </a:tc>
                <a:tc>
                  <a:txBody>
                    <a:bodyPr/>
                    <a:lstStyle/>
                    <a:p>
                      <a:pPr algn="ctr"/>
                      <a:r>
                        <a:rPr lang="en-GB" dirty="0">
                          <a:latin typeface="Arial" pitchFamily="34" charset="0"/>
                          <a:cs typeface="Arial" pitchFamily="34" charset="0"/>
                        </a:rPr>
                        <a:t>3</a:t>
                      </a:r>
                    </a:p>
                  </a:txBody>
                  <a:tcPr marL="91445" marR="91445" anchor="ctr"/>
                </a:tc>
                <a:tc>
                  <a:txBody>
                    <a:bodyPr/>
                    <a:lstStyle/>
                    <a:p>
                      <a:pPr algn="ctr"/>
                      <a:r>
                        <a:rPr lang="en-GB" dirty="0">
                          <a:latin typeface="Arial" pitchFamily="34" charset="0"/>
                          <a:cs typeface="Arial" pitchFamily="34" charset="0"/>
                        </a:rPr>
                        <a:t>6</a:t>
                      </a:r>
                    </a:p>
                  </a:txBody>
                  <a:tcPr marL="91445" marR="91445" anchor="ctr"/>
                </a:tc>
                <a:tc>
                  <a:txBody>
                    <a:bodyPr/>
                    <a:lstStyle/>
                    <a:p>
                      <a:pPr algn="ctr"/>
                      <a:r>
                        <a:rPr lang="en-GB" dirty="0">
                          <a:latin typeface="Arial" pitchFamily="34" charset="0"/>
                          <a:cs typeface="Arial" pitchFamily="34" charset="0"/>
                        </a:rPr>
                        <a:t>35</a:t>
                      </a:r>
                    </a:p>
                  </a:txBody>
                  <a:tcPr marL="91445" marR="91445" anchor="ctr"/>
                </a:tc>
                <a:tc>
                  <a:txBody>
                    <a:bodyPr/>
                    <a:lstStyle/>
                    <a:p>
                      <a:pPr algn="ctr"/>
                      <a:r>
                        <a:rPr lang="en-GB" dirty="0">
                          <a:latin typeface="Arial" pitchFamily="34" charset="0"/>
                          <a:cs typeface="Arial" pitchFamily="34" charset="0"/>
                        </a:rPr>
                        <a:t>14</a:t>
                      </a:r>
                    </a:p>
                  </a:txBody>
                  <a:tcPr marL="91445" marR="91445" anchor="ctr"/>
                </a:tc>
                <a:extLst>
                  <a:ext uri="{0D108BD9-81ED-4DB2-BD59-A6C34878D82A}">
                    <a16:rowId xmlns:a16="http://schemas.microsoft.com/office/drawing/2014/main" xmlns="" val="10003"/>
                  </a:ext>
                </a:extLst>
              </a:tr>
              <a:tr h="370840">
                <a:tc>
                  <a:txBody>
                    <a:bodyPr/>
                    <a:lstStyle/>
                    <a:p>
                      <a:r>
                        <a:rPr lang="en-GB" dirty="0">
                          <a:latin typeface="Arial" pitchFamily="34" charset="0"/>
                          <a:cs typeface="Arial" pitchFamily="34" charset="0"/>
                        </a:rPr>
                        <a:t>Category</a:t>
                      </a:r>
                    </a:p>
                  </a:txBody>
                  <a:tcPr marL="91445" marR="91445" anchor="ctr"/>
                </a:tc>
                <a:tc>
                  <a:txBody>
                    <a:bodyPr/>
                    <a:lstStyle/>
                    <a:p>
                      <a:pPr algn="ctr"/>
                      <a:r>
                        <a:rPr lang="en-GB" b="1" dirty="0">
                          <a:latin typeface="Arial" pitchFamily="34" charset="0"/>
                          <a:cs typeface="Arial" pitchFamily="34" charset="0"/>
                        </a:rPr>
                        <a:t>D</a:t>
                      </a:r>
                    </a:p>
                  </a:txBody>
                  <a:tcPr marL="91445" marR="91445" anchor="ctr">
                    <a:solidFill>
                      <a:srgbClr val="FF0000"/>
                    </a:solidFill>
                  </a:tcPr>
                </a:tc>
                <a:tc>
                  <a:txBody>
                    <a:bodyPr/>
                    <a:lstStyle/>
                    <a:p>
                      <a:pPr algn="ctr"/>
                      <a:r>
                        <a:rPr lang="en-GB" b="1" dirty="0">
                          <a:latin typeface="Arial" pitchFamily="34" charset="0"/>
                          <a:cs typeface="Arial" pitchFamily="34" charset="0"/>
                        </a:rPr>
                        <a:t>C</a:t>
                      </a:r>
                    </a:p>
                  </a:txBody>
                  <a:tcPr marL="91445" marR="91445" anchor="ctr">
                    <a:solidFill>
                      <a:srgbClr val="FFC000"/>
                    </a:solidFill>
                  </a:tcPr>
                </a:tc>
                <a:tc>
                  <a:txBody>
                    <a:bodyPr/>
                    <a:lstStyle/>
                    <a:p>
                      <a:pPr algn="ctr"/>
                      <a:r>
                        <a:rPr lang="en-GB" b="1" dirty="0">
                          <a:latin typeface="Arial" pitchFamily="34" charset="0"/>
                          <a:cs typeface="Arial" pitchFamily="34" charset="0"/>
                        </a:rPr>
                        <a:t>A</a:t>
                      </a:r>
                    </a:p>
                  </a:txBody>
                  <a:tcPr marL="91445" marR="91445" anchor="ctr">
                    <a:solidFill>
                      <a:srgbClr val="92D050"/>
                    </a:solidFill>
                  </a:tcPr>
                </a:tc>
                <a:tc>
                  <a:txBody>
                    <a:bodyPr/>
                    <a:lstStyle/>
                    <a:p>
                      <a:pPr algn="ctr"/>
                      <a:r>
                        <a:rPr lang="en-GB" b="1" dirty="0">
                          <a:latin typeface="Arial" pitchFamily="34" charset="0"/>
                          <a:cs typeface="Arial" pitchFamily="34" charset="0"/>
                        </a:rPr>
                        <a:t>B</a:t>
                      </a:r>
                    </a:p>
                  </a:txBody>
                  <a:tcPr marL="91445" marR="91445" anchor="ctr">
                    <a:solidFill>
                      <a:srgbClr val="FFC000"/>
                    </a:solidFill>
                  </a:tcPr>
                </a:tc>
                <a:tc>
                  <a:txBody>
                    <a:bodyPr/>
                    <a:lstStyle/>
                    <a:p>
                      <a:pPr algn="ctr"/>
                      <a:r>
                        <a:rPr lang="en-GB" b="1" dirty="0">
                          <a:latin typeface="Arial" pitchFamily="34" charset="0"/>
                          <a:cs typeface="Arial" pitchFamily="34" charset="0"/>
                        </a:rPr>
                        <a:t>D</a:t>
                      </a:r>
                    </a:p>
                  </a:txBody>
                  <a:tcPr marL="91445" marR="91445" anchor="ctr">
                    <a:solidFill>
                      <a:srgbClr val="FF0000"/>
                    </a:solidFill>
                  </a:tcPr>
                </a:tc>
                <a:tc>
                  <a:txBody>
                    <a:bodyPr/>
                    <a:lstStyle/>
                    <a:p>
                      <a:pPr algn="ctr"/>
                      <a:r>
                        <a:rPr lang="en-GB" b="1" dirty="0">
                          <a:latin typeface="Arial" pitchFamily="34" charset="0"/>
                          <a:cs typeface="Arial" pitchFamily="34" charset="0"/>
                        </a:rPr>
                        <a:t>C</a:t>
                      </a:r>
                    </a:p>
                  </a:txBody>
                  <a:tcPr marL="91445" marR="91445" anchor="ctr">
                    <a:solidFill>
                      <a:srgbClr val="FFC000"/>
                    </a:solidFill>
                  </a:tcPr>
                </a:tc>
                <a:extLst>
                  <a:ext uri="{0D108BD9-81ED-4DB2-BD59-A6C34878D82A}">
                    <a16:rowId xmlns:a16="http://schemas.microsoft.com/office/drawing/2014/main" xmlns=""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62340616"/>
              </p:ext>
            </p:extLst>
          </p:nvPr>
        </p:nvGraphicFramePr>
        <p:xfrm>
          <a:off x="511905" y="4218184"/>
          <a:ext cx="7953375" cy="1854200"/>
        </p:xfrm>
        <a:graphic>
          <a:graphicData uri="http://schemas.openxmlformats.org/drawingml/2006/table">
            <a:tbl>
              <a:tblPr firstRow="1" bandRow="1">
                <a:tableStyleId>{21E4AEA4-8DFA-4A89-87EB-49C32662AFE0}</a:tableStyleId>
              </a:tblPr>
              <a:tblGrid>
                <a:gridCol w="1799670">
                  <a:extLst>
                    <a:ext uri="{9D8B030D-6E8A-4147-A177-3AD203B41FA5}">
                      <a16:colId xmlns:a16="http://schemas.microsoft.com/office/drawing/2014/main" xmlns="" val="20000"/>
                    </a:ext>
                  </a:extLst>
                </a:gridCol>
                <a:gridCol w="1378778">
                  <a:extLst>
                    <a:ext uri="{9D8B030D-6E8A-4147-A177-3AD203B41FA5}">
                      <a16:colId xmlns:a16="http://schemas.microsoft.com/office/drawing/2014/main" xmlns="" val="20001"/>
                    </a:ext>
                  </a:extLst>
                </a:gridCol>
                <a:gridCol w="4774927">
                  <a:extLst>
                    <a:ext uri="{9D8B030D-6E8A-4147-A177-3AD203B41FA5}">
                      <a16:colId xmlns:a16="http://schemas.microsoft.com/office/drawing/2014/main" xmlns="" val="20002"/>
                    </a:ext>
                  </a:extLst>
                </a:gridCol>
              </a:tblGrid>
              <a:tr h="370840">
                <a:tc>
                  <a:txBody>
                    <a:bodyPr/>
                    <a:lstStyle/>
                    <a:p>
                      <a:pPr algn="ctr"/>
                      <a:r>
                        <a:rPr lang="en-GB" sz="1800" dirty="0">
                          <a:latin typeface="+mn-lt"/>
                          <a:cs typeface="Arial" pitchFamily="34" charset="0"/>
                        </a:rPr>
                        <a:t>ILI Range</a:t>
                      </a:r>
                    </a:p>
                  </a:txBody>
                  <a:tcPr marL="91435" marR="91435" anchor="ctr"/>
                </a:tc>
                <a:tc>
                  <a:txBody>
                    <a:bodyPr/>
                    <a:lstStyle/>
                    <a:p>
                      <a:pPr algn="ctr"/>
                      <a:r>
                        <a:rPr lang="en-GB" sz="1800" dirty="0">
                          <a:latin typeface="+mn-lt"/>
                          <a:cs typeface="Arial" pitchFamily="34" charset="0"/>
                        </a:rPr>
                        <a:t>Band</a:t>
                      </a:r>
                    </a:p>
                  </a:txBody>
                  <a:tcPr marL="91435" marR="91435" anchor="ctr"/>
                </a:tc>
                <a:tc>
                  <a:txBody>
                    <a:bodyPr/>
                    <a:lstStyle/>
                    <a:p>
                      <a:pPr algn="ctr"/>
                      <a:r>
                        <a:rPr lang="en-GB" sz="1800" dirty="0">
                          <a:latin typeface="+mn-lt"/>
                          <a:cs typeface="Arial" pitchFamily="34" charset="0"/>
                        </a:rPr>
                        <a:t>Leakage Reduction</a:t>
                      </a:r>
                    </a:p>
                  </a:txBody>
                  <a:tcPr marL="91435" marR="91435" anchor="ctr"/>
                </a:tc>
                <a:extLst>
                  <a:ext uri="{0D108BD9-81ED-4DB2-BD59-A6C34878D82A}">
                    <a16:rowId xmlns:a16="http://schemas.microsoft.com/office/drawing/2014/main" xmlns="" val="10000"/>
                  </a:ext>
                </a:extLst>
              </a:tr>
              <a:tr h="370840">
                <a:tc>
                  <a:txBody>
                    <a:bodyPr/>
                    <a:lstStyle/>
                    <a:p>
                      <a:pPr marL="0" indent="0" algn="ctr">
                        <a:spcBef>
                          <a:spcPts val="300"/>
                        </a:spcBef>
                        <a:spcAft>
                          <a:spcPts val="300"/>
                        </a:spcAft>
                      </a:pPr>
                      <a:r>
                        <a:rPr lang="en-GB" sz="1800" dirty="0">
                          <a:latin typeface="+mn-lt"/>
                          <a:cs typeface="Arial" pitchFamily="34" charset="0"/>
                        </a:rPr>
                        <a:t>&lt; 4</a:t>
                      </a:r>
                      <a:endParaRPr lang="en-GB" sz="1800" dirty="0">
                        <a:latin typeface="+mn-lt"/>
                        <a:ea typeface="Calibri"/>
                        <a:cs typeface="Arial" pitchFamily="34" charset="0"/>
                      </a:endParaRPr>
                    </a:p>
                  </a:txBody>
                  <a:tcPr marL="68576" marR="68576" marT="0" marB="0" anchor="ctr"/>
                </a:tc>
                <a:tc>
                  <a:txBody>
                    <a:bodyPr/>
                    <a:lstStyle/>
                    <a:p>
                      <a:pPr marL="0" indent="0" algn="ctr">
                        <a:spcBef>
                          <a:spcPts val="300"/>
                        </a:spcBef>
                        <a:spcAft>
                          <a:spcPts val="300"/>
                        </a:spcAft>
                      </a:pPr>
                      <a:r>
                        <a:rPr lang="en-GB" sz="1800" dirty="0">
                          <a:latin typeface="+mn-lt"/>
                          <a:cs typeface="Arial" pitchFamily="34" charset="0"/>
                        </a:rPr>
                        <a:t>A</a:t>
                      </a:r>
                      <a:endParaRPr lang="en-GB" sz="1800" dirty="0">
                        <a:latin typeface="+mn-lt"/>
                        <a:ea typeface="Calibri"/>
                        <a:cs typeface="Arial" pitchFamily="34" charset="0"/>
                      </a:endParaRPr>
                    </a:p>
                  </a:txBody>
                  <a:tcPr marL="68576" marR="68576" marT="0" marB="0" anchor="ctr">
                    <a:solidFill>
                      <a:srgbClr val="92D050"/>
                    </a:solidFill>
                  </a:tcPr>
                </a:tc>
                <a:tc>
                  <a:txBody>
                    <a:bodyPr/>
                    <a:lstStyle/>
                    <a:p>
                      <a:pPr marL="457200" indent="-457200" algn="just">
                        <a:spcBef>
                          <a:spcPts val="300"/>
                        </a:spcBef>
                        <a:spcAft>
                          <a:spcPts val="300"/>
                        </a:spcAft>
                      </a:pPr>
                      <a:r>
                        <a:rPr lang="en-GB" sz="1800" dirty="0">
                          <a:latin typeface="+mn-lt"/>
                          <a:cs typeface="Arial" pitchFamily="34" charset="0"/>
                        </a:rPr>
                        <a:t>Further loss reduction may be uneconomical </a:t>
                      </a:r>
                      <a:endParaRPr lang="en-GB" sz="1800" dirty="0">
                        <a:latin typeface="+mn-lt"/>
                        <a:ea typeface="Calibri"/>
                        <a:cs typeface="Arial" pitchFamily="34" charset="0"/>
                      </a:endParaRPr>
                    </a:p>
                  </a:txBody>
                  <a:tcPr marL="68576" marR="68576" marT="0" marB="0" anchor="ctr"/>
                </a:tc>
                <a:extLst>
                  <a:ext uri="{0D108BD9-81ED-4DB2-BD59-A6C34878D82A}">
                    <a16:rowId xmlns:a16="http://schemas.microsoft.com/office/drawing/2014/main" xmlns="" val="10001"/>
                  </a:ext>
                </a:extLst>
              </a:tr>
              <a:tr h="370840">
                <a:tc>
                  <a:txBody>
                    <a:bodyPr/>
                    <a:lstStyle/>
                    <a:p>
                      <a:pPr marL="0" indent="0" algn="ctr">
                        <a:spcBef>
                          <a:spcPts val="300"/>
                        </a:spcBef>
                        <a:spcAft>
                          <a:spcPts val="300"/>
                        </a:spcAft>
                      </a:pPr>
                      <a:r>
                        <a:rPr lang="en-GB" sz="1800" dirty="0">
                          <a:latin typeface="+mn-lt"/>
                          <a:cs typeface="Arial" pitchFamily="34" charset="0"/>
                        </a:rPr>
                        <a:t>4 to &lt; 8</a:t>
                      </a:r>
                      <a:endParaRPr lang="en-GB" sz="1800" dirty="0">
                        <a:latin typeface="+mn-lt"/>
                        <a:ea typeface="Calibri"/>
                        <a:cs typeface="Arial" pitchFamily="34" charset="0"/>
                      </a:endParaRPr>
                    </a:p>
                  </a:txBody>
                  <a:tcPr marL="68576" marR="68576" marT="0" marB="0" anchor="ctr"/>
                </a:tc>
                <a:tc>
                  <a:txBody>
                    <a:bodyPr/>
                    <a:lstStyle/>
                    <a:p>
                      <a:pPr marL="0" indent="0" algn="ctr">
                        <a:spcBef>
                          <a:spcPts val="300"/>
                        </a:spcBef>
                        <a:spcAft>
                          <a:spcPts val="300"/>
                        </a:spcAft>
                      </a:pPr>
                      <a:r>
                        <a:rPr lang="en-GB" sz="1800" dirty="0">
                          <a:latin typeface="+mn-lt"/>
                          <a:cs typeface="Arial" pitchFamily="34" charset="0"/>
                        </a:rPr>
                        <a:t>B</a:t>
                      </a:r>
                      <a:endParaRPr lang="en-GB" sz="1800" dirty="0">
                        <a:latin typeface="+mn-lt"/>
                        <a:ea typeface="Calibri"/>
                        <a:cs typeface="Arial" pitchFamily="34" charset="0"/>
                      </a:endParaRPr>
                    </a:p>
                  </a:txBody>
                  <a:tcPr marL="68576" marR="68576" marT="0" marB="0" anchor="ctr">
                    <a:solidFill>
                      <a:srgbClr val="FFC000"/>
                    </a:solidFill>
                  </a:tcPr>
                </a:tc>
                <a:tc>
                  <a:txBody>
                    <a:bodyPr/>
                    <a:lstStyle/>
                    <a:p>
                      <a:pPr marL="457200" indent="-457200" algn="just">
                        <a:spcBef>
                          <a:spcPts val="300"/>
                        </a:spcBef>
                        <a:spcAft>
                          <a:spcPts val="300"/>
                        </a:spcAft>
                      </a:pPr>
                      <a:r>
                        <a:rPr lang="en-GB" sz="1800" dirty="0">
                          <a:latin typeface="+mn-lt"/>
                          <a:cs typeface="Arial" pitchFamily="34" charset="0"/>
                        </a:rPr>
                        <a:t>Lower priority</a:t>
                      </a:r>
                      <a:endParaRPr lang="en-GB" sz="1800" dirty="0">
                        <a:latin typeface="+mn-lt"/>
                        <a:ea typeface="Calibri"/>
                        <a:cs typeface="Arial" pitchFamily="34" charset="0"/>
                      </a:endParaRPr>
                    </a:p>
                  </a:txBody>
                  <a:tcPr marL="68576" marR="68576" marT="0" marB="0" anchor="ctr"/>
                </a:tc>
                <a:extLst>
                  <a:ext uri="{0D108BD9-81ED-4DB2-BD59-A6C34878D82A}">
                    <a16:rowId xmlns:a16="http://schemas.microsoft.com/office/drawing/2014/main" xmlns="" val="10002"/>
                  </a:ext>
                </a:extLst>
              </a:tr>
              <a:tr h="370840">
                <a:tc>
                  <a:txBody>
                    <a:bodyPr/>
                    <a:lstStyle/>
                    <a:p>
                      <a:pPr marL="0" indent="0" algn="ctr">
                        <a:spcBef>
                          <a:spcPts val="300"/>
                        </a:spcBef>
                        <a:spcAft>
                          <a:spcPts val="300"/>
                        </a:spcAft>
                      </a:pPr>
                      <a:r>
                        <a:rPr lang="en-GB" sz="1800" dirty="0">
                          <a:latin typeface="+mn-lt"/>
                          <a:cs typeface="Arial" pitchFamily="34" charset="0"/>
                        </a:rPr>
                        <a:t>8 to &lt; 16</a:t>
                      </a:r>
                      <a:endParaRPr lang="en-GB" sz="1800" dirty="0">
                        <a:latin typeface="+mn-lt"/>
                        <a:ea typeface="Calibri"/>
                        <a:cs typeface="Arial" pitchFamily="34" charset="0"/>
                      </a:endParaRPr>
                    </a:p>
                  </a:txBody>
                  <a:tcPr marL="68576" marR="68576" marT="0" marB="0" anchor="ctr"/>
                </a:tc>
                <a:tc>
                  <a:txBody>
                    <a:bodyPr/>
                    <a:lstStyle/>
                    <a:p>
                      <a:pPr marL="457200" indent="-457200" algn="ctr">
                        <a:spcBef>
                          <a:spcPts val="300"/>
                        </a:spcBef>
                        <a:spcAft>
                          <a:spcPts val="300"/>
                        </a:spcAft>
                      </a:pPr>
                      <a:r>
                        <a:rPr lang="en-GB" sz="1800" dirty="0">
                          <a:latin typeface="+mn-lt"/>
                          <a:cs typeface="Arial" pitchFamily="34" charset="0"/>
                        </a:rPr>
                        <a:t>C</a:t>
                      </a:r>
                      <a:endParaRPr lang="en-GB" sz="1800" dirty="0">
                        <a:latin typeface="+mn-lt"/>
                        <a:ea typeface="Calibri"/>
                        <a:cs typeface="Arial" pitchFamily="34" charset="0"/>
                      </a:endParaRPr>
                    </a:p>
                  </a:txBody>
                  <a:tcPr marL="68576" marR="68576" marT="0" marB="0" anchor="ctr">
                    <a:solidFill>
                      <a:srgbClr val="FFC000"/>
                    </a:solidFill>
                  </a:tcPr>
                </a:tc>
                <a:tc>
                  <a:txBody>
                    <a:bodyPr/>
                    <a:lstStyle/>
                    <a:p>
                      <a:pPr marL="457200" indent="-457200" algn="just">
                        <a:spcBef>
                          <a:spcPts val="300"/>
                        </a:spcBef>
                        <a:spcAft>
                          <a:spcPts val="300"/>
                        </a:spcAft>
                      </a:pPr>
                      <a:r>
                        <a:rPr lang="en-GB" sz="1800" dirty="0">
                          <a:latin typeface="+mn-lt"/>
                          <a:cs typeface="Arial" pitchFamily="34" charset="0"/>
                        </a:rPr>
                        <a:t>Medium Priority </a:t>
                      </a:r>
                      <a:endParaRPr lang="en-GB" sz="1800" dirty="0">
                        <a:latin typeface="+mn-lt"/>
                        <a:ea typeface="Calibri"/>
                        <a:cs typeface="Arial" pitchFamily="34" charset="0"/>
                      </a:endParaRPr>
                    </a:p>
                  </a:txBody>
                  <a:tcPr marL="68576" marR="68576" marT="0" marB="0" anchor="ctr"/>
                </a:tc>
                <a:extLst>
                  <a:ext uri="{0D108BD9-81ED-4DB2-BD59-A6C34878D82A}">
                    <a16:rowId xmlns:a16="http://schemas.microsoft.com/office/drawing/2014/main" xmlns="" val="10003"/>
                  </a:ext>
                </a:extLst>
              </a:tr>
              <a:tr h="370840">
                <a:tc>
                  <a:txBody>
                    <a:bodyPr/>
                    <a:lstStyle/>
                    <a:p>
                      <a:pPr marL="457200" indent="-457200" algn="ctr" defTabSz="914400" rtl="0" eaLnBrk="1" latinLnBrk="0" hangingPunct="1">
                        <a:spcBef>
                          <a:spcPts val="300"/>
                        </a:spcBef>
                        <a:spcAft>
                          <a:spcPts val="300"/>
                        </a:spcAft>
                      </a:pPr>
                      <a:r>
                        <a:rPr lang="en-GB" sz="1800" kern="1200" dirty="0">
                          <a:latin typeface="+mn-lt"/>
                          <a:cs typeface="Arial" pitchFamily="34" charset="0"/>
                        </a:rPr>
                        <a:t>≥ 16</a:t>
                      </a:r>
                      <a:endParaRPr lang="en-GB" sz="1800" kern="1200" dirty="0">
                        <a:solidFill>
                          <a:schemeClr val="dk1"/>
                        </a:solidFill>
                        <a:latin typeface="+mn-lt"/>
                        <a:ea typeface="+mn-ea"/>
                        <a:cs typeface="Arial" pitchFamily="34" charset="0"/>
                      </a:endParaRPr>
                    </a:p>
                  </a:txBody>
                  <a:tcPr marL="68576" marR="68576" marT="0" marB="0" anchor="ctr"/>
                </a:tc>
                <a:tc>
                  <a:txBody>
                    <a:bodyPr/>
                    <a:lstStyle/>
                    <a:p>
                      <a:pPr marL="457200" indent="-457200" algn="ctr" defTabSz="914400" rtl="0" eaLnBrk="1" latinLnBrk="0" hangingPunct="1">
                        <a:spcBef>
                          <a:spcPts val="300"/>
                        </a:spcBef>
                        <a:spcAft>
                          <a:spcPts val="300"/>
                        </a:spcAft>
                      </a:pPr>
                      <a:r>
                        <a:rPr lang="en-GB" sz="1800" kern="1200" dirty="0">
                          <a:latin typeface="+mn-lt"/>
                          <a:cs typeface="Arial" pitchFamily="34" charset="0"/>
                        </a:rPr>
                        <a:t>D</a:t>
                      </a:r>
                      <a:endParaRPr lang="en-GB" sz="1800" kern="1200" dirty="0">
                        <a:solidFill>
                          <a:schemeClr val="dk1"/>
                        </a:solidFill>
                        <a:latin typeface="+mn-lt"/>
                        <a:ea typeface="+mn-ea"/>
                        <a:cs typeface="Arial" pitchFamily="34" charset="0"/>
                      </a:endParaRPr>
                    </a:p>
                  </a:txBody>
                  <a:tcPr marL="68576" marR="68576" marT="0" marB="0" anchor="ctr">
                    <a:solidFill>
                      <a:srgbClr val="FF0000"/>
                    </a:solidFill>
                  </a:tcPr>
                </a:tc>
                <a:tc>
                  <a:txBody>
                    <a:bodyPr/>
                    <a:lstStyle/>
                    <a:p>
                      <a:pPr marL="457200" indent="-457200" algn="just" defTabSz="914400" rtl="0" eaLnBrk="1" latinLnBrk="0" hangingPunct="1">
                        <a:spcBef>
                          <a:spcPts val="300"/>
                        </a:spcBef>
                        <a:spcAft>
                          <a:spcPts val="300"/>
                        </a:spcAft>
                      </a:pPr>
                      <a:r>
                        <a:rPr lang="en-GB" sz="1800" kern="1200" dirty="0">
                          <a:latin typeface="+mn-lt"/>
                          <a:cs typeface="Arial" pitchFamily="34" charset="0"/>
                        </a:rPr>
                        <a:t>High Priority </a:t>
                      </a:r>
                      <a:endParaRPr lang="en-GB" sz="1800" kern="1200" dirty="0">
                        <a:solidFill>
                          <a:schemeClr val="dk1"/>
                        </a:solidFill>
                        <a:latin typeface="+mn-lt"/>
                        <a:ea typeface="+mn-ea"/>
                        <a:cs typeface="Arial" pitchFamily="34" charset="0"/>
                      </a:endParaRPr>
                    </a:p>
                  </a:txBody>
                  <a:tcPr marL="68576" marR="68576" marT="0" marB="0" anchor="ctr"/>
                </a:tc>
                <a:extLst>
                  <a:ext uri="{0D108BD9-81ED-4DB2-BD59-A6C34878D82A}">
                    <a16:rowId xmlns:a16="http://schemas.microsoft.com/office/drawing/2014/main" xmlns="" val="10004"/>
                  </a:ext>
                </a:extLst>
              </a:tr>
            </a:tbl>
          </a:graphicData>
        </a:graphic>
      </p:graphicFrame>
      <p:sp>
        <p:nvSpPr>
          <p:cNvPr id="11" name="Titel 1"/>
          <p:cNvSpPr>
            <a:spLocks noGrp="1"/>
          </p:cNvSpPr>
          <p:nvPr>
            <p:ph type="title"/>
          </p:nvPr>
        </p:nvSpPr>
        <p:spPr>
          <a:xfrm>
            <a:off x="107504" y="286604"/>
            <a:ext cx="9036496" cy="677009"/>
          </a:xfrm>
        </p:spPr>
        <p:txBody>
          <a:bodyPr>
            <a:normAutofit/>
          </a:bodyPr>
          <a:lstStyle/>
          <a:p>
            <a:r>
              <a:rPr lang="en-GB" altLang="nl-NL" sz="4400" dirty="0">
                <a:cs typeface="Arial" pitchFamily="34" charset="0"/>
              </a:rPr>
              <a:t>Method 1 - Infrastructure Leakage Index</a:t>
            </a:r>
            <a:endParaRPr lang="nl-NL" sz="44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881309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28</a:t>
            </a:fld>
            <a:endParaRPr lang="en-US">
              <a:solidFill>
                <a:srgbClr val="2D9BDC"/>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69770086"/>
              </p:ext>
            </p:extLst>
          </p:nvPr>
        </p:nvGraphicFramePr>
        <p:xfrm>
          <a:off x="675681" y="4149935"/>
          <a:ext cx="7953375" cy="1854200"/>
        </p:xfrm>
        <a:graphic>
          <a:graphicData uri="http://schemas.openxmlformats.org/drawingml/2006/table">
            <a:tbl>
              <a:tblPr firstRow="1" bandRow="1">
                <a:tableStyleId>{21E4AEA4-8DFA-4A89-87EB-49C32662AFE0}</a:tableStyleId>
              </a:tblPr>
              <a:tblGrid>
                <a:gridCol w="1799670">
                  <a:extLst>
                    <a:ext uri="{9D8B030D-6E8A-4147-A177-3AD203B41FA5}">
                      <a16:colId xmlns:a16="http://schemas.microsoft.com/office/drawing/2014/main" xmlns="" val="20000"/>
                    </a:ext>
                  </a:extLst>
                </a:gridCol>
                <a:gridCol w="1378778">
                  <a:extLst>
                    <a:ext uri="{9D8B030D-6E8A-4147-A177-3AD203B41FA5}">
                      <a16:colId xmlns:a16="http://schemas.microsoft.com/office/drawing/2014/main" xmlns="" val="20001"/>
                    </a:ext>
                  </a:extLst>
                </a:gridCol>
                <a:gridCol w="4774927">
                  <a:extLst>
                    <a:ext uri="{9D8B030D-6E8A-4147-A177-3AD203B41FA5}">
                      <a16:colId xmlns:a16="http://schemas.microsoft.com/office/drawing/2014/main" xmlns="" val="20002"/>
                    </a:ext>
                  </a:extLst>
                </a:gridCol>
              </a:tblGrid>
              <a:tr h="370840">
                <a:tc>
                  <a:txBody>
                    <a:bodyPr/>
                    <a:lstStyle/>
                    <a:p>
                      <a:pPr algn="ctr"/>
                      <a:r>
                        <a:rPr lang="en-GB" sz="1800" dirty="0">
                          <a:latin typeface="Arial" pitchFamily="34" charset="0"/>
                          <a:cs typeface="Arial" pitchFamily="34" charset="0"/>
                        </a:rPr>
                        <a:t>ILI Range</a:t>
                      </a:r>
                    </a:p>
                  </a:txBody>
                  <a:tcPr marL="91435" marR="91435" anchor="ctr"/>
                </a:tc>
                <a:tc>
                  <a:txBody>
                    <a:bodyPr/>
                    <a:lstStyle/>
                    <a:p>
                      <a:pPr algn="ctr"/>
                      <a:r>
                        <a:rPr lang="en-GB" sz="1800" dirty="0">
                          <a:latin typeface="Arial" pitchFamily="34" charset="0"/>
                          <a:cs typeface="Arial" pitchFamily="34" charset="0"/>
                        </a:rPr>
                        <a:t>Band</a:t>
                      </a:r>
                    </a:p>
                  </a:txBody>
                  <a:tcPr marL="91435" marR="91435" anchor="ctr"/>
                </a:tc>
                <a:tc>
                  <a:txBody>
                    <a:bodyPr/>
                    <a:lstStyle/>
                    <a:p>
                      <a:pPr algn="ctr"/>
                      <a:r>
                        <a:rPr lang="en-GB" sz="1800" dirty="0">
                          <a:latin typeface="Arial" pitchFamily="34" charset="0"/>
                          <a:cs typeface="Arial" pitchFamily="34" charset="0"/>
                        </a:rPr>
                        <a:t>Leakage Reduction</a:t>
                      </a:r>
                    </a:p>
                  </a:txBody>
                  <a:tcPr marL="91435" marR="91435" anchor="ctr"/>
                </a:tc>
                <a:extLst>
                  <a:ext uri="{0D108BD9-81ED-4DB2-BD59-A6C34878D82A}">
                    <a16:rowId xmlns:a16="http://schemas.microsoft.com/office/drawing/2014/main" xmlns="" val="10000"/>
                  </a:ext>
                </a:extLst>
              </a:tr>
              <a:tr h="370840">
                <a:tc>
                  <a:txBody>
                    <a:bodyPr/>
                    <a:lstStyle/>
                    <a:p>
                      <a:pPr marL="0" indent="0" algn="ctr">
                        <a:spcBef>
                          <a:spcPts val="300"/>
                        </a:spcBef>
                        <a:spcAft>
                          <a:spcPts val="300"/>
                        </a:spcAft>
                      </a:pPr>
                      <a:r>
                        <a:rPr lang="en-GB" sz="1800" dirty="0">
                          <a:latin typeface="Arial" pitchFamily="34" charset="0"/>
                          <a:cs typeface="Arial" pitchFamily="34" charset="0"/>
                        </a:rPr>
                        <a:t>&lt; 4</a:t>
                      </a:r>
                      <a:endParaRPr lang="en-GB" sz="1800" dirty="0">
                        <a:latin typeface="Arial" pitchFamily="34" charset="0"/>
                        <a:ea typeface="Calibri"/>
                        <a:cs typeface="Arial" pitchFamily="34" charset="0"/>
                      </a:endParaRPr>
                    </a:p>
                  </a:txBody>
                  <a:tcPr marL="68576" marR="68576" marT="0" marB="0" anchor="ctr"/>
                </a:tc>
                <a:tc>
                  <a:txBody>
                    <a:bodyPr/>
                    <a:lstStyle/>
                    <a:p>
                      <a:pPr marL="0" indent="0" algn="ctr">
                        <a:spcBef>
                          <a:spcPts val="300"/>
                        </a:spcBef>
                        <a:spcAft>
                          <a:spcPts val="300"/>
                        </a:spcAft>
                      </a:pPr>
                      <a:r>
                        <a:rPr lang="en-GB" sz="1800" dirty="0">
                          <a:latin typeface="Arial" pitchFamily="34" charset="0"/>
                          <a:cs typeface="Arial" pitchFamily="34" charset="0"/>
                        </a:rPr>
                        <a:t>A</a:t>
                      </a:r>
                      <a:endParaRPr lang="en-GB" sz="1800" dirty="0">
                        <a:latin typeface="Arial" pitchFamily="34" charset="0"/>
                        <a:ea typeface="Calibri"/>
                        <a:cs typeface="Arial" pitchFamily="34" charset="0"/>
                      </a:endParaRPr>
                    </a:p>
                  </a:txBody>
                  <a:tcPr marL="68576" marR="68576" marT="0" marB="0" anchor="ctr">
                    <a:solidFill>
                      <a:srgbClr val="92D050"/>
                    </a:solidFill>
                  </a:tcPr>
                </a:tc>
                <a:tc>
                  <a:txBody>
                    <a:bodyPr/>
                    <a:lstStyle/>
                    <a:p>
                      <a:pPr marL="457200" indent="-457200" algn="just">
                        <a:spcBef>
                          <a:spcPts val="300"/>
                        </a:spcBef>
                        <a:spcAft>
                          <a:spcPts val="300"/>
                        </a:spcAft>
                      </a:pPr>
                      <a:r>
                        <a:rPr lang="en-GB" sz="1800" dirty="0">
                          <a:latin typeface="Arial" pitchFamily="34" charset="0"/>
                          <a:cs typeface="Arial" pitchFamily="34" charset="0"/>
                        </a:rPr>
                        <a:t>Further loss reduction may be uneconomical </a:t>
                      </a:r>
                      <a:endParaRPr lang="en-GB" sz="1800" dirty="0">
                        <a:latin typeface="Arial" pitchFamily="34" charset="0"/>
                        <a:ea typeface="Calibri"/>
                        <a:cs typeface="Arial" pitchFamily="34" charset="0"/>
                      </a:endParaRPr>
                    </a:p>
                  </a:txBody>
                  <a:tcPr marL="68576" marR="68576" marT="0" marB="0" anchor="ctr"/>
                </a:tc>
                <a:extLst>
                  <a:ext uri="{0D108BD9-81ED-4DB2-BD59-A6C34878D82A}">
                    <a16:rowId xmlns:a16="http://schemas.microsoft.com/office/drawing/2014/main" xmlns="" val="10001"/>
                  </a:ext>
                </a:extLst>
              </a:tr>
              <a:tr h="370840">
                <a:tc>
                  <a:txBody>
                    <a:bodyPr/>
                    <a:lstStyle/>
                    <a:p>
                      <a:pPr marL="0" indent="0" algn="ctr">
                        <a:spcBef>
                          <a:spcPts val="300"/>
                        </a:spcBef>
                        <a:spcAft>
                          <a:spcPts val="300"/>
                        </a:spcAft>
                      </a:pPr>
                      <a:r>
                        <a:rPr lang="en-GB" sz="1800" dirty="0">
                          <a:latin typeface="Arial" pitchFamily="34" charset="0"/>
                          <a:cs typeface="Arial" pitchFamily="34" charset="0"/>
                        </a:rPr>
                        <a:t>4 to &lt; 8</a:t>
                      </a:r>
                      <a:endParaRPr lang="en-GB" sz="1800" dirty="0">
                        <a:latin typeface="Arial" pitchFamily="34" charset="0"/>
                        <a:ea typeface="Calibri"/>
                        <a:cs typeface="Arial" pitchFamily="34" charset="0"/>
                      </a:endParaRPr>
                    </a:p>
                  </a:txBody>
                  <a:tcPr marL="68576" marR="68576" marT="0" marB="0" anchor="ctr"/>
                </a:tc>
                <a:tc>
                  <a:txBody>
                    <a:bodyPr/>
                    <a:lstStyle/>
                    <a:p>
                      <a:pPr marL="0" indent="0" algn="ctr">
                        <a:spcBef>
                          <a:spcPts val="300"/>
                        </a:spcBef>
                        <a:spcAft>
                          <a:spcPts val="300"/>
                        </a:spcAft>
                      </a:pPr>
                      <a:r>
                        <a:rPr lang="en-GB" sz="1800" dirty="0">
                          <a:latin typeface="Arial" pitchFamily="34" charset="0"/>
                          <a:cs typeface="Arial" pitchFamily="34" charset="0"/>
                        </a:rPr>
                        <a:t>B</a:t>
                      </a:r>
                      <a:endParaRPr lang="en-GB" sz="1800" dirty="0">
                        <a:latin typeface="Arial" pitchFamily="34" charset="0"/>
                        <a:ea typeface="Calibri"/>
                        <a:cs typeface="Arial" pitchFamily="34" charset="0"/>
                      </a:endParaRPr>
                    </a:p>
                  </a:txBody>
                  <a:tcPr marL="68576" marR="68576" marT="0" marB="0" anchor="ctr">
                    <a:solidFill>
                      <a:srgbClr val="FFC000"/>
                    </a:solidFill>
                  </a:tcPr>
                </a:tc>
                <a:tc>
                  <a:txBody>
                    <a:bodyPr/>
                    <a:lstStyle/>
                    <a:p>
                      <a:pPr marL="457200" indent="-457200" algn="just">
                        <a:spcBef>
                          <a:spcPts val="300"/>
                        </a:spcBef>
                        <a:spcAft>
                          <a:spcPts val="300"/>
                        </a:spcAft>
                      </a:pPr>
                      <a:r>
                        <a:rPr lang="en-GB" sz="1800" dirty="0">
                          <a:latin typeface="Arial" pitchFamily="34" charset="0"/>
                          <a:cs typeface="Arial" pitchFamily="34" charset="0"/>
                        </a:rPr>
                        <a:t>Lower priority</a:t>
                      </a:r>
                      <a:endParaRPr lang="en-GB" sz="1800" dirty="0">
                        <a:latin typeface="Arial" pitchFamily="34" charset="0"/>
                        <a:ea typeface="Calibri"/>
                        <a:cs typeface="Arial" pitchFamily="34" charset="0"/>
                      </a:endParaRPr>
                    </a:p>
                  </a:txBody>
                  <a:tcPr marL="68576" marR="68576" marT="0" marB="0" anchor="ctr"/>
                </a:tc>
                <a:extLst>
                  <a:ext uri="{0D108BD9-81ED-4DB2-BD59-A6C34878D82A}">
                    <a16:rowId xmlns:a16="http://schemas.microsoft.com/office/drawing/2014/main" xmlns="" val="10002"/>
                  </a:ext>
                </a:extLst>
              </a:tr>
              <a:tr h="370840">
                <a:tc>
                  <a:txBody>
                    <a:bodyPr/>
                    <a:lstStyle/>
                    <a:p>
                      <a:pPr marL="0" indent="0" algn="ctr">
                        <a:spcBef>
                          <a:spcPts val="300"/>
                        </a:spcBef>
                        <a:spcAft>
                          <a:spcPts val="300"/>
                        </a:spcAft>
                      </a:pPr>
                      <a:r>
                        <a:rPr lang="en-GB" sz="1800" dirty="0">
                          <a:latin typeface="Arial" pitchFamily="34" charset="0"/>
                          <a:cs typeface="Arial" pitchFamily="34" charset="0"/>
                        </a:rPr>
                        <a:t>8 to &lt; 16</a:t>
                      </a:r>
                      <a:endParaRPr lang="en-GB" sz="1800" dirty="0">
                        <a:latin typeface="Arial" pitchFamily="34" charset="0"/>
                        <a:ea typeface="Calibri"/>
                        <a:cs typeface="Arial" pitchFamily="34" charset="0"/>
                      </a:endParaRPr>
                    </a:p>
                  </a:txBody>
                  <a:tcPr marL="68576" marR="68576" marT="0" marB="0" anchor="ctr"/>
                </a:tc>
                <a:tc>
                  <a:txBody>
                    <a:bodyPr/>
                    <a:lstStyle/>
                    <a:p>
                      <a:pPr marL="457200" indent="-457200" algn="ctr">
                        <a:spcBef>
                          <a:spcPts val="300"/>
                        </a:spcBef>
                        <a:spcAft>
                          <a:spcPts val="300"/>
                        </a:spcAft>
                      </a:pPr>
                      <a:r>
                        <a:rPr lang="en-GB" sz="1800" dirty="0">
                          <a:latin typeface="Arial" pitchFamily="34" charset="0"/>
                          <a:cs typeface="Arial" pitchFamily="34" charset="0"/>
                        </a:rPr>
                        <a:t>C</a:t>
                      </a:r>
                      <a:endParaRPr lang="en-GB" sz="1800" dirty="0">
                        <a:latin typeface="Arial" pitchFamily="34" charset="0"/>
                        <a:ea typeface="Calibri"/>
                        <a:cs typeface="Arial" pitchFamily="34" charset="0"/>
                      </a:endParaRPr>
                    </a:p>
                  </a:txBody>
                  <a:tcPr marL="68576" marR="68576" marT="0" marB="0" anchor="ctr">
                    <a:solidFill>
                      <a:srgbClr val="FFC000"/>
                    </a:solidFill>
                  </a:tcPr>
                </a:tc>
                <a:tc>
                  <a:txBody>
                    <a:bodyPr/>
                    <a:lstStyle/>
                    <a:p>
                      <a:pPr marL="457200" indent="-457200" algn="just">
                        <a:spcBef>
                          <a:spcPts val="300"/>
                        </a:spcBef>
                        <a:spcAft>
                          <a:spcPts val="300"/>
                        </a:spcAft>
                      </a:pPr>
                      <a:r>
                        <a:rPr lang="en-GB" sz="1800" dirty="0">
                          <a:latin typeface="Arial" pitchFamily="34" charset="0"/>
                          <a:cs typeface="Arial" pitchFamily="34" charset="0"/>
                        </a:rPr>
                        <a:t>Medium Priority </a:t>
                      </a:r>
                      <a:endParaRPr lang="en-GB" sz="1800" dirty="0">
                        <a:latin typeface="Arial" pitchFamily="34" charset="0"/>
                        <a:ea typeface="Calibri"/>
                        <a:cs typeface="Arial" pitchFamily="34" charset="0"/>
                      </a:endParaRPr>
                    </a:p>
                  </a:txBody>
                  <a:tcPr marL="68576" marR="68576" marT="0" marB="0" anchor="ctr"/>
                </a:tc>
                <a:extLst>
                  <a:ext uri="{0D108BD9-81ED-4DB2-BD59-A6C34878D82A}">
                    <a16:rowId xmlns:a16="http://schemas.microsoft.com/office/drawing/2014/main" xmlns="" val="10003"/>
                  </a:ext>
                </a:extLst>
              </a:tr>
              <a:tr h="370840">
                <a:tc>
                  <a:txBody>
                    <a:bodyPr/>
                    <a:lstStyle/>
                    <a:p>
                      <a:pPr marL="457200" indent="-457200" algn="ctr" defTabSz="914400" rtl="0" eaLnBrk="1" latinLnBrk="0" hangingPunct="1">
                        <a:spcBef>
                          <a:spcPts val="300"/>
                        </a:spcBef>
                        <a:spcAft>
                          <a:spcPts val="300"/>
                        </a:spcAft>
                      </a:pPr>
                      <a:r>
                        <a:rPr lang="en-GB" sz="1800" kern="1200" dirty="0">
                          <a:latin typeface="Arial" pitchFamily="34" charset="0"/>
                          <a:cs typeface="Arial" pitchFamily="34" charset="0"/>
                        </a:rPr>
                        <a:t>≥ 16</a:t>
                      </a:r>
                      <a:endParaRPr lang="en-GB" sz="1800" kern="1200" dirty="0">
                        <a:solidFill>
                          <a:schemeClr val="dk1"/>
                        </a:solidFill>
                        <a:latin typeface="Arial" pitchFamily="34" charset="0"/>
                        <a:ea typeface="+mn-ea"/>
                        <a:cs typeface="Arial" pitchFamily="34" charset="0"/>
                      </a:endParaRPr>
                    </a:p>
                  </a:txBody>
                  <a:tcPr marL="68576" marR="68576" marT="0" marB="0" anchor="ctr"/>
                </a:tc>
                <a:tc>
                  <a:txBody>
                    <a:bodyPr/>
                    <a:lstStyle/>
                    <a:p>
                      <a:pPr marL="457200" indent="-457200" algn="ctr" defTabSz="914400" rtl="0" eaLnBrk="1" latinLnBrk="0" hangingPunct="1">
                        <a:spcBef>
                          <a:spcPts val="300"/>
                        </a:spcBef>
                        <a:spcAft>
                          <a:spcPts val="300"/>
                        </a:spcAft>
                      </a:pPr>
                      <a:r>
                        <a:rPr lang="en-GB" sz="1800" kern="1200" dirty="0">
                          <a:latin typeface="Arial" pitchFamily="34" charset="0"/>
                          <a:cs typeface="Arial" pitchFamily="34" charset="0"/>
                        </a:rPr>
                        <a:t>D</a:t>
                      </a:r>
                      <a:endParaRPr lang="en-GB" sz="1800" kern="1200" dirty="0">
                        <a:solidFill>
                          <a:schemeClr val="dk1"/>
                        </a:solidFill>
                        <a:latin typeface="Arial" pitchFamily="34" charset="0"/>
                        <a:ea typeface="+mn-ea"/>
                        <a:cs typeface="Arial" pitchFamily="34" charset="0"/>
                      </a:endParaRPr>
                    </a:p>
                  </a:txBody>
                  <a:tcPr marL="68576" marR="68576" marT="0" marB="0" anchor="ctr">
                    <a:solidFill>
                      <a:srgbClr val="FF0000"/>
                    </a:solidFill>
                  </a:tcPr>
                </a:tc>
                <a:tc>
                  <a:txBody>
                    <a:bodyPr/>
                    <a:lstStyle/>
                    <a:p>
                      <a:pPr marL="457200" indent="-457200" algn="just" defTabSz="914400" rtl="0" eaLnBrk="1" latinLnBrk="0" hangingPunct="1">
                        <a:spcBef>
                          <a:spcPts val="300"/>
                        </a:spcBef>
                        <a:spcAft>
                          <a:spcPts val="300"/>
                        </a:spcAft>
                      </a:pPr>
                      <a:r>
                        <a:rPr lang="en-GB" sz="1800" kern="1200" dirty="0">
                          <a:latin typeface="Arial" pitchFamily="34" charset="0"/>
                          <a:cs typeface="Arial" pitchFamily="34" charset="0"/>
                        </a:rPr>
                        <a:t>High Priority </a:t>
                      </a:r>
                      <a:endParaRPr lang="en-GB" sz="1800" kern="1200" dirty="0">
                        <a:solidFill>
                          <a:schemeClr val="dk1"/>
                        </a:solidFill>
                        <a:latin typeface="Arial" pitchFamily="34" charset="0"/>
                        <a:ea typeface="+mn-ea"/>
                        <a:cs typeface="Arial" pitchFamily="34" charset="0"/>
                      </a:endParaRPr>
                    </a:p>
                  </a:txBody>
                  <a:tcPr marL="68576" marR="68576" marT="0" marB="0" anchor="ctr"/>
                </a:tc>
                <a:extLst>
                  <a:ext uri="{0D108BD9-81ED-4DB2-BD59-A6C34878D82A}">
                    <a16:rowId xmlns:a16="http://schemas.microsoft.com/office/drawing/2014/main" xmlns="" val="10004"/>
                  </a:ext>
                </a:extLst>
              </a:tr>
            </a:tbl>
          </a:graphicData>
        </a:graphic>
      </p:graphicFrame>
      <p:sp>
        <p:nvSpPr>
          <p:cNvPr id="9" name="Rectangle 8"/>
          <p:cNvSpPr/>
          <p:nvPr/>
        </p:nvSpPr>
        <p:spPr>
          <a:xfrm>
            <a:off x="962289" y="4914695"/>
            <a:ext cx="2887662" cy="36353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554262210"/>
              </p:ext>
            </p:extLst>
          </p:nvPr>
        </p:nvGraphicFramePr>
        <p:xfrm>
          <a:off x="341196" y="1256842"/>
          <a:ext cx="8407021" cy="2595565"/>
        </p:xfrm>
        <a:graphic>
          <a:graphicData uri="http://schemas.openxmlformats.org/drawingml/2006/table">
            <a:tbl>
              <a:tblPr firstRow="1" bandRow="1">
                <a:tableStyleId>{5C22544A-7EE6-4342-B048-85BDC9FD1C3A}</a:tableStyleId>
              </a:tblPr>
              <a:tblGrid>
                <a:gridCol w="2702397">
                  <a:extLst>
                    <a:ext uri="{9D8B030D-6E8A-4147-A177-3AD203B41FA5}">
                      <a16:colId xmlns:a16="http://schemas.microsoft.com/office/drawing/2014/main" xmlns="" val="20000"/>
                    </a:ext>
                  </a:extLst>
                </a:gridCol>
                <a:gridCol w="935445">
                  <a:extLst>
                    <a:ext uri="{9D8B030D-6E8A-4147-A177-3AD203B41FA5}">
                      <a16:colId xmlns:a16="http://schemas.microsoft.com/office/drawing/2014/main" xmlns="" val="20001"/>
                    </a:ext>
                  </a:extLst>
                </a:gridCol>
                <a:gridCol w="935445">
                  <a:extLst>
                    <a:ext uri="{9D8B030D-6E8A-4147-A177-3AD203B41FA5}">
                      <a16:colId xmlns:a16="http://schemas.microsoft.com/office/drawing/2014/main" xmlns="" val="20002"/>
                    </a:ext>
                  </a:extLst>
                </a:gridCol>
                <a:gridCol w="965142">
                  <a:extLst>
                    <a:ext uri="{9D8B030D-6E8A-4147-A177-3AD203B41FA5}">
                      <a16:colId xmlns:a16="http://schemas.microsoft.com/office/drawing/2014/main" xmlns="" val="20003"/>
                    </a:ext>
                  </a:extLst>
                </a:gridCol>
                <a:gridCol w="1009686">
                  <a:extLst>
                    <a:ext uri="{9D8B030D-6E8A-4147-A177-3AD203B41FA5}">
                      <a16:colId xmlns:a16="http://schemas.microsoft.com/office/drawing/2014/main" xmlns="" val="20004"/>
                    </a:ext>
                  </a:extLst>
                </a:gridCol>
                <a:gridCol w="951435">
                  <a:extLst>
                    <a:ext uri="{9D8B030D-6E8A-4147-A177-3AD203B41FA5}">
                      <a16:colId xmlns:a16="http://schemas.microsoft.com/office/drawing/2014/main" xmlns="" val="20005"/>
                    </a:ext>
                  </a:extLst>
                </a:gridCol>
                <a:gridCol w="907471">
                  <a:extLst>
                    <a:ext uri="{9D8B030D-6E8A-4147-A177-3AD203B41FA5}">
                      <a16:colId xmlns:a16="http://schemas.microsoft.com/office/drawing/2014/main" xmlns="" val="20006"/>
                    </a:ext>
                  </a:extLst>
                </a:gridCol>
              </a:tblGrid>
              <a:tr h="370795">
                <a:tc>
                  <a:txBody>
                    <a:bodyPr/>
                    <a:lstStyle/>
                    <a:p>
                      <a:endParaRPr lang="en-GB" sz="1800" dirty="0">
                        <a:latin typeface="+mn-lt"/>
                        <a:cs typeface="Arial" pitchFamily="34" charset="0"/>
                      </a:endParaRPr>
                    </a:p>
                  </a:txBody>
                  <a:tcPr marL="91445" marR="91445" marT="45714" marB="45714"/>
                </a:tc>
                <a:tc>
                  <a:txBody>
                    <a:bodyPr/>
                    <a:lstStyle/>
                    <a:p>
                      <a:pPr algn="ctr"/>
                      <a:r>
                        <a:rPr lang="en-GB" sz="1800" dirty="0">
                          <a:latin typeface="+mn-lt"/>
                          <a:cs typeface="Arial" pitchFamily="34" charset="0"/>
                        </a:rPr>
                        <a:t>DMA 1</a:t>
                      </a:r>
                    </a:p>
                  </a:txBody>
                  <a:tcPr marL="91445" marR="91445" marT="45714" marB="45714"/>
                </a:tc>
                <a:tc>
                  <a:txBody>
                    <a:bodyPr/>
                    <a:lstStyle/>
                    <a:p>
                      <a:pPr algn="ctr"/>
                      <a:r>
                        <a:rPr lang="en-GB" sz="1800" dirty="0">
                          <a:latin typeface="+mn-lt"/>
                          <a:cs typeface="Arial" pitchFamily="34" charset="0"/>
                        </a:rPr>
                        <a:t>DMA 2</a:t>
                      </a:r>
                    </a:p>
                  </a:txBody>
                  <a:tcPr marL="91445" marR="91445" marT="45714" marB="45714"/>
                </a:tc>
                <a:tc>
                  <a:txBody>
                    <a:bodyPr/>
                    <a:lstStyle/>
                    <a:p>
                      <a:pPr algn="ctr"/>
                      <a:r>
                        <a:rPr lang="en-GB" sz="1800" dirty="0">
                          <a:latin typeface="+mn-lt"/>
                          <a:cs typeface="Arial" pitchFamily="34" charset="0"/>
                        </a:rPr>
                        <a:t>DMA 3</a:t>
                      </a:r>
                    </a:p>
                  </a:txBody>
                  <a:tcPr marL="91445" marR="91445" marT="45714" marB="45714"/>
                </a:tc>
                <a:tc>
                  <a:txBody>
                    <a:bodyPr/>
                    <a:lstStyle/>
                    <a:p>
                      <a:pPr algn="ctr"/>
                      <a:r>
                        <a:rPr lang="en-GB" sz="1800" dirty="0">
                          <a:latin typeface="+mn-lt"/>
                          <a:cs typeface="Arial" pitchFamily="34" charset="0"/>
                        </a:rPr>
                        <a:t>DMA 4</a:t>
                      </a:r>
                    </a:p>
                  </a:txBody>
                  <a:tcPr marL="91445" marR="91445" marT="45714" marB="45714"/>
                </a:tc>
                <a:tc>
                  <a:txBody>
                    <a:bodyPr/>
                    <a:lstStyle/>
                    <a:p>
                      <a:pPr algn="ctr"/>
                      <a:r>
                        <a:rPr lang="en-GB" sz="1800" dirty="0">
                          <a:latin typeface="+mn-lt"/>
                          <a:cs typeface="Arial" pitchFamily="34" charset="0"/>
                        </a:rPr>
                        <a:t>DMA 5</a:t>
                      </a:r>
                    </a:p>
                  </a:txBody>
                  <a:tcPr marL="91445" marR="91445" marT="45714" marB="45714"/>
                </a:tc>
                <a:tc>
                  <a:txBody>
                    <a:bodyPr/>
                    <a:lstStyle/>
                    <a:p>
                      <a:pPr algn="ctr"/>
                      <a:r>
                        <a:rPr lang="en-GB" sz="1800" dirty="0">
                          <a:latin typeface="+mn-lt"/>
                          <a:cs typeface="Arial" pitchFamily="34" charset="0"/>
                        </a:rPr>
                        <a:t>DMA 6</a:t>
                      </a:r>
                    </a:p>
                  </a:txBody>
                  <a:tcPr marL="91445" marR="91445" marT="45714" marB="45714"/>
                </a:tc>
                <a:extLst>
                  <a:ext uri="{0D108BD9-81ED-4DB2-BD59-A6C34878D82A}">
                    <a16:rowId xmlns:a16="http://schemas.microsoft.com/office/drawing/2014/main" xmlns="" val="10000"/>
                  </a:ext>
                </a:extLst>
              </a:tr>
              <a:tr h="370795">
                <a:tc>
                  <a:txBody>
                    <a:bodyPr/>
                    <a:lstStyle/>
                    <a:p>
                      <a:r>
                        <a:rPr lang="en-GB" sz="1800" dirty="0">
                          <a:latin typeface="+mn-lt"/>
                          <a:cs typeface="Arial" pitchFamily="34" charset="0"/>
                        </a:rPr>
                        <a:t>Actual Leakage</a:t>
                      </a:r>
                    </a:p>
                  </a:txBody>
                  <a:tcPr marL="91445" marR="91445" marT="45714" marB="45714"/>
                </a:tc>
                <a:tc>
                  <a:txBody>
                    <a:bodyPr/>
                    <a:lstStyle/>
                    <a:p>
                      <a:pPr algn="ctr"/>
                      <a:r>
                        <a:rPr lang="en-GB" dirty="0">
                          <a:latin typeface="+mn-lt"/>
                          <a:cs typeface="Arial" pitchFamily="34" charset="0"/>
                        </a:rPr>
                        <a:t>776</a:t>
                      </a:r>
                    </a:p>
                  </a:txBody>
                  <a:tcPr marL="91445" marR="91445" anchor="ctr"/>
                </a:tc>
                <a:tc>
                  <a:txBody>
                    <a:bodyPr/>
                    <a:lstStyle/>
                    <a:p>
                      <a:pPr algn="ctr"/>
                      <a:r>
                        <a:rPr lang="en-GB" dirty="0">
                          <a:latin typeface="+mn-lt"/>
                          <a:cs typeface="Arial" pitchFamily="34" charset="0"/>
                        </a:rPr>
                        <a:t>180</a:t>
                      </a:r>
                    </a:p>
                  </a:txBody>
                  <a:tcPr marL="91445" marR="91445" anchor="ctr"/>
                </a:tc>
                <a:tc>
                  <a:txBody>
                    <a:bodyPr/>
                    <a:lstStyle/>
                    <a:p>
                      <a:pPr algn="ctr"/>
                      <a:r>
                        <a:rPr lang="en-GB" dirty="0">
                          <a:latin typeface="+mn-lt"/>
                          <a:cs typeface="Arial" pitchFamily="34" charset="0"/>
                        </a:rPr>
                        <a:t>51</a:t>
                      </a:r>
                    </a:p>
                  </a:txBody>
                  <a:tcPr marL="91445" marR="91445" anchor="ctr"/>
                </a:tc>
                <a:tc>
                  <a:txBody>
                    <a:bodyPr/>
                    <a:lstStyle/>
                    <a:p>
                      <a:pPr algn="ctr"/>
                      <a:r>
                        <a:rPr lang="en-GB" dirty="0">
                          <a:latin typeface="+mn-lt"/>
                          <a:cs typeface="Arial" pitchFamily="34" charset="0"/>
                        </a:rPr>
                        <a:t>92</a:t>
                      </a:r>
                    </a:p>
                  </a:txBody>
                  <a:tcPr marL="91445" marR="91445" anchor="ctr"/>
                </a:tc>
                <a:tc>
                  <a:txBody>
                    <a:bodyPr/>
                    <a:lstStyle/>
                    <a:p>
                      <a:pPr algn="ctr"/>
                      <a:r>
                        <a:rPr lang="en-GB" dirty="0">
                          <a:latin typeface="+mn-lt"/>
                          <a:cs typeface="Arial" pitchFamily="34" charset="0"/>
                        </a:rPr>
                        <a:t>400</a:t>
                      </a:r>
                    </a:p>
                  </a:txBody>
                  <a:tcPr marL="91445" marR="91445" anchor="ctr"/>
                </a:tc>
                <a:tc>
                  <a:txBody>
                    <a:bodyPr/>
                    <a:lstStyle/>
                    <a:p>
                      <a:pPr algn="ctr"/>
                      <a:r>
                        <a:rPr lang="en-GB" dirty="0">
                          <a:latin typeface="+mn-lt"/>
                          <a:cs typeface="Arial" pitchFamily="34" charset="0"/>
                        </a:rPr>
                        <a:t>210</a:t>
                      </a:r>
                    </a:p>
                  </a:txBody>
                  <a:tcPr marL="91445" marR="91445" anchor="ctr"/>
                </a:tc>
                <a:extLst>
                  <a:ext uri="{0D108BD9-81ED-4DB2-BD59-A6C34878D82A}">
                    <a16:rowId xmlns:a16="http://schemas.microsoft.com/office/drawing/2014/main" xmlns="" val="10001"/>
                  </a:ext>
                </a:extLst>
              </a:tr>
              <a:tr h="370795">
                <a:tc>
                  <a:txBody>
                    <a:bodyPr/>
                    <a:lstStyle/>
                    <a:p>
                      <a:r>
                        <a:rPr lang="en-GB" sz="1800" dirty="0">
                          <a:latin typeface="+mn-lt"/>
                          <a:cs typeface="Arial" pitchFamily="34" charset="0"/>
                        </a:rPr>
                        <a:t>Leak</a:t>
                      </a:r>
                      <a:r>
                        <a:rPr lang="en-GB" sz="1800" baseline="0" dirty="0">
                          <a:latin typeface="+mn-lt"/>
                          <a:cs typeface="Arial" pitchFamily="34" charset="0"/>
                        </a:rPr>
                        <a:t> Reduction Volume</a:t>
                      </a:r>
                      <a:endParaRPr lang="en-GB" sz="1800" dirty="0">
                        <a:latin typeface="+mn-lt"/>
                        <a:cs typeface="Arial" pitchFamily="34" charset="0"/>
                      </a:endParaRPr>
                    </a:p>
                  </a:txBody>
                  <a:tcPr marL="91445" marR="91445" marT="45714" marB="45714"/>
                </a:tc>
                <a:tc>
                  <a:txBody>
                    <a:bodyPr/>
                    <a:lstStyle/>
                    <a:p>
                      <a:pPr algn="ctr"/>
                      <a:r>
                        <a:rPr lang="en-GB" sz="1800" dirty="0">
                          <a:latin typeface="+mn-lt"/>
                          <a:cs typeface="Arial" pitchFamily="34" charset="0"/>
                        </a:rPr>
                        <a:t>700</a:t>
                      </a:r>
                    </a:p>
                  </a:txBody>
                  <a:tcPr marL="91445" marR="91445" marT="45714" marB="45714"/>
                </a:tc>
                <a:tc>
                  <a:txBody>
                    <a:bodyPr/>
                    <a:lstStyle/>
                    <a:p>
                      <a:pPr algn="ctr"/>
                      <a:r>
                        <a:rPr lang="en-GB" sz="1800" dirty="0">
                          <a:latin typeface="+mn-lt"/>
                          <a:cs typeface="Arial" pitchFamily="34" charset="0"/>
                        </a:rPr>
                        <a:t>90</a:t>
                      </a:r>
                    </a:p>
                  </a:txBody>
                  <a:tcPr marL="91445" marR="91445" marT="45714" marB="45714"/>
                </a:tc>
                <a:tc>
                  <a:txBody>
                    <a:bodyPr/>
                    <a:lstStyle/>
                    <a:p>
                      <a:pPr algn="ctr"/>
                      <a:r>
                        <a:rPr lang="en-GB" sz="1800" dirty="0">
                          <a:latin typeface="+mn-lt"/>
                          <a:cs typeface="Arial" pitchFamily="34" charset="0"/>
                        </a:rPr>
                        <a:t>0</a:t>
                      </a:r>
                    </a:p>
                  </a:txBody>
                  <a:tcPr marL="91445" marR="91445" marT="45714" marB="45714"/>
                </a:tc>
                <a:tc>
                  <a:txBody>
                    <a:bodyPr/>
                    <a:lstStyle/>
                    <a:p>
                      <a:pPr algn="ctr"/>
                      <a:r>
                        <a:rPr lang="en-GB" sz="1800" dirty="0">
                          <a:latin typeface="+mn-lt"/>
                          <a:cs typeface="Arial" pitchFamily="34" charset="0"/>
                        </a:rPr>
                        <a:t>0</a:t>
                      </a:r>
                    </a:p>
                  </a:txBody>
                  <a:tcPr marL="91445" marR="91445" marT="45714" marB="45714"/>
                </a:tc>
                <a:tc>
                  <a:txBody>
                    <a:bodyPr/>
                    <a:lstStyle/>
                    <a:p>
                      <a:pPr algn="ctr"/>
                      <a:r>
                        <a:rPr lang="en-GB" sz="1800" dirty="0">
                          <a:latin typeface="+mn-lt"/>
                          <a:cs typeface="Arial" pitchFamily="34" charset="0"/>
                        </a:rPr>
                        <a:t>330</a:t>
                      </a:r>
                    </a:p>
                  </a:txBody>
                  <a:tcPr marL="91445" marR="91445" marT="45714" marB="45714"/>
                </a:tc>
                <a:tc>
                  <a:txBody>
                    <a:bodyPr/>
                    <a:lstStyle/>
                    <a:p>
                      <a:pPr algn="ctr"/>
                      <a:r>
                        <a:rPr lang="en-GB" sz="1800" dirty="0">
                          <a:latin typeface="+mn-lt"/>
                          <a:cs typeface="Arial" pitchFamily="34" charset="0"/>
                        </a:rPr>
                        <a:t>120</a:t>
                      </a:r>
                    </a:p>
                  </a:txBody>
                  <a:tcPr marL="91445" marR="91445" marT="45714" marB="45714"/>
                </a:tc>
                <a:extLst>
                  <a:ext uri="{0D108BD9-81ED-4DB2-BD59-A6C34878D82A}">
                    <a16:rowId xmlns:a16="http://schemas.microsoft.com/office/drawing/2014/main" xmlns="" val="10002"/>
                  </a:ext>
                </a:extLst>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latin typeface="+mn-lt"/>
                          <a:cs typeface="Arial" pitchFamily="34" charset="0"/>
                        </a:rPr>
                        <a:t>Target</a:t>
                      </a:r>
                      <a:r>
                        <a:rPr lang="en-GB" sz="1800" baseline="0" dirty="0">
                          <a:latin typeface="+mn-lt"/>
                          <a:cs typeface="Arial" pitchFamily="34" charset="0"/>
                        </a:rPr>
                        <a:t> leakage (m</a:t>
                      </a:r>
                      <a:r>
                        <a:rPr lang="en-GB" sz="1800" baseline="30000" dirty="0">
                          <a:latin typeface="+mn-lt"/>
                          <a:cs typeface="Arial" pitchFamily="34" charset="0"/>
                        </a:rPr>
                        <a:t>3</a:t>
                      </a:r>
                      <a:r>
                        <a:rPr lang="en-GB" sz="1800" baseline="0" dirty="0">
                          <a:latin typeface="+mn-lt"/>
                          <a:cs typeface="Arial" pitchFamily="34" charset="0"/>
                        </a:rPr>
                        <a:t>/day)</a:t>
                      </a:r>
                      <a:endParaRPr lang="en-GB" sz="1800" dirty="0">
                        <a:latin typeface="+mn-lt"/>
                        <a:cs typeface="Arial" pitchFamily="34" charset="0"/>
                      </a:endParaRPr>
                    </a:p>
                  </a:txBody>
                  <a:tcPr marL="91445" marR="91445" marT="45714" marB="45714"/>
                </a:tc>
                <a:tc>
                  <a:txBody>
                    <a:bodyPr/>
                    <a:lstStyle/>
                    <a:p>
                      <a:pPr algn="ctr"/>
                      <a:r>
                        <a:rPr lang="en-GB" sz="1800" dirty="0">
                          <a:latin typeface="+mn-lt"/>
                          <a:cs typeface="Arial" pitchFamily="34" charset="0"/>
                        </a:rPr>
                        <a:t>76</a:t>
                      </a:r>
                    </a:p>
                  </a:txBody>
                  <a:tcPr marL="91445" marR="91445" marT="45714" marB="45714"/>
                </a:tc>
                <a:tc>
                  <a:txBody>
                    <a:bodyPr/>
                    <a:lstStyle/>
                    <a:p>
                      <a:pPr algn="ctr"/>
                      <a:r>
                        <a:rPr lang="en-GB" sz="1800" dirty="0">
                          <a:latin typeface="+mn-lt"/>
                          <a:cs typeface="Arial" pitchFamily="34" charset="0"/>
                        </a:rPr>
                        <a:t>90</a:t>
                      </a:r>
                    </a:p>
                  </a:txBody>
                  <a:tcPr marL="91445" marR="91445" marT="45714" marB="45714"/>
                </a:tc>
                <a:tc>
                  <a:txBody>
                    <a:bodyPr/>
                    <a:lstStyle/>
                    <a:p>
                      <a:pPr algn="ctr"/>
                      <a:r>
                        <a:rPr lang="en-GB" sz="1800" dirty="0">
                          <a:latin typeface="+mn-lt"/>
                          <a:cs typeface="Arial" pitchFamily="34" charset="0"/>
                        </a:rPr>
                        <a:t>51</a:t>
                      </a:r>
                    </a:p>
                  </a:txBody>
                  <a:tcPr marL="91445" marR="91445" marT="45714" marB="45714"/>
                </a:tc>
                <a:tc>
                  <a:txBody>
                    <a:bodyPr/>
                    <a:lstStyle/>
                    <a:p>
                      <a:pPr algn="ctr"/>
                      <a:r>
                        <a:rPr lang="en-GB" sz="1800" dirty="0">
                          <a:latin typeface="+mn-lt"/>
                          <a:cs typeface="Arial" pitchFamily="34" charset="0"/>
                        </a:rPr>
                        <a:t>92</a:t>
                      </a:r>
                    </a:p>
                  </a:txBody>
                  <a:tcPr marL="91445" marR="91445" marT="45714" marB="45714"/>
                </a:tc>
                <a:tc>
                  <a:txBody>
                    <a:bodyPr/>
                    <a:lstStyle/>
                    <a:p>
                      <a:pPr algn="ctr"/>
                      <a:r>
                        <a:rPr lang="en-GB" sz="1800" dirty="0">
                          <a:latin typeface="+mn-lt"/>
                          <a:cs typeface="Arial" pitchFamily="34" charset="0"/>
                        </a:rPr>
                        <a:t>70</a:t>
                      </a:r>
                    </a:p>
                  </a:txBody>
                  <a:tcPr marL="91445" marR="91445" marT="45714" marB="45714"/>
                </a:tc>
                <a:tc>
                  <a:txBody>
                    <a:bodyPr/>
                    <a:lstStyle/>
                    <a:p>
                      <a:pPr algn="ctr"/>
                      <a:r>
                        <a:rPr lang="en-GB" sz="1800" dirty="0">
                          <a:latin typeface="+mn-lt"/>
                          <a:cs typeface="Arial" pitchFamily="34" charset="0"/>
                        </a:rPr>
                        <a:t>90</a:t>
                      </a:r>
                    </a:p>
                  </a:txBody>
                  <a:tcPr marL="91445" marR="91445" marT="45714" marB="45714"/>
                </a:tc>
                <a:extLst>
                  <a:ext uri="{0D108BD9-81ED-4DB2-BD59-A6C34878D82A}">
                    <a16:rowId xmlns:a16="http://schemas.microsoft.com/office/drawing/2014/main" xmlns="" val="10003"/>
                  </a:ext>
                </a:extLst>
              </a:tr>
              <a:tr h="370795">
                <a:tc>
                  <a:txBody>
                    <a:bodyPr/>
                    <a:lstStyle/>
                    <a:p>
                      <a:r>
                        <a:rPr lang="en-GB" sz="1800" dirty="0">
                          <a:latin typeface="+mn-lt"/>
                          <a:cs typeface="Arial" pitchFamily="34" charset="0"/>
                        </a:rPr>
                        <a:t>Minimum Possible</a:t>
                      </a:r>
                      <a:r>
                        <a:rPr lang="en-GB" sz="1800" baseline="0" dirty="0">
                          <a:latin typeface="+mn-lt"/>
                          <a:cs typeface="Arial" pitchFamily="34" charset="0"/>
                        </a:rPr>
                        <a:t> </a:t>
                      </a:r>
                      <a:r>
                        <a:rPr lang="en-GB" sz="1800" dirty="0">
                          <a:latin typeface="+mn-lt"/>
                          <a:cs typeface="Arial" pitchFamily="34" charset="0"/>
                        </a:rPr>
                        <a:t>Leakage</a:t>
                      </a:r>
                    </a:p>
                  </a:txBody>
                  <a:tcPr marL="91445" marR="91445" marT="45714" marB="45714"/>
                </a:tc>
                <a:tc>
                  <a:txBody>
                    <a:bodyPr/>
                    <a:lstStyle/>
                    <a:p>
                      <a:pPr algn="ctr"/>
                      <a:r>
                        <a:rPr lang="en-GB" sz="1800" dirty="0">
                          <a:latin typeface="+mn-lt"/>
                          <a:cs typeface="Arial" pitchFamily="34" charset="0"/>
                        </a:rPr>
                        <a:t>13.2</a:t>
                      </a:r>
                    </a:p>
                  </a:txBody>
                  <a:tcPr marL="91445" marR="91445" marT="45714" marB="45714"/>
                </a:tc>
                <a:tc>
                  <a:txBody>
                    <a:bodyPr/>
                    <a:lstStyle/>
                    <a:p>
                      <a:pPr algn="ctr"/>
                      <a:r>
                        <a:rPr lang="en-GB" sz="1800" dirty="0">
                          <a:latin typeface="+mn-lt"/>
                          <a:cs typeface="Arial" pitchFamily="34" charset="0"/>
                        </a:rPr>
                        <a:t>14.9</a:t>
                      </a:r>
                    </a:p>
                  </a:txBody>
                  <a:tcPr marL="91445" marR="91445" marT="45714" marB="45714"/>
                </a:tc>
                <a:tc>
                  <a:txBody>
                    <a:bodyPr/>
                    <a:lstStyle/>
                    <a:p>
                      <a:pPr algn="ctr"/>
                      <a:r>
                        <a:rPr lang="en-GB" sz="1800" dirty="0">
                          <a:latin typeface="+mn-lt"/>
                          <a:cs typeface="Arial" pitchFamily="34" charset="0"/>
                        </a:rPr>
                        <a:t>17.1</a:t>
                      </a:r>
                    </a:p>
                  </a:txBody>
                  <a:tcPr marL="91445" marR="91445" marT="45714" marB="45714"/>
                </a:tc>
                <a:tc>
                  <a:txBody>
                    <a:bodyPr/>
                    <a:lstStyle/>
                    <a:p>
                      <a:pPr algn="ctr"/>
                      <a:r>
                        <a:rPr lang="en-GB" sz="1800" dirty="0">
                          <a:latin typeface="+mn-lt"/>
                          <a:cs typeface="Arial" pitchFamily="34" charset="0"/>
                        </a:rPr>
                        <a:t>16.4</a:t>
                      </a:r>
                    </a:p>
                  </a:txBody>
                  <a:tcPr marL="91445" marR="91445" marT="45714" marB="45714"/>
                </a:tc>
                <a:tc>
                  <a:txBody>
                    <a:bodyPr/>
                    <a:lstStyle/>
                    <a:p>
                      <a:pPr algn="ctr"/>
                      <a:r>
                        <a:rPr lang="en-GB" sz="1800" dirty="0">
                          <a:latin typeface="+mn-lt"/>
                          <a:cs typeface="Arial" pitchFamily="34" charset="0"/>
                        </a:rPr>
                        <a:t>11.4</a:t>
                      </a:r>
                    </a:p>
                  </a:txBody>
                  <a:tcPr marL="91445" marR="91445" marT="45714" marB="45714"/>
                </a:tc>
                <a:tc>
                  <a:txBody>
                    <a:bodyPr/>
                    <a:lstStyle/>
                    <a:p>
                      <a:pPr algn="ctr"/>
                      <a:r>
                        <a:rPr lang="en-GB" sz="1800" dirty="0">
                          <a:latin typeface="+mn-lt"/>
                          <a:cs typeface="Arial" pitchFamily="34" charset="0"/>
                        </a:rPr>
                        <a:t>14.6</a:t>
                      </a:r>
                    </a:p>
                  </a:txBody>
                  <a:tcPr marL="91445" marR="91445" marT="45714" marB="45714"/>
                </a:tc>
                <a:extLst>
                  <a:ext uri="{0D108BD9-81ED-4DB2-BD59-A6C34878D82A}">
                    <a16:rowId xmlns:a16="http://schemas.microsoft.com/office/drawing/2014/main" xmlns="" val="10004"/>
                  </a:ext>
                </a:extLst>
              </a:tr>
              <a:tr h="370795">
                <a:tc>
                  <a:txBody>
                    <a:bodyPr/>
                    <a:lstStyle/>
                    <a:p>
                      <a:r>
                        <a:rPr lang="en-GB" sz="1800" dirty="0">
                          <a:latin typeface="+mn-lt"/>
                          <a:cs typeface="Arial" pitchFamily="34" charset="0"/>
                        </a:rPr>
                        <a:t>ILI</a:t>
                      </a:r>
                    </a:p>
                  </a:txBody>
                  <a:tcPr marL="91445" marR="91445" marT="45714" marB="45714"/>
                </a:tc>
                <a:tc>
                  <a:txBody>
                    <a:bodyPr/>
                    <a:lstStyle/>
                    <a:p>
                      <a:pPr algn="ctr"/>
                      <a:r>
                        <a:rPr lang="en-GB" sz="1800" dirty="0">
                          <a:latin typeface="+mn-lt"/>
                          <a:cs typeface="Arial" pitchFamily="34" charset="0"/>
                        </a:rPr>
                        <a:t>6</a:t>
                      </a:r>
                    </a:p>
                  </a:txBody>
                  <a:tcPr marL="91445" marR="91445" marT="45714" marB="45714"/>
                </a:tc>
                <a:tc>
                  <a:txBody>
                    <a:bodyPr/>
                    <a:lstStyle/>
                    <a:p>
                      <a:pPr algn="ctr"/>
                      <a:r>
                        <a:rPr lang="en-GB" sz="1800" dirty="0">
                          <a:latin typeface="+mn-lt"/>
                          <a:cs typeface="Arial" pitchFamily="34" charset="0"/>
                        </a:rPr>
                        <a:t>6</a:t>
                      </a:r>
                    </a:p>
                  </a:txBody>
                  <a:tcPr marL="91445" marR="91445" marT="45714" marB="45714"/>
                </a:tc>
                <a:tc>
                  <a:txBody>
                    <a:bodyPr/>
                    <a:lstStyle/>
                    <a:p>
                      <a:pPr algn="ctr"/>
                      <a:r>
                        <a:rPr lang="en-GB" sz="1800" dirty="0">
                          <a:latin typeface="+mn-lt"/>
                          <a:cs typeface="Arial" pitchFamily="34" charset="0"/>
                        </a:rPr>
                        <a:t>3</a:t>
                      </a:r>
                    </a:p>
                  </a:txBody>
                  <a:tcPr marL="91445" marR="91445" marT="45714" marB="45714"/>
                </a:tc>
                <a:tc>
                  <a:txBody>
                    <a:bodyPr/>
                    <a:lstStyle/>
                    <a:p>
                      <a:pPr algn="ctr"/>
                      <a:r>
                        <a:rPr lang="en-GB" sz="1800" dirty="0">
                          <a:latin typeface="+mn-lt"/>
                          <a:cs typeface="Arial" pitchFamily="34" charset="0"/>
                        </a:rPr>
                        <a:t>6</a:t>
                      </a:r>
                    </a:p>
                  </a:txBody>
                  <a:tcPr marL="91445" marR="91445" marT="45714" marB="45714"/>
                </a:tc>
                <a:tc>
                  <a:txBody>
                    <a:bodyPr/>
                    <a:lstStyle/>
                    <a:p>
                      <a:pPr algn="ctr"/>
                      <a:r>
                        <a:rPr lang="en-GB" sz="1800" dirty="0">
                          <a:latin typeface="+mn-lt"/>
                          <a:cs typeface="Arial" pitchFamily="34" charset="0"/>
                        </a:rPr>
                        <a:t>6</a:t>
                      </a:r>
                    </a:p>
                  </a:txBody>
                  <a:tcPr marL="91445" marR="91445" marT="45714" marB="45714"/>
                </a:tc>
                <a:tc>
                  <a:txBody>
                    <a:bodyPr/>
                    <a:lstStyle/>
                    <a:p>
                      <a:pPr algn="ctr"/>
                      <a:r>
                        <a:rPr lang="en-GB" sz="1800" dirty="0">
                          <a:latin typeface="+mn-lt"/>
                          <a:cs typeface="Arial" pitchFamily="34" charset="0"/>
                        </a:rPr>
                        <a:t>6</a:t>
                      </a:r>
                    </a:p>
                  </a:txBody>
                  <a:tcPr marL="91445" marR="91445" marT="45714" marB="45714"/>
                </a:tc>
                <a:extLst>
                  <a:ext uri="{0D108BD9-81ED-4DB2-BD59-A6C34878D82A}">
                    <a16:rowId xmlns:a16="http://schemas.microsoft.com/office/drawing/2014/main" xmlns="" val="10005"/>
                  </a:ext>
                </a:extLst>
              </a:tr>
              <a:tr h="370795">
                <a:tc>
                  <a:txBody>
                    <a:bodyPr/>
                    <a:lstStyle/>
                    <a:p>
                      <a:r>
                        <a:rPr lang="en-GB" sz="1800" dirty="0">
                          <a:latin typeface="+mn-lt"/>
                          <a:cs typeface="Arial" pitchFamily="34" charset="0"/>
                        </a:rPr>
                        <a:t>Category</a:t>
                      </a:r>
                    </a:p>
                  </a:txBody>
                  <a:tcPr marL="91445" marR="91445" marT="45714" marB="45714"/>
                </a:tc>
                <a:tc>
                  <a:txBody>
                    <a:bodyPr/>
                    <a:lstStyle/>
                    <a:p>
                      <a:pPr algn="ctr"/>
                      <a:r>
                        <a:rPr lang="en-GB" sz="1800" dirty="0">
                          <a:latin typeface="+mn-lt"/>
                          <a:cs typeface="Arial" pitchFamily="34" charset="0"/>
                        </a:rPr>
                        <a:t>B</a:t>
                      </a:r>
                    </a:p>
                  </a:txBody>
                  <a:tcPr marL="91445" marR="91445" marT="45714" marB="45714">
                    <a:solidFill>
                      <a:srgbClr val="FFC000"/>
                    </a:solidFill>
                  </a:tcPr>
                </a:tc>
                <a:tc>
                  <a:txBody>
                    <a:bodyPr/>
                    <a:lstStyle/>
                    <a:p>
                      <a:pPr algn="ctr"/>
                      <a:r>
                        <a:rPr lang="en-GB" sz="1800" dirty="0">
                          <a:latin typeface="+mn-lt"/>
                          <a:cs typeface="Arial" pitchFamily="34" charset="0"/>
                        </a:rPr>
                        <a:t>B</a:t>
                      </a:r>
                    </a:p>
                  </a:txBody>
                  <a:tcPr marL="91445" marR="91445" marT="45714" marB="45714">
                    <a:solidFill>
                      <a:srgbClr val="FFC000"/>
                    </a:solidFill>
                  </a:tcPr>
                </a:tc>
                <a:tc>
                  <a:txBody>
                    <a:bodyPr/>
                    <a:lstStyle/>
                    <a:p>
                      <a:pPr algn="ctr"/>
                      <a:r>
                        <a:rPr lang="en-GB" sz="1800" dirty="0">
                          <a:latin typeface="+mn-lt"/>
                          <a:cs typeface="Arial" pitchFamily="34" charset="0"/>
                        </a:rPr>
                        <a:t>A</a:t>
                      </a:r>
                    </a:p>
                  </a:txBody>
                  <a:tcPr marL="91445" marR="91445" marT="45714" marB="45714">
                    <a:solidFill>
                      <a:srgbClr val="92D050"/>
                    </a:solidFill>
                  </a:tcPr>
                </a:tc>
                <a:tc>
                  <a:txBody>
                    <a:bodyPr/>
                    <a:lstStyle/>
                    <a:p>
                      <a:pPr algn="ctr"/>
                      <a:r>
                        <a:rPr lang="en-GB" sz="1800" dirty="0">
                          <a:latin typeface="+mn-lt"/>
                          <a:cs typeface="Arial" pitchFamily="34" charset="0"/>
                        </a:rPr>
                        <a:t>B</a:t>
                      </a:r>
                    </a:p>
                  </a:txBody>
                  <a:tcPr marL="91445" marR="91445" marT="45714" marB="45714">
                    <a:solidFill>
                      <a:srgbClr val="FFC000"/>
                    </a:solidFill>
                  </a:tcPr>
                </a:tc>
                <a:tc>
                  <a:txBody>
                    <a:bodyPr/>
                    <a:lstStyle/>
                    <a:p>
                      <a:pPr algn="ctr"/>
                      <a:r>
                        <a:rPr lang="en-GB" sz="1800" dirty="0">
                          <a:latin typeface="+mn-lt"/>
                          <a:cs typeface="Arial" pitchFamily="34" charset="0"/>
                        </a:rPr>
                        <a:t>B</a:t>
                      </a:r>
                    </a:p>
                  </a:txBody>
                  <a:tcPr marL="91445" marR="91445" marT="45714" marB="45714">
                    <a:solidFill>
                      <a:srgbClr val="FFC000"/>
                    </a:solidFill>
                  </a:tcPr>
                </a:tc>
                <a:tc>
                  <a:txBody>
                    <a:bodyPr/>
                    <a:lstStyle/>
                    <a:p>
                      <a:pPr algn="ctr"/>
                      <a:r>
                        <a:rPr lang="en-GB" sz="1800" dirty="0">
                          <a:latin typeface="+mn-lt"/>
                          <a:cs typeface="Arial" pitchFamily="34" charset="0"/>
                        </a:rPr>
                        <a:t>B</a:t>
                      </a:r>
                    </a:p>
                  </a:txBody>
                  <a:tcPr marL="91445" marR="91445" marT="45714" marB="45714">
                    <a:solidFill>
                      <a:srgbClr val="FFC000"/>
                    </a:solidFill>
                  </a:tcPr>
                </a:tc>
                <a:extLst>
                  <a:ext uri="{0D108BD9-81ED-4DB2-BD59-A6C34878D82A}">
                    <a16:rowId xmlns:a16="http://schemas.microsoft.com/office/drawing/2014/main" xmlns="" val="10006"/>
                  </a:ext>
                </a:extLst>
              </a:tr>
            </a:tbl>
          </a:graphicData>
        </a:graphic>
      </p:graphicFrame>
      <p:sp>
        <p:nvSpPr>
          <p:cNvPr id="11" name="Rectangle 10"/>
          <p:cNvSpPr/>
          <p:nvPr/>
        </p:nvSpPr>
        <p:spPr>
          <a:xfrm>
            <a:off x="313900" y="2029314"/>
            <a:ext cx="8311891" cy="36195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2" name="Titel 1"/>
          <p:cNvSpPr>
            <a:spLocks noGrp="1"/>
          </p:cNvSpPr>
          <p:nvPr>
            <p:ph type="title"/>
          </p:nvPr>
        </p:nvSpPr>
        <p:spPr>
          <a:xfrm>
            <a:off x="389246" y="269938"/>
            <a:ext cx="8365507" cy="838140"/>
          </a:xfrm>
        </p:spPr>
        <p:txBody>
          <a:bodyPr>
            <a:noAutofit/>
          </a:bodyPr>
          <a:lstStyle/>
          <a:p>
            <a:r>
              <a:rPr lang="en-GB" altLang="nl-NL" sz="4400" dirty="0">
                <a:cs typeface="Arial" pitchFamily="34" charset="0"/>
              </a:rPr>
              <a:t>Leakage Target Setting Using ILI</a:t>
            </a:r>
            <a:endParaRPr lang="nl-NL" sz="44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406972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29</a:t>
            </a:fld>
            <a:endParaRPr lang="en-US">
              <a:solidFill>
                <a:srgbClr val="2D9BDC"/>
              </a:solidFill>
            </a:endParaRPr>
          </a:p>
        </p:txBody>
      </p:sp>
      <p:sp>
        <p:nvSpPr>
          <p:cNvPr id="8" name="TextBox 12"/>
          <p:cNvSpPr txBox="1">
            <a:spLocks noChangeArrowheads="1"/>
          </p:cNvSpPr>
          <p:nvPr/>
        </p:nvSpPr>
        <p:spPr bwMode="auto">
          <a:xfrm>
            <a:off x="271852" y="1083372"/>
            <a:ext cx="7170737" cy="400050"/>
          </a:xfrm>
          <a:prstGeom prst="rect">
            <a:avLst/>
          </a:prstGeom>
          <a:noFill/>
          <a:ln w="9525">
            <a:noFill/>
            <a:miter lim="800000"/>
            <a:headEnd/>
            <a:tailEnd/>
          </a:ln>
        </p:spPr>
        <p:txBody>
          <a:bodyPr>
            <a:spAutoFit/>
          </a:bodyPr>
          <a:lstStyle/>
          <a:p>
            <a:r>
              <a:rPr lang="en-GB" altLang="nl-NL" sz="2000" b="1" u="sng" dirty="0">
                <a:solidFill>
                  <a:schemeClr val="tx1">
                    <a:lumMod val="75000"/>
                    <a:lumOff val="25000"/>
                  </a:schemeClr>
                </a:solidFill>
                <a:cs typeface="Arial" pitchFamily="34" charset="0"/>
              </a:rPr>
              <a:t>Evaluating the Leakage / Connection / Day</a:t>
            </a:r>
          </a:p>
        </p:txBody>
      </p:sp>
      <p:sp>
        <p:nvSpPr>
          <p:cNvPr id="9" name="TextBox 8"/>
          <p:cNvSpPr txBox="1">
            <a:spLocks noChangeArrowheads="1"/>
          </p:cNvSpPr>
          <p:nvPr/>
        </p:nvSpPr>
        <p:spPr bwMode="auto">
          <a:xfrm>
            <a:off x="4427985" y="1589088"/>
            <a:ext cx="4541390" cy="2862322"/>
          </a:xfrm>
          <a:prstGeom prst="rect">
            <a:avLst/>
          </a:prstGeom>
          <a:noFill/>
          <a:ln w="9525">
            <a:solidFill>
              <a:srgbClr val="FF0000"/>
            </a:solidFill>
            <a:miter lim="800000"/>
            <a:headEnd/>
            <a:tailEnd/>
          </a:ln>
        </p:spPr>
        <p:txBody>
          <a:bodyPr wrap="square">
            <a:spAutoFit/>
          </a:bodyPr>
          <a:lstStyle/>
          <a:p>
            <a:r>
              <a:rPr lang="en-US" altLang="nl-NL" sz="2000" dirty="0">
                <a:solidFill>
                  <a:schemeClr val="tx1">
                    <a:lumMod val="75000"/>
                    <a:lumOff val="25000"/>
                  </a:schemeClr>
                </a:solidFill>
                <a:cs typeface="Arial" pitchFamily="34" charset="0"/>
              </a:rPr>
              <a:t>Misleading and imprecise indicator, particularly in systems with intermittent supply and very low operating pressures. Utilities with a lower percentage of NRW might be doing worse than a utility with a higher percentage of NRW. % may be used when comparing changes within one area when ‘outside factors’ (average supply time, pressure) do not change</a:t>
            </a:r>
          </a:p>
        </p:txBody>
      </p:sp>
      <p:sp>
        <p:nvSpPr>
          <p:cNvPr id="12" name="Titel 1"/>
          <p:cNvSpPr>
            <a:spLocks noGrp="1"/>
          </p:cNvSpPr>
          <p:nvPr>
            <p:ph type="title"/>
          </p:nvPr>
        </p:nvSpPr>
        <p:spPr>
          <a:xfrm>
            <a:off x="372525" y="150899"/>
            <a:ext cx="8573576" cy="877034"/>
          </a:xfrm>
        </p:spPr>
        <p:txBody>
          <a:bodyPr>
            <a:normAutofit/>
          </a:bodyPr>
          <a:lstStyle/>
          <a:p>
            <a:r>
              <a:rPr lang="en-GB" altLang="nl-NL" sz="4400" dirty="0">
                <a:cs typeface="Arial" pitchFamily="34" charset="0"/>
              </a:rPr>
              <a:t>Method 2 – Leakage/Connection/Day</a:t>
            </a:r>
            <a:endParaRPr lang="nl-NL" sz="4400" dirty="0"/>
          </a:p>
        </p:txBody>
      </p:sp>
      <p:sp>
        <p:nvSpPr>
          <p:cNvPr id="14" name="TextBox 13"/>
          <p:cNvSpPr txBox="1">
            <a:spLocks noChangeArrowheads="1"/>
          </p:cNvSpPr>
          <p:nvPr/>
        </p:nvSpPr>
        <p:spPr bwMode="auto">
          <a:xfrm>
            <a:off x="190311" y="1938912"/>
            <a:ext cx="3229561" cy="2323713"/>
          </a:xfrm>
          <a:prstGeom prst="rect">
            <a:avLst/>
          </a:prstGeom>
          <a:noFill/>
          <a:ln w="9525">
            <a:noFill/>
            <a:miter lim="800000"/>
            <a:headEnd/>
            <a:tailEnd/>
          </a:ln>
        </p:spPr>
        <p:txBody>
          <a:bodyPr wrap="square">
            <a:spAutoFit/>
          </a:bodyPr>
          <a:lstStyle/>
          <a:p>
            <a:pPr marL="269875" indent="-269875">
              <a:spcAft>
                <a:spcPts val="600"/>
              </a:spcAft>
              <a:buSzPct val="80000"/>
              <a:buFont typeface="Arial" pitchFamily="34" charset="0"/>
              <a:buChar char="•"/>
            </a:pPr>
            <a:r>
              <a:rPr lang="en-GB" sz="2000" dirty="0">
                <a:solidFill>
                  <a:schemeClr val="tx1">
                    <a:lumMod val="75000"/>
                    <a:lumOff val="25000"/>
                  </a:schemeClr>
                </a:solidFill>
              </a:rPr>
              <a:t>%</a:t>
            </a:r>
            <a:r>
              <a:rPr lang="en-GB" sz="2000" dirty="0"/>
              <a:t> </a:t>
            </a:r>
          </a:p>
          <a:p>
            <a:pPr marL="269875" indent="-269875">
              <a:spcAft>
                <a:spcPts val="600"/>
              </a:spcAft>
              <a:buSzPct val="80000"/>
              <a:buFont typeface="Arial" pitchFamily="34" charset="0"/>
              <a:buChar char="•"/>
            </a:pPr>
            <a:endParaRPr lang="nl-NL" sz="2000" dirty="0"/>
          </a:p>
          <a:p>
            <a:pPr marL="269875" indent="-269875">
              <a:spcAft>
                <a:spcPts val="600"/>
              </a:spcAft>
              <a:buSzPct val="80000"/>
              <a:buFont typeface="Arial" pitchFamily="34" charset="0"/>
              <a:buChar char="•"/>
            </a:pPr>
            <a:endParaRPr lang="nl-NL" sz="2000" dirty="0"/>
          </a:p>
          <a:p>
            <a:pPr marL="269875" indent="-269875">
              <a:spcAft>
                <a:spcPts val="600"/>
              </a:spcAft>
              <a:buSzPct val="80000"/>
              <a:buFont typeface="Arial" pitchFamily="34" charset="0"/>
              <a:buChar char="•"/>
            </a:pPr>
            <a:endParaRPr lang="en-GB" sz="2000" dirty="0"/>
          </a:p>
          <a:p>
            <a:pPr marL="269875" indent="-269875">
              <a:spcAft>
                <a:spcPts val="600"/>
              </a:spcAft>
              <a:buSzPct val="80000"/>
              <a:buFont typeface="Arial" pitchFamily="34" charset="0"/>
              <a:buChar char="•"/>
            </a:pPr>
            <a:r>
              <a:rPr lang="en-GB" sz="2000" dirty="0">
                <a:solidFill>
                  <a:schemeClr val="tx1">
                    <a:lumMod val="75000"/>
                    <a:lumOff val="25000"/>
                  </a:schemeClr>
                </a:solidFill>
              </a:rPr>
              <a:t>m</a:t>
            </a:r>
            <a:r>
              <a:rPr lang="en-GB" sz="2000" baseline="30000" dirty="0">
                <a:solidFill>
                  <a:schemeClr val="tx1">
                    <a:lumMod val="75000"/>
                    <a:lumOff val="25000"/>
                  </a:schemeClr>
                </a:solidFill>
              </a:rPr>
              <a:t>3</a:t>
            </a:r>
            <a:r>
              <a:rPr lang="en-GB" sz="2000" dirty="0">
                <a:solidFill>
                  <a:schemeClr val="tx1">
                    <a:lumMod val="75000"/>
                    <a:lumOff val="25000"/>
                  </a:schemeClr>
                </a:solidFill>
              </a:rPr>
              <a:t>/connection/day</a:t>
            </a:r>
          </a:p>
          <a:p>
            <a:pPr marL="269875" indent="-269875">
              <a:spcAft>
                <a:spcPts val="600"/>
              </a:spcAft>
              <a:buSzPct val="80000"/>
              <a:buFont typeface="Arial" pitchFamily="34" charset="0"/>
              <a:buChar char="•"/>
            </a:pPr>
            <a:endParaRPr lang="en-GB" sz="2000" dirty="0"/>
          </a:p>
        </p:txBody>
      </p:sp>
      <p:grpSp>
        <p:nvGrpSpPr>
          <p:cNvPr id="15" name="Group 14"/>
          <p:cNvGrpSpPr/>
          <p:nvPr/>
        </p:nvGrpSpPr>
        <p:grpSpPr>
          <a:xfrm>
            <a:off x="15685" y="2364523"/>
            <a:ext cx="3168352" cy="723275"/>
            <a:chOff x="2081964" y="4948837"/>
            <a:chExt cx="3940883" cy="723275"/>
          </a:xfrm>
        </p:grpSpPr>
        <p:cxnSp>
          <p:nvCxnSpPr>
            <p:cNvPr id="16" name="Straight Connector 15"/>
            <p:cNvCxnSpPr/>
            <p:nvPr/>
          </p:nvCxnSpPr>
          <p:spPr>
            <a:xfrm>
              <a:off x="2448230" y="5310760"/>
              <a:ext cx="3344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81964" y="4948837"/>
              <a:ext cx="3940883" cy="723275"/>
            </a:xfrm>
            <a:prstGeom prst="rect">
              <a:avLst/>
            </a:prstGeom>
            <a:noFill/>
          </p:spPr>
          <p:txBody>
            <a:bodyPr wrap="square" rtlCol="0">
              <a:spAutoFit/>
            </a:bodyPr>
            <a:lstStyle/>
            <a:p>
              <a:pPr algn="ctr">
                <a:spcAft>
                  <a:spcPts val="600"/>
                </a:spcAft>
              </a:pPr>
              <a:r>
                <a:rPr lang="en-GB" dirty="0">
                  <a:solidFill>
                    <a:schemeClr val="tx1">
                      <a:lumMod val="75000"/>
                      <a:lumOff val="25000"/>
                    </a:schemeClr>
                  </a:solidFill>
                </a:rPr>
                <a:t>Water Volume not Sold</a:t>
              </a:r>
            </a:p>
            <a:p>
              <a:pPr algn="ctr"/>
              <a:r>
                <a:rPr lang="en-GB" dirty="0">
                  <a:solidFill>
                    <a:schemeClr val="tx1">
                      <a:lumMod val="75000"/>
                      <a:lumOff val="25000"/>
                    </a:schemeClr>
                  </a:solidFill>
                </a:rPr>
                <a:t>Water Volume Produced</a:t>
              </a:r>
            </a:p>
          </p:txBody>
        </p:sp>
      </p:grpSp>
      <p:grpSp>
        <p:nvGrpSpPr>
          <p:cNvPr id="19" name="Group 18"/>
          <p:cNvGrpSpPr/>
          <p:nvPr/>
        </p:nvGrpSpPr>
        <p:grpSpPr>
          <a:xfrm>
            <a:off x="-9194" y="3893792"/>
            <a:ext cx="3645090" cy="723275"/>
            <a:chOff x="1969919" y="4966604"/>
            <a:chExt cx="4533863" cy="723275"/>
          </a:xfrm>
        </p:grpSpPr>
        <p:cxnSp>
          <p:nvCxnSpPr>
            <p:cNvPr id="20" name="Straight Connector 19"/>
            <p:cNvCxnSpPr/>
            <p:nvPr/>
          </p:nvCxnSpPr>
          <p:spPr>
            <a:xfrm>
              <a:off x="2448230" y="5310760"/>
              <a:ext cx="33441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69919" y="4966604"/>
              <a:ext cx="4533863" cy="723275"/>
            </a:xfrm>
            <a:prstGeom prst="rect">
              <a:avLst/>
            </a:prstGeom>
            <a:noFill/>
          </p:spPr>
          <p:txBody>
            <a:bodyPr wrap="square" rtlCol="0">
              <a:spAutoFit/>
            </a:bodyPr>
            <a:lstStyle/>
            <a:p>
              <a:pPr algn="ctr">
                <a:spcAft>
                  <a:spcPts val="600"/>
                </a:spcAft>
              </a:pPr>
              <a:r>
                <a:rPr lang="en-GB" dirty="0">
                  <a:solidFill>
                    <a:schemeClr val="tx1">
                      <a:lumMod val="75000"/>
                      <a:lumOff val="25000"/>
                    </a:schemeClr>
                  </a:solidFill>
                </a:rPr>
                <a:t>Water Volume not Sold/24h* supply</a:t>
              </a:r>
            </a:p>
            <a:p>
              <a:pPr algn="ctr">
                <a:spcAft>
                  <a:spcPts val="600"/>
                </a:spcAft>
              </a:pPr>
              <a:r>
                <a:rPr lang="nl-NL" dirty="0">
                  <a:solidFill>
                    <a:schemeClr val="tx1">
                      <a:lumMod val="75000"/>
                      <a:lumOff val="25000"/>
                    </a:schemeClr>
                  </a:solidFill>
                </a:rPr>
                <a:t># </a:t>
              </a:r>
              <a:r>
                <a:rPr lang="nl-NL" dirty="0" err="1">
                  <a:solidFill>
                    <a:schemeClr val="tx1">
                      <a:lumMod val="75000"/>
                      <a:lumOff val="25000"/>
                    </a:schemeClr>
                  </a:solidFill>
                </a:rPr>
                <a:t>connections</a:t>
              </a:r>
              <a:endParaRPr lang="en-GB" dirty="0">
                <a:solidFill>
                  <a:schemeClr val="tx1">
                    <a:lumMod val="75000"/>
                    <a:lumOff val="25000"/>
                  </a:schemeClr>
                </a:solidFill>
              </a:endParaRPr>
            </a:p>
          </p:txBody>
        </p:sp>
      </p:grpSp>
      <p:sp>
        <p:nvSpPr>
          <p:cNvPr id="22" name="TextBox 21"/>
          <p:cNvSpPr txBox="1">
            <a:spLocks noChangeArrowheads="1"/>
          </p:cNvSpPr>
          <p:nvPr/>
        </p:nvSpPr>
        <p:spPr bwMode="auto">
          <a:xfrm>
            <a:off x="4098555" y="4891680"/>
            <a:ext cx="3893319" cy="1015663"/>
          </a:xfrm>
          <a:prstGeom prst="rect">
            <a:avLst/>
          </a:prstGeom>
          <a:noFill/>
          <a:ln w="9525">
            <a:solidFill>
              <a:srgbClr val="FF0000"/>
            </a:solidFill>
            <a:miter lim="800000"/>
            <a:headEnd/>
            <a:tailEnd/>
          </a:ln>
        </p:spPr>
        <p:txBody>
          <a:bodyPr wrap="square">
            <a:spAutoFit/>
          </a:bodyPr>
          <a:lstStyle/>
          <a:p>
            <a:r>
              <a:rPr lang="en-US" altLang="nl-NL" sz="2000" dirty="0">
                <a:solidFill>
                  <a:schemeClr val="tx1">
                    <a:lumMod val="75000"/>
                    <a:lumOff val="25000"/>
                  </a:schemeClr>
                </a:solidFill>
                <a:cs typeface="Arial" pitchFamily="34" charset="0"/>
              </a:rPr>
              <a:t>This unit IWA has set as the international standard performance indicator for NRW</a:t>
            </a:r>
          </a:p>
        </p:txBody>
      </p:sp>
      <p:cxnSp>
        <p:nvCxnSpPr>
          <p:cNvPr id="24" name="Straight Arrow Connector 23"/>
          <p:cNvCxnSpPr>
            <a:stCxn id="9" idx="1"/>
          </p:cNvCxnSpPr>
          <p:nvPr/>
        </p:nvCxnSpPr>
        <p:spPr>
          <a:xfrm flipH="1" flipV="1">
            <a:off x="899592" y="2132856"/>
            <a:ext cx="3528393" cy="8873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0"/>
          </p:cNvCxnSpPr>
          <p:nvPr/>
        </p:nvCxnSpPr>
        <p:spPr>
          <a:xfrm flipH="1" flipV="1">
            <a:off x="2699792" y="3745056"/>
            <a:ext cx="3345423" cy="11466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
        <p:nvSpPr>
          <p:cNvPr id="28" name="TextBox 27"/>
          <p:cNvSpPr txBox="1">
            <a:spLocks noChangeArrowheads="1"/>
          </p:cNvSpPr>
          <p:nvPr/>
        </p:nvSpPr>
        <p:spPr bwMode="auto">
          <a:xfrm>
            <a:off x="160291" y="5232779"/>
            <a:ext cx="3763638" cy="923330"/>
          </a:xfrm>
          <a:prstGeom prst="rect">
            <a:avLst/>
          </a:prstGeom>
          <a:noFill/>
          <a:ln w="9525">
            <a:noFill/>
            <a:miter lim="800000"/>
            <a:headEnd/>
            <a:tailEnd/>
          </a:ln>
        </p:spPr>
        <p:txBody>
          <a:bodyPr wrap="square">
            <a:spAutoFit/>
          </a:bodyPr>
          <a:lstStyle/>
          <a:p>
            <a:r>
              <a:rPr lang="en-US" altLang="nl-NL" dirty="0">
                <a:solidFill>
                  <a:schemeClr val="tx1">
                    <a:lumMod val="75000"/>
                    <a:lumOff val="25000"/>
                  </a:schemeClr>
                </a:solidFill>
                <a:cs typeface="Arial" pitchFamily="34" charset="0"/>
              </a:rPr>
              <a:t>* With intermittent supply, the daily volume lost has to be extrapolated. </a:t>
            </a:r>
            <a:r>
              <a:rPr lang="en-US" altLang="nl-NL" sz="1600" dirty="0">
                <a:solidFill>
                  <a:schemeClr val="tx1">
                    <a:lumMod val="75000"/>
                    <a:lumOff val="25000"/>
                  </a:schemeClr>
                </a:solidFill>
                <a:cs typeface="Arial" pitchFamily="34" charset="0"/>
              </a:rPr>
              <a:t>I.e. with 17 hours supply, multiply by 24/17 </a:t>
            </a:r>
            <a:endParaRPr lang="en-US" altLang="nl-NL"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694520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marL="457200" indent="-457200">
              <a:buFont typeface="+mj-lt"/>
              <a:buAutoNum type="arabicPeriod"/>
            </a:pPr>
            <a:r>
              <a:rPr lang="nl-NL" dirty="0"/>
              <a:t>IWA Water Balance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1533521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30</a:t>
            </a:fld>
            <a:endParaRPr lang="en-US">
              <a:solidFill>
                <a:srgbClr val="2D9BDC"/>
              </a:solidFill>
            </a:endParaRPr>
          </a:p>
        </p:txBody>
      </p:sp>
      <p:sp>
        <p:nvSpPr>
          <p:cNvPr id="12" name="Titel 1"/>
          <p:cNvSpPr>
            <a:spLocks noGrp="1"/>
          </p:cNvSpPr>
          <p:nvPr>
            <p:ph type="title"/>
          </p:nvPr>
        </p:nvSpPr>
        <p:spPr>
          <a:xfrm>
            <a:off x="372525" y="150899"/>
            <a:ext cx="8573576" cy="877034"/>
          </a:xfrm>
        </p:spPr>
        <p:txBody>
          <a:bodyPr>
            <a:normAutofit/>
          </a:bodyPr>
          <a:lstStyle/>
          <a:p>
            <a:r>
              <a:rPr lang="en-GB" altLang="nl-NL" sz="4400" dirty="0">
                <a:cs typeface="Arial" pitchFamily="34" charset="0"/>
              </a:rPr>
              <a:t>Method 2 – Leakage/Connection/Day</a:t>
            </a:r>
            <a:endParaRPr lang="nl-NL" sz="4400" dirty="0"/>
          </a:p>
        </p:txBody>
      </p:sp>
      <p:pic>
        <p:nvPicPr>
          <p:cNvPr id="13" name="Picture 12"/>
          <p:cNvPicPr/>
          <p:nvPr/>
        </p:nvPicPr>
        <p:blipFill>
          <a:blip r:embed="rId2"/>
          <a:stretch>
            <a:fillRect/>
          </a:stretch>
        </p:blipFill>
        <p:spPr>
          <a:xfrm>
            <a:off x="467544" y="1027932"/>
            <a:ext cx="5015230" cy="5122563"/>
          </a:xfrm>
          <a:prstGeom prst="rect">
            <a:avLst/>
          </a:prstGeom>
        </p:spPr>
      </p:pic>
      <p:sp>
        <p:nvSpPr>
          <p:cNvPr id="14" name="TextBox 13"/>
          <p:cNvSpPr txBox="1">
            <a:spLocks noChangeArrowheads="1"/>
          </p:cNvSpPr>
          <p:nvPr/>
        </p:nvSpPr>
        <p:spPr bwMode="auto">
          <a:xfrm>
            <a:off x="372525" y="6127637"/>
            <a:ext cx="5322483" cy="230832"/>
          </a:xfrm>
          <a:prstGeom prst="rect">
            <a:avLst/>
          </a:prstGeom>
          <a:noFill/>
          <a:ln w="9525">
            <a:noFill/>
            <a:miter lim="800000"/>
            <a:headEnd/>
            <a:tailEnd/>
          </a:ln>
        </p:spPr>
        <p:txBody>
          <a:bodyPr wrap="square">
            <a:spAutoFit/>
          </a:bodyPr>
          <a:lstStyle/>
          <a:p>
            <a:r>
              <a:rPr lang="en-US" altLang="nl-NL" sz="900" dirty="0">
                <a:cs typeface="Arial" pitchFamily="34" charset="0"/>
              </a:rPr>
              <a:t>Source: Water Supply and Sanitation Sector Board Discussion Paper Series, Paper No. 8, December 2006</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202946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31</a:t>
            </a:fld>
            <a:endParaRPr lang="en-US">
              <a:solidFill>
                <a:srgbClr val="2D9BDC"/>
              </a:solidFill>
            </a:endParaRPr>
          </a:p>
        </p:txBody>
      </p:sp>
      <p:sp>
        <p:nvSpPr>
          <p:cNvPr id="8" name="TextBox 12"/>
          <p:cNvSpPr txBox="1">
            <a:spLocks noChangeArrowheads="1"/>
          </p:cNvSpPr>
          <p:nvPr/>
        </p:nvSpPr>
        <p:spPr bwMode="auto">
          <a:xfrm>
            <a:off x="389820" y="1101035"/>
            <a:ext cx="7170737" cy="400050"/>
          </a:xfrm>
          <a:prstGeom prst="rect">
            <a:avLst/>
          </a:prstGeom>
          <a:noFill/>
          <a:ln w="9525">
            <a:noFill/>
            <a:miter lim="800000"/>
            <a:headEnd/>
            <a:tailEnd/>
          </a:ln>
        </p:spPr>
        <p:txBody>
          <a:bodyPr>
            <a:spAutoFit/>
          </a:bodyPr>
          <a:lstStyle/>
          <a:p>
            <a:r>
              <a:rPr lang="en-GB" altLang="nl-NL" sz="2000" b="1" u="sng" dirty="0">
                <a:solidFill>
                  <a:schemeClr val="tx1">
                    <a:lumMod val="75000"/>
                    <a:lumOff val="25000"/>
                  </a:schemeClr>
                </a:solidFill>
                <a:cs typeface="Arial" pitchFamily="34" charset="0"/>
              </a:rPr>
              <a:t>International NRW Assessment </a:t>
            </a:r>
          </a:p>
        </p:txBody>
      </p:sp>
      <p:sp>
        <p:nvSpPr>
          <p:cNvPr id="9" name="TextBox 8"/>
          <p:cNvSpPr txBox="1">
            <a:spLocks noChangeArrowheads="1"/>
          </p:cNvSpPr>
          <p:nvPr/>
        </p:nvSpPr>
        <p:spPr bwMode="auto">
          <a:xfrm>
            <a:off x="276608" y="1501085"/>
            <a:ext cx="8723312" cy="707886"/>
          </a:xfrm>
          <a:prstGeom prst="rect">
            <a:avLst/>
          </a:prstGeom>
          <a:noFill/>
          <a:ln w="9525">
            <a:noFill/>
            <a:miter lim="800000"/>
            <a:headEnd/>
            <a:tailEnd/>
          </a:ln>
        </p:spPr>
        <p:txBody>
          <a:bodyPr>
            <a:spAutoFit/>
          </a:bodyPr>
          <a:lstStyle/>
          <a:p>
            <a:pPr marL="273050" indent="-273050">
              <a:buFont typeface="Arial" pitchFamily="34" charset="0"/>
              <a:buChar char="•"/>
            </a:pPr>
            <a:r>
              <a:rPr lang="en-GB" altLang="nl-NL" sz="2000" dirty="0">
                <a:solidFill>
                  <a:schemeClr val="tx1">
                    <a:lumMod val="75000"/>
                    <a:lumOff val="25000"/>
                  </a:schemeClr>
                </a:solidFill>
                <a:cs typeface="Arial" pitchFamily="34" charset="0"/>
              </a:rPr>
              <a:t>Calculate NRW in m3/connection/day</a:t>
            </a:r>
          </a:p>
          <a:p>
            <a:pPr marL="273050" indent="-273050">
              <a:buFont typeface="Arial" pitchFamily="34" charset="0"/>
              <a:buChar char="•"/>
            </a:pPr>
            <a:r>
              <a:rPr lang="en-GB" altLang="nl-NL" sz="2000" dirty="0">
                <a:solidFill>
                  <a:schemeClr val="tx1">
                    <a:lumMod val="75000"/>
                    <a:lumOff val="25000"/>
                  </a:schemeClr>
                </a:solidFill>
                <a:cs typeface="Arial" pitchFamily="34" charset="0"/>
              </a:rPr>
              <a:t>Reference the performance category using the average DMA pressure</a:t>
            </a:r>
          </a:p>
        </p:txBody>
      </p:sp>
      <p:sp>
        <p:nvSpPr>
          <p:cNvPr id="12" name="Titel 1"/>
          <p:cNvSpPr>
            <a:spLocks noGrp="1"/>
          </p:cNvSpPr>
          <p:nvPr>
            <p:ph type="title"/>
          </p:nvPr>
        </p:nvSpPr>
        <p:spPr>
          <a:xfrm>
            <a:off x="372525" y="150899"/>
            <a:ext cx="8573576" cy="877034"/>
          </a:xfrm>
        </p:spPr>
        <p:txBody>
          <a:bodyPr>
            <a:normAutofit/>
          </a:bodyPr>
          <a:lstStyle/>
          <a:p>
            <a:r>
              <a:rPr lang="en-GB" altLang="nl-NL" sz="4400" dirty="0">
                <a:cs typeface="Arial" pitchFamily="34" charset="0"/>
              </a:rPr>
              <a:t>Method 2 – Leakage/Connection/Day</a:t>
            </a:r>
            <a:endParaRPr lang="nl-NL" sz="4400" dirty="0"/>
          </a:p>
        </p:txBody>
      </p:sp>
      <p:graphicFrame>
        <p:nvGraphicFramePr>
          <p:cNvPr id="14" name="Table 13"/>
          <p:cNvGraphicFramePr>
            <a:graphicFrameLocks noGrp="1"/>
          </p:cNvGraphicFramePr>
          <p:nvPr>
            <p:extLst>
              <p:ext uri="{D42A27DB-BD31-4B8C-83A1-F6EECF244321}">
                <p14:modId xmlns:p14="http://schemas.microsoft.com/office/powerpoint/2010/main" val="3066502484"/>
              </p:ext>
            </p:extLst>
          </p:nvPr>
        </p:nvGraphicFramePr>
        <p:xfrm>
          <a:off x="341590" y="2682123"/>
          <a:ext cx="8302626" cy="2558353"/>
        </p:xfrm>
        <a:graphic>
          <a:graphicData uri="http://schemas.openxmlformats.org/drawingml/2006/table">
            <a:tbl>
              <a:tblPr/>
              <a:tblGrid>
                <a:gridCol w="1383771">
                  <a:extLst>
                    <a:ext uri="{9D8B030D-6E8A-4147-A177-3AD203B41FA5}">
                      <a16:colId xmlns:a16="http://schemas.microsoft.com/office/drawing/2014/main" xmlns="" val="20000"/>
                    </a:ext>
                  </a:extLst>
                </a:gridCol>
                <a:gridCol w="1383771">
                  <a:extLst>
                    <a:ext uri="{9D8B030D-6E8A-4147-A177-3AD203B41FA5}">
                      <a16:colId xmlns:a16="http://schemas.microsoft.com/office/drawing/2014/main" xmlns="" val="20001"/>
                    </a:ext>
                  </a:extLst>
                </a:gridCol>
                <a:gridCol w="1383771">
                  <a:extLst>
                    <a:ext uri="{9D8B030D-6E8A-4147-A177-3AD203B41FA5}">
                      <a16:colId xmlns:a16="http://schemas.microsoft.com/office/drawing/2014/main" xmlns="" val="20002"/>
                    </a:ext>
                  </a:extLst>
                </a:gridCol>
                <a:gridCol w="1383771">
                  <a:extLst>
                    <a:ext uri="{9D8B030D-6E8A-4147-A177-3AD203B41FA5}">
                      <a16:colId xmlns:a16="http://schemas.microsoft.com/office/drawing/2014/main" xmlns="" val="20003"/>
                    </a:ext>
                  </a:extLst>
                </a:gridCol>
                <a:gridCol w="1383771">
                  <a:extLst>
                    <a:ext uri="{9D8B030D-6E8A-4147-A177-3AD203B41FA5}">
                      <a16:colId xmlns:a16="http://schemas.microsoft.com/office/drawing/2014/main" xmlns="" val="20004"/>
                    </a:ext>
                  </a:extLst>
                </a:gridCol>
                <a:gridCol w="1383771">
                  <a:extLst>
                    <a:ext uri="{9D8B030D-6E8A-4147-A177-3AD203B41FA5}">
                      <a16:colId xmlns:a16="http://schemas.microsoft.com/office/drawing/2014/main" xmlns="" val="20005"/>
                    </a:ext>
                  </a:extLst>
                </a:gridCol>
              </a:tblGrid>
              <a:tr h="628183">
                <a:tc rowSpan="2">
                  <a:txBody>
                    <a:bodyPr/>
                    <a:lstStyle/>
                    <a:p>
                      <a:pPr algn="ctr">
                        <a:spcAft>
                          <a:spcPts val="0"/>
                        </a:spcAft>
                      </a:pPr>
                      <a:r>
                        <a:rPr lang="en-GB" sz="1600" b="1" dirty="0">
                          <a:latin typeface="+mn-lt"/>
                          <a:ea typeface="Calibri"/>
                          <a:cs typeface="Arial" pitchFamily="34" charset="0"/>
                        </a:rPr>
                        <a:t>NRW Management Performance Category</a:t>
                      </a:r>
                      <a:endParaRPr lang="en-GB" sz="1600" dirty="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spcAft>
                          <a:spcPts val="0"/>
                        </a:spcAft>
                      </a:pPr>
                      <a:r>
                        <a:rPr lang="en-GB" sz="1600" b="1" dirty="0">
                          <a:latin typeface="+mn-lt"/>
                          <a:ea typeface="Calibri"/>
                          <a:cs typeface="Arial" pitchFamily="34" charset="0"/>
                        </a:rPr>
                        <a:t>NRW in litres/connection/day when the system is pressurised at an average DMA</a:t>
                      </a:r>
                      <a:r>
                        <a:rPr lang="en-GB" sz="1600" b="1" baseline="0" dirty="0">
                          <a:latin typeface="+mn-lt"/>
                          <a:ea typeface="Calibri"/>
                          <a:cs typeface="Arial" pitchFamily="34" charset="0"/>
                        </a:rPr>
                        <a:t> </a:t>
                      </a:r>
                      <a:r>
                        <a:rPr lang="en-GB" sz="1600" b="1" dirty="0">
                          <a:latin typeface="+mn-lt"/>
                          <a:ea typeface="Calibri"/>
                          <a:cs typeface="Arial" pitchFamily="34" charset="0"/>
                        </a:rPr>
                        <a:t>pressure of:</a:t>
                      </a:r>
                      <a:endParaRPr lang="en-GB" sz="1600" dirty="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602611">
                <a:tc vMerge="1">
                  <a:txBody>
                    <a:bodyPr/>
                    <a:lstStyle/>
                    <a:p>
                      <a:endParaRPr lang="en-GB"/>
                    </a:p>
                  </a:txBody>
                  <a:tcPr/>
                </a:tc>
                <a:tc>
                  <a:txBody>
                    <a:bodyPr/>
                    <a:lstStyle/>
                    <a:p>
                      <a:pPr algn="ctr">
                        <a:spcAft>
                          <a:spcPts val="0"/>
                        </a:spcAft>
                      </a:pPr>
                      <a:r>
                        <a:rPr lang="en-GB" sz="1600" b="1" dirty="0">
                          <a:latin typeface="+mn-lt"/>
                          <a:ea typeface="Calibri"/>
                          <a:cs typeface="Arial" pitchFamily="34" charset="0"/>
                        </a:rPr>
                        <a:t>10m</a:t>
                      </a:r>
                      <a:endParaRPr lang="en-GB" sz="1600" dirty="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600" b="1" dirty="0">
                          <a:latin typeface="+mn-lt"/>
                          <a:ea typeface="Calibri"/>
                          <a:cs typeface="Arial" pitchFamily="34" charset="0"/>
                        </a:rPr>
                        <a:t>20m</a:t>
                      </a:r>
                      <a:endParaRPr lang="en-GB" sz="1600" dirty="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600" b="1">
                          <a:latin typeface="+mn-lt"/>
                          <a:ea typeface="Calibri"/>
                          <a:cs typeface="Arial" pitchFamily="34" charset="0"/>
                        </a:rPr>
                        <a:t>30m</a:t>
                      </a:r>
                      <a:endParaRPr lang="en-GB" sz="160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600" b="1">
                          <a:latin typeface="+mn-lt"/>
                          <a:ea typeface="Calibri"/>
                          <a:cs typeface="Arial" pitchFamily="34" charset="0"/>
                        </a:rPr>
                        <a:t>40m</a:t>
                      </a:r>
                      <a:endParaRPr lang="en-GB" sz="160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600" b="1" dirty="0">
                          <a:latin typeface="+mn-lt"/>
                          <a:ea typeface="Calibri"/>
                          <a:cs typeface="Arial" pitchFamily="34" charset="0"/>
                        </a:rPr>
                        <a:t>50m</a:t>
                      </a:r>
                      <a:endParaRPr lang="en-GB" sz="1600" dirty="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84776">
                <a:tc>
                  <a:txBody>
                    <a:bodyPr/>
                    <a:lstStyle/>
                    <a:p>
                      <a:pPr algn="ctr">
                        <a:spcAft>
                          <a:spcPts val="0"/>
                        </a:spcAft>
                      </a:pPr>
                      <a:r>
                        <a:rPr lang="en-GB" sz="1600" dirty="0">
                          <a:latin typeface="+mn-lt"/>
                          <a:ea typeface="Calibri"/>
                          <a:cs typeface="Arial" pitchFamily="34" charset="0"/>
                        </a:rPr>
                        <a:t>A1</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600" dirty="0">
                          <a:latin typeface="+mn-lt"/>
                          <a:ea typeface="Calibri"/>
                          <a:cs typeface="Arial" pitchFamily="34" charset="0"/>
                        </a:rPr>
                        <a:t>&lt;55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mn-lt"/>
                          <a:ea typeface="Calibri"/>
                          <a:cs typeface="Arial" pitchFamily="34" charset="0"/>
                        </a:rPr>
                        <a:t>&lt;80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&lt;105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&lt;130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&lt;155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8964">
                <a:tc>
                  <a:txBody>
                    <a:bodyPr/>
                    <a:lstStyle/>
                    <a:p>
                      <a:pPr algn="ctr">
                        <a:spcAft>
                          <a:spcPts val="0"/>
                        </a:spcAft>
                      </a:pPr>
                      <a:r>
                        <a:rPr lang="en-GB" sz="1600" dirty="0">
                          <a:latin typeface="+mn-lt"/>
                          <a:ea typeface="Calibri"/>
                          <a:cs typeface="Arial" pitchFamily="34" charset="0"/>
                        </a:rPr>
                        <a:t>A2</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600" dirty="0">
                          <a:latin typeface="+mn-lt"/>
                          <a:ea typeface="Calibri"/>
                          <a:cs typeface="Arial" pitchFamily="34" charset="0"/>
                        </a:rPr>
                        <a:t>55-110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mn-lt"/>
                          <a:ea typeface="Calibri"/>
                          <a:cs typeface="Arial" pitchFamily="34" charset="0"/>
                        </a:rPr>
                        <a:t>80-160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105-210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130-260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155-310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1273">
                <a:tc>
                  <a:txBody>
                    <a:bodyPr/>
                    <a:lstStyle/>
                    <a:p>
                      <a:pPr algn="ctr">
                        <a:spcAft>
                          <a:spcPts val="0"/>
                        </a:spcAft>
                      </a:pPr>
                      <a:r>
                        <a:rPr lang="en-GB" sz="1600" dirty="0">
                          <a:latin typeface="+mn-lt"/>
                          <a:ea typeface="Calibri"/>
                          <a:cs typeface="Arial" pitchFamily="34" charset="0"/>
                        </a:rPr>
                        <a:t>B</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latin typeface="+mn-lt"/>
                          <a:ea typeface="Calibri"/>
                          <a:cs typeface="Arial" pitchFamily="34" charset="0"/>
                        </a:rPr>
                        <a:t>110-220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160-320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210-420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260-520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310-620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1273">
                <a:tc>
                  <a:txBody>
                    <a:bodyPr/>
                    <a:lstStyle/>
                    <a:p>
                      <a:pPr algn="ctr">
                        <a:spcAft>
                          <a:spcPts val="0"/>
                        </a:spcAft>
                      </a:pPr>
                      <a:r>
                        <a:rPr lang="en-GB" sz="1600" dirty="0">
                          <a:latin typeface="+mn-lt"/>
                          <a:ea typeface="Calibri"/>
                          <a:cs typeface="Arial" pitchFamily="34" charset="0"/>
                        </a:rPr>
                        <a:t>C</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a:latin typeface="+mn-lt"/>
                          <a:ea typeface="Calibri"/>
                          <a:cs typeface="Arial" pitchFamily="34" charset="0"/>
                        </a:rPr>
                        <a:t>220-400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320-600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420-800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520-1000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620-1200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1273">
                <a:tc>
                  <a:txBody>
                    <a:bodyPr/>
                    <a:lstStyle/>
                    <a:p>
                      <a:pPr algn="ctr">
                        <a:spcAft>
                          <a:spcPts val="0"/>
                        </a:spcAft>
                      </a:pPr>
                      <a:r>
                        <a:rPr lang="en-GB" sz="1600" dirty="0">
                          <a:latin typeface="+mn-lt"/>
                          <a:ea typeface="Calibri"/>
                          <a:cs typeface="Arial" pitchFamily="34" charset="0"/>
                        </a:rPr>
                        <a:t>D</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600">
                          <a:latin typeface="+mn-lt"/>
                          <a:ea typeface="Calibri"/>
                          <a:cs typeface="Arial" pitchFamily="34" charset="0"/>
                        </a:rPr>
                        <a:t>&gt;400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&gt;600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mn-lt"/>
                          <a:ea typeface="Calibri"/>
                          <a:cs typeface="Arial" pitchFamily="34" charset="0"/>
                        </a:rPr>
                        <a:t>&gt;800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mn-lt"/>
                          <a:ea typeface="Calibri"/>
                          <a:cs typeface="Arial" pitchFamily="34" charset="0"/>
                        </a:rPr>
                        <a:t>&gt;1000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mn-lt"/>
                          <a:ea typeface="Calibri"/>
                          <a:cs typeface="Arial" pitchFamily="34" charset="0"/>
                        </a:rPr>
                        <a:t>&gt;1200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910583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32</a:t>
            </a:fld>
            <a:endParaRPr lang="en-US">
              <a:solidFill>
                <a:srgbClr val="2D9BDC"/>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692535381"/>
              </p:ext>
            </p:extLst>
          </p:nvPr>
        </p:nvGraphicFramePr>
        <p:xfrm>
          <a:off x="298841" y="4383112"/>
          <a:ext cx="8382119" cy="1854200"/>
        </p:xfrm>
        <a:graphic>
          <a:graphicData uri="http://schemas.openxmlformats.org/drawingml/2006/table">
            <a:tbl>
              <a:tblPr firstRow="1" bandRow="1">
                <a:tableStyleId>{5C22544A-7EE6-4342-B048-85BDC9FD1C3A}</a:tableStyleId>
              </a:tblPr>
              <a:tblGrid>
                <a:gridCol w="2458990">
                  <a:extLst>
                    <a:ext uri="{9D8B030D-6E8A-4147-A177-3AD203B41FA5}">
                      <a16:colId xmlns:a16="http://schemas.microsoft.com/office/drawing/2014/main" xmlns="" val="20000"/>
                    </a:ext>
                  </a:extLst>
                </a:gridCol>
                <a:gridCol w="887104">
                  <a:extLst>
                    <a:ext uri="{9D8B030D-6E8A-4147-A177-3AD203B41FA5}">
                      <a16:colId xmlns:a16="http://schemas.microsoft.com/office/drawing/2014/main" xmlns="" val="20001"/>
                    </a:ext>
                  </a:extLst>
                </a:gridCol>
                <a:gridCol w="1006607">
                  <a:extLst>
                    <a:ext uri="{9D8B030D-6E8A-4147-A177-3AD203B41FA5}">
                      <a16:colId xmlns:a16="http://schemas.microsoft.com/office/drawing/2014/main" xmlns="" val="20002"/>
                    </a:ext>
                  </a:extLst>
                </a:gridCol>
                <a:gridCol w="1002812">
                  <a:extLst>
                    <a:ext uri="{9D8B030D-6E8A-4147-A177-3AD203B41FA5}">
                      <a16:colId xmlns:a16="http://schemas.microsoft.com/office/drawing/2014/main" xmlns="" val="20003"/>
                    </a:ext>
                  </a:extLst>
                </a:gridCol>
                <a:gridCol w="932191">
                  <a:extLst>
                    <a:ext uri="{9D8B030D-6E8A-4147-A177-3AD203B41FA5}">
                      <a16:colId xmlns:a16="http://schemas.microsoft.com/office/drawing/2014/main" xmlns="" val="20004"/>
                    </a:ext>
                  </a:extLst>
                </a:gridCol>
                <a:gridCol w="1016936">
                  <a:extLst>
                    <a:ext uri="{9D8B030D-6E8A-4147-A177-3AD203B41FA5}">
                      <a16:colId xmlns:a16="http://schemas.microsoft.com/office/drawing/2014/main" xmlns="" val="20005"/>
                    </a:ext>
                  </a:extLst>
                </a:gridCol>
                <a:gridCol w="1077479">
                  <a:extLst>
                    <a:ext uri="{9D8B030D-6E8A-4147-A177-3AD203B41FA5}">
                      <a16:colId xmlns:a16="http://schemas.microsoft.com/office/drawing/2014/main" xmlns="" val="20006"/>
                    </a:ext>
                  </a:extLst>
                </a:gridCol>
              </a:tblGrid>
              <a:tr h="370840">
                <a:tc>
                  <a:txBody>
                    <a:bodyPr/>
                    <a:lstStyle/>
                    <a:p>
                      <a:endParaRPr lang="en-GB" dirty="0">
                        <a:latin typeface="+mn-lt"/>
                        <a:cs typeface="Arial" pitchFamily="34" charset="0"/>
                      </a:endParaRPr>
                    </a:p>
                  </a:txBody>
                  <a:tcPr marL="91445" marR="91445" anchor="ctr"/>
                </a:tc>
                <a:tc>
                  <a:txBody>
                    <a:bodyPr/>
                    <a:lstStyle/>
                    <a:p>
                      <a:pPr algn="ctr"/>
                      <a:r>
                        <a:rPr lang="en-GB" sz="1800" dirty="0">
                          <a:latin typeface="+mn-lt"/>
                          <a:cs typeface="Arial" pitchFamily="34" charset="0"/>
                        </a:rPr>
                        <a:t>DMA</a:t>
                      </a:r>
                      <a:r>
                        <a:rPr lang="en-GB" sz="1800" baseline="0" dirty="0">
                          <a:latin typeface="+mn-lt"/>
                          <a:cs typeface="Arial" pitchFamily="34" charset="0"/>
                        </a:rPr>
                        <a:t> 1</a:t>
                      </a:r>
                      <a:endParaRPr lang="en-GB" sz="1800" dirty="0">
                        <a:latin typeface="+mn-lt"/>
                        <a:cs typeface="Arial" pitchFamily="34" charset="0"/>
                      </a:endParaRPr>
                    </a:p>
                  </a:txBody>
                  <a:tcPr marL="91445" marR="91445" anchor="ctr"/>
                </a:tc>
                <a:tc>
                  <a:txBody>
                    <a:bodyPr/>
                    <a:lstStyle/>
                    <a:p>
                      <a:pPr algn="ctr"/>
                      <a:r>
                        <a:rPr lang="en-GB" sz="1800" dirty="0">
                          <a:latin typeface="+mn-lt"/>
                          <a:cs typeface="Arial" pitchFamily="34" charset="0"/>
                        </a:rPr>
                        <a:t>DMA</a:t>
                      </a:r>
                      <a:r>
                        <a:rPr lang="en-GB" sz="1800" baseline="0" dirty="0">
                          <a:latin typeface="+mn-lt"/>
                          <a:cs typeface="Arial" pitchFamily="34" charset="0"/>
                        </a:rPr>
                        <a:t> 2</a:t>
                      </a:r>
                      <a:endParaRPr lang="en-GB" sz="1800" dirty="0">
                        <a:latin typeface="+mn-lt"/>
                        <a:cs typeface="Arial" pitchFamily="34" charset="0"/>
                      </a:endParaRPr>
                    </a:p>
                  </a:txBody>
                  <a:tcPr marL="91445" marR="91445" anchor="ctr"/>
                </a:tc>
                <a:tc>
                  <a:txBody>
                    <a:bodyPr/>
                    <a:lstStyle/>
                    <a:p>
                      <a:pPr algn="ctr"/>
                      <a:r>
                        <a:rPr lang="en-GB" sz="1800" dirty="0">
                          <a:latin typeface="+mn-lt"/>
                          <a:cs typeface="Arial" pitchFamily="34" charset="0"/>
                        </a:rPr>
                        <a:t>DMA</a:t>
                      </a:r>
                      <a:r>
                        <a:rPr lang="en-GB" sz="1800" baseline="0" dirty="0">
                          <a:latin typeface="+mn-lt"/>
                          <a:cs typeface="Arial" pitchFamily="34" charset="0"/>
                        </a:rPr>
                        <a:t> 3</a:t>
                      </a:r>
                      <a:endParaRPr lang="en-GB" sz="1800" dirty="0">
                        <a:latin typeface="+mn-lt"/>
                        <a:cs typeface="Arial" pitchFamily="34" charset="0"/>
                      </a:endParaRPr>
                    </a:p>
                  </a:txBody>
                  <a:tcPr marL="91445" marR="91445" anchor="ctr"/>
                </a:tc>
                <a:tc>
                  <a:txBody>
                    <a:bodyPr/>
                    <a:lstStyle/>
                    <a:p>
                      <a:pPr algn="ctr"/>
                      <a:r>
                        <a:rPr lang="en-GB" sz="1800" dirty="0">
                          <a:latin typeface="+mn-lt"/>
                          <a:cs typeface="Arial" pitchFamily="34" charset="0"/>
                        </a:rPr>
                        <a:t>DMA</a:t>
                      </a:r>
                      <a:r>
                        <a:rPr lang="en-GB" sz="1800" baseline="0" dirty="0">
                          <a:latin typeface="+mn-lt"/>
                          <a:cs typeface="Arial" pitchFamily="34" charset="0"/>
                        </a:rPr>
                        <a:t> 4</a:t>
                      </a:r>
                      <a:endParaRPr lang="en-GB" sz="1800" dirty="0">
                        <a:latin typeface="+mn-lt"/>
                        <a:cs typeface="Arial" pitchFamily="34" charset="0"/>
                      </a:endParaRPr>
                    </a:p>
                  </a:txBody>
                  <a:tcPr marL="91445" marR="91445" anchor="ctr"/>
                </a:tc>
                <a:tc>
                  <a:txBody>
                    <a:bodyPr/>
                    <a:lstStyle/>
                    <a:p>
                      <a:pPr algn="ctr"/>
                      <a:r>
                        <a:rPr lang="en-GB" sz="1800" dirty="0">
                          <a:latin typeface="+mn-lt"/>
                          <a:cs typeface="Arial" pitchFamily="34" charset="0"/>
                        </a:rPr>
                        <a:t>DMA</a:t>
                      </a:r>
                      <a:r>
                        <a:rPr lang="en-GB" sz="1800" baseline="0" dirty="0">
                          <a:latin typeface="+mn-lt"/>
                          <a:cs typeface="Arial" pitchFamily="34" charset="0"/>
                        </a:rPr>
                        <a:t> 5</a:t>
                      </a:r>
                      <a:endParaRPr lang="en-GB" sz="1800" dirty="0">
                        <a:latin typeface="+mn-lt"/>
                        <a:cs typeface="Arial" pitchFamily="34" charset="0"/>
                      </a:endParaRPr>
                    </a:p>
                  </a:txBody>
                  <a:tcPr marL="91445" marR="91445" anchor="ctr"/>
                </a:tc>
                <a:tc>
                  <a:txBody>
                    <a:bodyPr/>
                    <a:lstStyle/>
                    <a:p>
                      <a:pPr algn="ctr"/>
                      <a:r>
                        <a:rPr lang="en-GB" sz="1800" dirty="0">
                          <a:latin typeface="+mn-lt"/>
                          <a:cs typeface="Arial" pitchFamily="34" charset="0"/>
                        </a:rPr>
                        <a:t>DMA</a:t>
                      </a:r>
                      <a:r>
                        <a:rPr lang="en-GB" sz="1800" baseline="0" dirty="0">
                          <a:latin typeface="+mn-lt"/>
                          <a:cs typeface="Arial" pitchFamily="34" charset="0"/>
                        </a:rPr>
                        <a:t> 6</a:t>
                      </a:r>
                      <a:endParaRPr lang="en-GB" sz="1800" dirty="0">
                        <a:latin typeface="+mn-lt"/>
                        <a:cs typeface="Arial" pitchFamily="34" charset="0"/>
                      </a:endParaRPr>
                    </a:p>
                  </a:txBody>
                  <a:tcPr marL="91445" marR="91445" anchor="ctr"/>
                </a:tc>
                <a:extLst>
                  <a:ext uri="{0D108BD9-81ED-4DB2-BD59-A6C34878D82A}">
                    <a16:rowId xmlns:a16="http://schemas.microsoft.com/office/drawing/2014/main" xmlns="" val="10000"/>
                  </a:ext>
                </a:extLst>
              </a:tr>
              <a:tr h="370840">
                <a:tc>
                  <a:txBody>
                    <a:bodyPr/>
                    <a:lstStyle/>
                    <a:p>
                      <a:r>
                        <a:rPr lang="en-GB" dirty="0">
                          <a:latin typeface="+mn-lt"/>
                          <a:cs typeface="Arial" pitchFamily="34" charset="0"/>
                        </a:rPr>
                        <a:t>Actual Leakage</a:t>
                      </a:r>
                    </a:p>
                  </a:txBody>
                  <a:tcPr marL="91445" marR="91445" anchor="ctr"/>
                </a:tc>
                <a:tc>
                  <a:txBody>
                    <a:bodyPr/>
                    <a:lstStyle/>
                    <a:p>
                      <a:pPr algn="ctr"/>
                      <a:r>
                        <a:rPr lang="en-GB" dirty="0">
                          <a:latin typeface="+mn-lt"/>
                          <a:cs typeface="Arial" pitchFamily="34" charset="0"/>
                        </a:rPr>
                        <a:t>776</a:t>
                      </a:r>
                    </a:p>
                  </a:txBody>
                  <a:tcPr marL="91445" marR="91445" anchor="ctr"/>
                </a:tc>
                <a:tc>
                  <a:txBody>
                    <a:bodyPr/>
                    <a:lstStyle/>
                    <a:p>
                      <a:pPr algn="ctr"/>
                      <a:r>
                        <a:rPr lang="en-GB" dirty="0">
                          <a:latin typeface="+mn-lt"/>
                          <a:cs typeface="Arial" pitchFamily="34" charset="0"/>
                        </a:rPr>
                        <a:t>180</a:t>
                      </a:r>
                    </a:p>
                  </a:txBody>
                  <a:tcPr marL="91445" marR="91445" anchor="ctr"/>
                </a:tc>
                <a:tc>
                  <a:txBody>
                    <a:bodyPr/>
                    <a:lstStyle/>
                    <a:p>
                      <a:pPr algn="ctr"/>
                      <a:r>
                        <a:rPr lang="en-GB" dirty="0">
                          <a:latin typeface="+mn-lt"/>
                          <a:cs typeface="Arial" pitchFamily="34" charset="0"/>
                        </a:rPr>
                        <a:t>51</a:t>
                      </a:r>
                    </a:p>
                  </a:txBody>
                  <a:tcPr marL="91445" marR="91445" anchor="ctr"/>
                </a:tc>
                <a:tc>
                  <a:txBody>
                    <a:bodyPr/>
                    <a:lstStyle/>
                    <a:p>
                      <a:pPr algn="ctr"/>
                      <a:r>
                        <a:rPr lang="en-GB" dirty="0">
                          <a:latin typeface="+mn-lt"/>
                          <a:cs typeface="Arial" pitchFamily="34" charset="0"/>
                        </a:rPr>
                        <a:t>92</a:t>
                      </a:r>
                    </a:p>
                  </a:txBody>
                  <a:tcPr marL="91445" marR="91445" anchor="ctr"/>
                </a:tc>
                <a:tc>
                  <a:txBody>
                    <a:bodyPr/>
                    <a:lstStyle/>
                    <a:p>
                      <a:pPr algn="ctr"/>
                      <a:r>
                        <a:rPr lang="en-GB" dirty="0">
                          <a:latin typeface="+mn-lt"/>
                          <a:cs typeface="Arial" pitchFamily="34" charset="0"/>
                        </a:rPr>
                        <a:t>400</a:t>
                      </a:r>
                    </a:p>
                  </a:txBody>
                  <a:tcPr marL="91445" marR="91445" anchor="ctr"/>
                </a:tc>
                <a:tc>
                  <a:txBody>
                    <a:bodyPr/>
                    <a:lstStyle/>
                    <a:p>
                      <a:pPr algn="ctr"/>
                      <a:r>
                        <a:rPr lang="en-GB" dirty="0">
                          <a:latin typeface="+mn-lt"/>
                          <a:cs typeface="Arial" pitchFamily="34" charset="0"/>
                        </a:rPr>
                        <a:t>210</a:t>
                      </a:r>
                    </a:p>
                  </a:txBody>
                  <a:tcPr marL="91445" marR="91445" anchor="ctr"/>
                </a:tc>
                <a:extLst>
                  <a:ext uri="{0D108BD9-81ED-4DB2-BD59-A6C34878D82A}">
                    <a16:rowId xmlns:a16="http://schemas.microsoft.com/office/drawing/2014/main" xmlns="" val="10001"/>
                  </a:ext>
                </a:extLst>
              </a:tr>
              <a:tr h="370840">
                <a:tc>
                  <a:txBody>
                    <a:bodyPr/>
                    <a:lstStyle/>
                    <a:p>
                      <a:r>
                        <a:rPr lang="en-GB" dirty="0">
                          <a:latin typeface="+mn-lt"/>
                          <a:cs typeface="Arial" pitchFamily="34" charset="0"/>
                        </a:rPr>
                        <a:t># of Connections</a:t>
                      </a:r>
                    </a:p>
                  </a:txBody>
                  <a:tcPr marL="91445" marR="91445" anchor="ctr"/>
                </a:tc>
                <a:tc>
                  <a:txBody>
                    <a:bodyPr/>
                    <a:lstStyle/>
                    <a:p>
                      <a:pPr algn="ctr"/>
                      <a:r>
                        <a:rPr lang="en-GB" dirty="0">
                          <a:latin typeface="+mn-lt"/>
                          <a:cs typeface="Arial" pitchFamily="34" charset="0"/>
                        </a:rPr>
                        <a:t>1,196</a:t>
                      </a:r>
                    </a:p>
                  </a:txBody>
                  <a:tcPr marL="91445" marR="91445" anchor="ctr"/>
                </a:tc>
                <a:tc>
                  <a:txBody>
                    <a:bodyPr/>
                    <a:lstStyle/>
                    <a:p>
                      <a:pPr algn="ctr"/>
                      <a:r>
                        <a:rPr lang="en-GB" dirty="0">
                          <a:latin typeface="+mn-lt"/>
                          <a:cs typeface="Arial" pitchFamily="34" charset="0"/>
                        </a:rPr>
                        <a:t>1,515</a:t>
                      </a:r>
                    </a:p>
                  </a:txBody>
                  <a:tcPr marL="91445" marR="91445" anchor="ctr"/>
                </a:tc>
                <a:tc>
                  <a:txBody>
                    <a:bodyPr/>
                    <a:lstStyle/>
                    <a:p>
                      <a:pPr algn="ctr"/>
                      <a:r>
                        <a:rPr lang="en-GB" dirty="0">
                          <a:latin typeface="+mn-lt"/>
                          <a:cs typeface="Arial" pitchFamily="34" charset="0"/>
                        </a:rPr>
                        <a:t>1,603</a:t>
                      </a:r>
                    </a:p>
                  </a:txBody>
                  <a:tcPr marL="91445" marR="91445" anchor="ctr"/>
                </a:tc>
                <a:tc>
                  <a:txBody>
                    <a:bodyPr/>
                    <a:lstStyle/>
                    <a:p>
                      <a:pPr algn="ctr"/>
                      <a:r>
                        <a:rPr lang="en-GB" dirty="0">
                          <a:latin typeface="+mn-lt"/>
                          <a:cs typeface="Arial" pitchFamily="34" charset="0"/>
                        </a:rPr>
                        <a:t>1,652</a:t>
                      </a:r>
                    </a:p>
                  </a:txBody>
                  <a:tcPr marL="91445" marR="91445" anchor="ctr"/>
                </a:tc>
                <a:tc>
                  <a:txBody>
                    <a:bodyPr/>
                    <a:lstStyle/>
                    <a:p>
                      <a:pPr algn="ctr"/>
                      <a:r>
                        <a:rPr lang="en-GB" dirty="0">
                          <a:latin typeface="+mn-lt"/>
                          <a:cs typeface="Arial" pitchFamily="34" charset="0"/>
                        </a:rPr>
                        <a:t>1,298</a:t>
                      </a:r>
                    </a:p>
                  </a:txBody>
                  <a:tcPr marL="91445" marR="91445" anchor="ctr"/>
                </a:tc>
                <a:tc>
                  <a:txBody>
                    <a:bodyPr/>
                    <a:lstStyle/>
                    <a:p>
                      <a:pPr algn="ctr"/>
                      <a:r>
                        <a:rPr lang="en-GB" dirty="0">
                          <a:latin typeface="+mn-lt"/>
                          <a:cs typeface="Arial" pitchFamily="34" charset="0"/>
                        </a:rPr>
                        <a:t>1,573</a:t>
                      </a:r>
                    </a:p>
                  </a:txBody>
                  <a:tcPr marL="91445" marR="91445" anchor="ct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mn-lt"/>
                          <a:cs typeface="Arial" pitchFamily="34" charset="0"/>
                        </a:rPr>
                        <a:t>Leakage / connection</a:t>
                      </a:r>
                    </a:p>
                  </a:txBody>
                  <a:tcPr marL="91445" marR="91445" anchor="ctr"/>
                </a:tc>
                <a:tc>
                  <a:txBody>
                    <a:bodyPr/>
                    <a:lstStyle/>
                    <a:p>
                      <a:pPr algn="ctr"/>
                      <a:r>
                        <a:rPr lang="en-GB" dirty="0">
                          <a:latin typeface="+mn-lt"/>
                          <a:cs typeface="Arial" pitchFamily="34" charset="0"/>
                        </a:rPr>
                        <a:t>648</a:t>
                      </a:r>
                    </a:p>
                  </a:txBody>
                  <a:tcPr marL="91445" marR="91445" anchor="ctr"/>
                </a:tc>
                <a:tc>
                  <a:txBody>
                    <a:bodyPr/>
                    <a:lstStyle/>
                    <a:p>
                      <a:pPr algn="ctr"/>
                      <a:r>
                        <a:rPr lang="en-GB" dirty="0">
                          <a:latin typeface="+mn-lt"/>
                          <a:cs typeface="Arial" pitchFamily="34" charset="0"/>
                        </a:rPr>
                        <a:t>119</a:t>
                      </a:r>
                    </a:p>
                  </a:txBody>
                  <a:tcPr marL="91445" marR="91445" anchor="ctr"/>
                </a:tc>
                <a:tc>
                  <a:txBody>
                    <a:bodyPr/>
                    <a:lstStyle/>
                    <a:p>
                      <a:pPr algn="ctr"/>
                      <a:r>
                        <a:rPr lang="en-GB" dirty="0">
                          <a:latin typeface="+mn-lt"/>
                          <a:cs typeface="Arial" pitchFamily="34" charset="0"/>
                        </a:rPr>
                        <a:t>32</a:t>
                      </a:r>
                    </a:p>
                  </a:txBody>
                  <a:tcPr marL="91445" marR="91445" anchor="ctr"/>
                </a:tc>
                <a:tc>
                  <a:txBody>
                    <a:bodyPr/>
                    <a:lstStyle/>
                    <a:p>
                      <a:pPr algn="ctr"/>
                      <a:r>
                        <a:rPr lang="en-GB" dirty="0">
                          <a:latin typeface="+mn-lt"/>
                          <a:cs typeface="Arial" pitchFamily="34" charset="0"/>
                        </a:rPr>
                        <a:t>56</a:t>
                      </a:r>
                    </a:p>
                  </a:txBody>
                  <a:tcPr marL="91445" marR="91445" anchor="ctr"/>
                </a:tc>
                <a:tc>
                  <a:txBody>
                    <a:bodyPr/>
                    <a:lstStyle/>
                    <a:p>
                      <a:pPr algn="ctr"/>
                      <a:r>
                        <a:rPr lang="en-GB" dirty="0">
                          <a:latin typeface="+mn-lt"/>
                          <a:cs typeface="Arial" pitchFamily="34" charset="0"/>
                        </a:rPr>
                        <a:t>308</a:t>
                      </a:r>
                    </a:p>
                  </a:txBody>
                  <a:tcPr marL="91445" marR="91445" anchor="ctr"/>
                </a:tc>
                <a:tc>
                  <a:txBody>
                    <a:bodyPr/>
                    <a:lstStyle/>
                    <a:p>
                      <a:pPr algn="ctr"/>
                      <a:r>
                        <a:rPr lang="en-GB" dirty="0">
                          <a:latin typeface="+mn-lt"/>
                          <a:cs typeface="Arial" pitchFamily="34" charset="0"/>
                        </a:rPr>
                        <a:t>133</a:t>
                      </a:r>
                    </a:p>
                  </a:txBody>
                  <a:tcPr marL="91445" marR="91445" anchor="ctr"/>
                </a:tc>
                <a:extLst>
                  <a:ext uri="{0D108BD9-81ED-4DB2-BD59-A6C34878D82A}">
                    <a16:rowId xmlns:a16="http://schemas.microsoft.com/office/drawing/2014/main" xmlns="" val="10003"/>
                  </a:ext>
                </a:extLst>
              </a:tr>
              <a:tr h="370840">
                <a:tc>
                  <a:txBody>
                    <a:bodyPr/>
                    <a:lstStyle/>
                    <a:p>
                      <a:r>
                        <a:rPr lang="en-GB" dirty="0">
                          <a:latin typeface="+mn-lt"/>
                          <a:cs typeface="Arial" pitchFamily="34" charset="0"/>
                        </a:rPr>
                        <a:t>Category*</a:t>
                      </a:r>
                    </a:p>
                  </a:txBody>
                  <a:tcPr marL="91445" marR="91445" anchor="ctr"/>
                </a:tc>
                <a:tc>
                  <a:txBody>
                    <a:bodyPr/>
                    <a:lstStyle/>
                    <a:p>
                      <a:pPr algn="ctr"/>
                      <a:r>
                        <a:rPr lang="en-GB" b="1" dirty="0">
                          <a:latin typeface="+mn-lt"/>
                          <a:cs typeface="Arial" pitchFamily="34" charset="0"/>
                        </a:rPr>
                        <a:t>D</a:t>
                      </a:r>
                    </a:p>
                  </a:txBody>
                  <a:tcPr marL="91445" marR="91445" anchor="ctr">
                    <a:solidFill>
                      <a:srgbClr val="FF0000"/>
                    </a:solidFill>
                  </a:tcPr>
                </a:tc>
                <a:tc>
                  <a:txBody>
                    <a:bodyPr/>
                    <a:lstStyle/>
                    <a:p>
                      <a:pPr algn="ctr"/>
                      <a:r>
                        <a:rPr lang="en-GB" b="1" dirty="0">
                          <a:latin typeface="+mn-lt"/>
                          <a:cs typeface="Arial" pitchFamily="34" charset="0"/>
                        </a:rPr>
                        <a:t>B</a:t>
                      </a:r>
                    </a:p>
                  </a:txBody>
                  <a:tcPr marL="91445" marR="91445" anchor="ctr">
                    <a:solidFill>
                      <a:srgbClr val="FFC000"/>
                    </a:solidFill>
                  </a:tcPr>
                </a:tc>
                <a:tc>
                  <a:txBody>
                    <a:bodyPr/>
                    <a:lstStyle/>
                    <a:p>
                      <a:pPr algn="ctr"/>
                      <a:r>
                        <a:rPr lang="en-GB" b="1" dirty="0">
                          <a:latin typeface="+mn-lt"/>
                          <a:cs typeface="Arial" pitchFamily="34" charset="0"/>
                        </a:rPr>
                        <a:t>A1</a:t>
                      </a:r>
                    </a:p>
                  </a:txBody>
                  <a:tcPr marL="91445" marR="91445" anchor="ctr">
                    <a:solidFill>
                      <a:srgbClr val="92D050"/>
                    </a:solidFill>
                  </a:tcPr>
                </a:tc>
                <a:tc>
                  <a:txBody>
                    <a:bodyPr/>
                    <a:lstStyle/>
                    <a:p>
                      <a:pPr algn="ctr"/>
                      <a:r>
                        <a:rPr lang="en-GB" b="1" dirty="0">
                          <a:latin typeface="+mn-lt"/>
                          <a:cs typeface="Arial" pitchFamily="34" charset="0"/>
                        </a:rPr>
                        <a:t>A2</a:t>
                      </a:r>
                    </a:p>
                  </a:txBody>
                  <a:tcPr marL="91445" marR="91445" anchor="ctr">
                    <a:solidFill>
                      <a:srgbClr val="92D050"/>
                    </a:solidFill>
                  </a:tcPr>
                </a:tc>
                <a:tc>
                  <a:txBody>
                    <a:bodyPr/>
                    <a:lstStyle/>
                    <a:p>
                      <a:pPr algn="ctr"/>
                      <a:r>
                        <a:rPr lang="en-GB" b="1" dirty="0">
                          <a:latin typeface="+mn-lt"/>
                          <a:cs typeface="Arial" pitchFamily="34" charset="0"/>
                        </a:rPr>
                        <a:t>C</a:t>
                      </a:r>
                    </a:p>
                  </a:txBody>
                  <a:tcPr marL="91445" marR="91445" anchor="ctr">
                    <a:solidFill>
                      <a:srgbClr val="FFC000"/>
                    </a:solidFill>
                  </a:tcPr>
                </a:tc>
                <a:tc>
                  <a:txBody>
                    <a:bodyPr/>
                    <a:lstStyle/>
                    <a:p>
                      <a:pPr algn="ctr"/>
                      <a:r>
                        <a:rPr lang="en-GB" b="1" dirty="0">
                          <a:latin typeface="+mn-lt"/>
                          <a:cs typeface="Arial" pitchFamily="34" charset="0"/>
                        </a:rPr>
                        <a:t>B</a:t>
                      </a:r>
                    </a:p>
                  </a:txBody>
                  <a:tcPr marL="91445" marR="91445" anchor="ctr">
                    <a:solidFill>
                      <a:srgbClr val="FFC000"/>
                    </a:solidFill>
                  </a:tcPr>
                </a:tc>
                <a:extLst>
                  <a:ext uri="{0D108BD9-81ED-4DB2-BD59-A6C34878D82A}">
                    <a16:rowId xmlns:a16="http://schemas.microsoft.com/office/drawing/2014/main" xmlns="" val="10004"/>
                  </a:ext>
                </a:extLst>
              </a:tr>
            </a:tbl>
          </a:graphicData>
        </a:graphic>
      </p:graphicFrame>
      <p:sp>
        <p:nvSpPr>
          <p:cNvPr id="12" name="Titel 1"/>
          <p:cNvSpPr>
            <a:spLocks noGrp="1"/>
          </p:cNvSpPr>
          <p:nvPr>
            <p:ph type="title"/>
          </p:nvPr>
        </p:nvSpPr>
        <p:spPr>
          <a:xfrm>
            <a:off x="298841" y="111333"/>
            <a:ext cx="8475280" cy="725379"/>
          </a:xfrm>
        </p:spPr>
        <p:txBody>
          <a:bodyPr>
            <a:normAutofit/>
          </a:bodyPr>
          <a:lstStyle/>
          <a:p>
            <a:r>
              <a:rPr lang="en-GB" altLang="nl-NL" sz="4400" dirty="0">
                <a:cs typeface="Arial" pitchFamily="34" charset="0"/>
              </a:rPr>
              <a:t>Method 2 – Leakage/Connection/Day</a:t>
            </a:r>
            <a:endParaRPr lang="nl-NL" sz="4400" dirty="0"/>
          </a:p>
        </p:txBody>
      </p:sp>
      <p:sp>
        <p:nvSpPr>
          <p:cNvPr id="2" name="Rectangle 1"/>
          <p:cNvSpPr/>
          <p:nvPr/>
        </p:nvSpPr>
        <p:spPr>
          <a:xfrm>
            <a:off x="70244" y="759081"/>
            <a:ext cx="9057907" cy="3693319"/>
          </a:xfrm>
          <a:prstGeom prst="rect">
            <a:avLst/>
          </a:prstGeom>
        </p:spPr>
        <p:txBody>
          <a:bodyPr wrap="square">
            <a:spAutoFit/>
          </a:bodyPr>
          <a:lstStyle/>
          <a:p>
            <a:pPr marL="285750" indent="-285750">
              <a:buFont typeface="Arial" panose="020B0604020202020204" pitchFamily="34" charset="0"/>
              <a:buChar char="•"/>
            </a:pPr>
            <a:r>
              <a:rPr lang="en-US" dirty="0">
                <a:solidFill>
                  <a:schemeClr val="tx1">
                    <a:lumMod val="75000"/>
                    <a:lumOff val="25000"/>
                  </a:schemeClr>
                </a:solidFill>
              </a:rPr>
              <a:t>A1: World class NRW management performance; potential for further NRW reductions is small unless there is potential for pressure reduction or accuracy improvement of large customer meters </a:t>
            </a:r>
          </a:p>
          <a:p>
            <a:pPr marL="285750" indent="-285750">
              <a:buFont typeface="Arial" panose="020B0604020202020204" pitchFamily="34" charset="0"/>
              <a:buChar char="•"/>
            </a:pPr>
            <a:r>
              <a:rPr lang="en-US" dirty="0">
                <a:solidFill>
                  <a:schemeClr val="tx1">
                    <a:lumMod val="75000"/>
                    <a:lumOff val="25000"/>
                  </a:schemeClr>
                </a:solidFill>
              </a:rPr>
              <a:t>A2: Further NRW reduction may be uneconomic unless there are water shortages or very high water tariffs; a detailed water audit is required to identify cost-effective improvements </a:t>
            </a:r>
          </a:p>
          <a:p>
            <a:pPr marL="285750" indent="-285750">
              <a:buFont typeface="Arial" panose="020B0604020202020204" pitchFamily="34" charset="0"/>
              <a:buChar char="•"/>
            </a:pPr>
            <a:r>
              <a:rPr lang="en-US" dirty="0">
                <a:solidFill>
                  <a:schemeClr val="tx1">
                    <a:lumMod val="75000"/>
                    <a:lumOff val="25000"/>
                  </a:schemeClr>
                </a:solidFill>
              </a:rPr>
              <a:t>B: Potential for marked improvements; establish a water balance to quantify the components of NRW; consider pressure management, better active leakage control practices, and better network maintenance; improve customer meter management, review meter reading, data handling and billing processed and identify improvement potentials </a:t>
            </a:r>
          </a:p>
          <a:p>
            <a:pPr marL="285750" indent="-285750">
              <a:buFont typeface="Arial" panose="020B0604020202020204" pitchFamily="34" charset="0"/>
              <a:buChar char="•"/>
            </a:pPr>
            <a:r>
              <a:rPr lang="en-US" dirty="0">
                <a:solidFill>
                  <a:schemeClr val="tx1">
                    <a:lumMod val="75000"/>
                    <a:lumOff val="25000"/>
                  </a:schemeClr>
                </a:solidFill>
              </a:rPr>
              <a:t>C: Poor NRW record; tolerable only if water is plentiful and cheap; even then, analyze level and causes of NRW and intensify NRW reduction efforts </a:t>
            </a:r>
          </a:p>
          <a:p>
            <a:pPr marL="285750" indent="-285750">
              <a:buFont typeface="Arial" panose="020B0604020202020204" pitchFamily="34" charset="0"/>
              <a:buChar char="•"/>
            </a:pPr>
            <a:r>
              <a:rPr lang="en-US" dirty="0">
                <a:solidFill>
                  <a:schemeClr val="tx1">
                    <a:lumMod val="75000"/>
                    <a:lumOff val="25000"/>
                  </a:schemeClr>
                </a:solidFill>
              </a:rPr>
              <a:t>D: Highly inefficient; a comprehensive NRW reduction program is imperative and high-priority					*</a:t>
            </a:r>
            <a:r>
              <a:rPr lang="en-US" sz="1600" b="1" dirty="0">
                <a:solidFill>
                  <a:schemeClr val="tx1">
                    <a:lumMod val="75000"/>
                    <a:lumOff val="25000"/>
                  </a:schemeClr>
                </a:solidFill>
              </a:rPr>
              <a:t>Example at 10m pressure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3273328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p:txBody>
          <a:bodyPr/>
          <a:lstStyle/>
          <a:p>
            <a:r>
              <a:rPr lang="en-US" dirty="0"/>
              <a:t>Performance indicators</a:t>
            </a: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33</a:t>
            </a:fld>
            <a:endParaRPr lang="en-US">
              <a:solidFill>
                <a:srgbClr val="2D9BDC"/>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44238730"/>
              </p:ext>
            </p:extLst>
          </p:nvPr>
        </p:nvGraphicFramePr>
        <p:xfrm>
          <a:off x="308602" y="1261267"/>
          <a:ext cx="8407021" cy="2346900"/>
        </p:xfrm>
        <a:graphic>
          <a:graphicData uri="http://schemas.openxmlformats.org/drawingml/2006/table">
            <a:tbl>
              <a:tblPr firstRow="1" bandRow="1">
                <a:tableStyleId>{5C22544A-7EE6-4342-B048-85BDC9FD1C3A}</a:tableStyleId>
              </a:tblPr>
              <a:tblGrid>
                <a:gridCol w="2702397">
                  <a:extLst>
                    <a:ext uri="{9D8B030D-6E8A-4147-A177-3AD203B41FA5}">
                      <a16:colId xmlns:a16="http://schemas.microsoft.com/office/drawing/2014/main" xmlns="" val="20000"/>
                    </a:ext>
                  </a:extLst>
                </a:gridCol>
                <a:gridCol w="935445">
                  <a:extLst>
                    <a:ext uri="{9D8B030D-6E8A-4147-A177-3AD203B41FA5}">
                      <a16:colId xmlns:a16="http://schemas.microsoft.com/office/drawing/2014/main" xmlns="" val="20001"/>
                    </a:ext>
                  </a:extLst>
                </a:gridCol>
                <a:gridCol w="935445">
                  <a:extLst>
                    <a:ext uri="{9D8B030D-6E8A-4147-A177-3AD203B41FA5}">
                      <a16:colId xmlns:a16="http://schemas.microsoft.com/office/drawing/2014/main" xmlns="" val="20002"/>
                    </a:ext>
                  </a:extLst>
                </a:gridCol>
                <a:gridCol w="965142">
                  <a:extLst>
                    <a:ext uri="{9D8B030D-6E8A-4147-A177-3AD203B41FA5}">
                      <a16:colId xmlns:a16="http://schemas.microsoft.com/office/drawing/2014/main" xmlns="" val="20003"/>
                    </a:ext>
                  </a:extLst>
                </a:gridCol>
                <a:gridCol w="1009686">
                  <a:extLst>
                    <a:ext uri="{9D8B030D-6E8A-4147-A177-3AD203B41FA5}">
                      <a16:colId xmlns:a16="http://schemas.microsoft.com/office/drawing/2014/main" xmlns="" val="20004"/>
                    </a:ext>
                  </a:extLst>
                </a:gridCol>
                <a:gridCol w="951435">
                  <a:extLst>
                    <a:ext uri="{9D8B030D-6E8A-4147-A177-3AD203B41FA5}">
                      <a16:colId xmlns:a16="http://schemas.microsoft.com/office/drawing/2014/main" xmlns="" val="20005"/>
                    </a:ext>
                  </a:extLst>
                </a:gridCol>
                <a:gridCol w="907471">
                  <a:extLst>
                    <a:ext uri="{9D8B030D-6E8A-4147-A177-3AD203B41FA5}">
                      <a16:colId xmlns:a16="http://schemas.microsoft.com/office/drawing/2014/main" xmlns="" val="20006"/>
                    </a:ext>
                  </a:extLst>
                </a:gridCol>
              </a:tblGrid>
              <a:tr h="324000">
                <a:tc>
                  <a:txBody>
                    <a:bodyPr/>
                    <a:lstStyle/>
                    <a:p>
                      <a:endParaRPr lang="en-GB" sz="1600" dirty="0">
                        <a:latin typeface="+mn-lt"/>
                        <a:cs typeface="Arial" pitchFamily="34" charset="0"/>
                      </a:endParaRPr>
                    </a:p>
                  </a:txBody>
                  <a:tcPr marL="91445" marR="91445" marT="45714" marB="45714"/>
                </a:tc>
                <a:tc>
                  <a:txBody>
                    <a:bodyPr/>
                    <a:lstStyle/>
                    <a:p>
                      <a:pPr algn="ctr"/>
                      <a:r>
                        <a:rPr lang="en-GB" sz="1600" dirty="0">
                          <a:latin typeface="+mn-lt"/>
                          <a:cs typeface="Arial" pitchFamily="34" charset="0"/>
                        </a:rPr>
                        <a:t>DMA 1</a:t>
                      </a:r>
                    </a:p>
                  </a:txBody>
                  <a:tcPr marL="91445" marR="91445" marT="45714" marB="45714"/>
                </a:tc>
                <a:tc>
                  <a:txBody>
                    <a:bodyPr/>
                    <a:lstStyle/>
                    <a:p>
                      <a:pPr algn="ctr"/>
                      <a:r>
                        <a:rPr lang="en-GB" sz="1600" dirty="0">
                          <a:latin typeface="+mn-lt"/>
                          <a:cs typeface="Arial" pitchFamily="34" charset="0"/>
                        </a:rPr>
                        <a:t>DMA 2</a:t>
                      </a:r>
                    </a:p>
                  </a:txBody>
                  <a:tcPr marL="91445" marR="91445" marT="45714" marB="45714"/>
                </a:tc>
                <a:tc>
                  <a:txBody>
                    <a:bodyPr/>
                    <a:lstStyle/>
                    <a:p>
                      <a:pPr algn="ctr"/>
                      <a:r>
                        <a:rPr lang="en-GB" sz="1600" dirty="0">
                          <a:latin typeface="+mn-lt"/>
                          <a:cs typeface="Arial" pitchFamily="34" charset="0"/>
                        </a:rPr>
                        <a:t>DMA 3</a:t>
                      </a:r>
                    </a:p>
                  </a:txBody>
                  <a:tcPr marL="91445" marR="91445" marT="45714" marB="45714"/>
                </a:tc>
                <a:tc>
                  <a:txBody>
                    <a:bodyPr/>
                    <a:lstStyle/>
                    <a:p>
                      <a:pPr algn="ctr"/>
                      <a:r>
                        <a:rPr lang="en-GB" sz="1600" dirty="0">
                          <a:latin typeface="+mn-lt"/>
                          <a:cs typeface="Arial" pitchFamily="34" charset="0"/>
                        </a:rPr>
                        <a:t>DMA 4</a:t>
                      </a:r>
                    </a:p>
                  </a:txBody>
                  <a:tcPr marL="91445" marR="91445" marT="45714" marB="45714"/>
                </a:tc>
                <a:tc>
                  <a:txBody>
                    <a:bodyPr/>
                    <a:lstStyle/>
                    <a:p>
                      <a:pPr algn="ctr"/>
                      <a:r>
                        <a:rPr lang="en-GB" sz="1600" dirty="0">
                          <a:latin typeface="+mn-lt"/>
                          <a:cs typeface="Arial" pitchFamily="34" charset="0"/>
                        </a:rPr>
                        <a:t>DMA 5</a:t>
                      </a:r>
                    </a:p>
                  </a:txBody>
                  <a:tcPr marL="91445" marR="91445" marT="45714" marB="45714"/>
                </a:tc>
                <a:tc>
                  <a:txBody>
                    <a:bodyPr/>
                    <a:lstStyle/>
                    <a:p>
                      <a:pPr algn="ctr"/>
                      <a:r>
                        <a:rPr lang="en-GB" sz="1600" dirty="0">
                          <a:latin typeface="+mn-lt"/>
                          <a:cs typeface="Arial" pitchFamily="34" charset="0"/>
                        </a:rPr>
                        <a:t>DMA 6</a:t>
                      </a:r>
                    </a:p>
                  </a:txBody>
                  <a:tcPr marL="91445" marR="91445" marT="45714" marB="45714"/>
                </a:tc>
                <a:extLst>
                  <a:ext uri="{0D108BD9-81ED-4DB2-BD59-A6C34878D82A}">
                    <a16:rowId xmlns:a16="http://schemas.microsoft.com/office/drawing/2014/main" xmlns="" val="10000"/>
                  </a:ext>
                </a:extLst>
              </a:tr>
              <a:tr h="324000">
                <a:tc>
                  <a:txBody>
                    <a:bodyPr/>
                    <a:lstStyle/>
                    <a:p>
                      <a:r>
                        <a:rPr lang="en-GB" sz="1600" dirty="0">
                          <a:latin typeface="+mn-lt"/>
                          <a:cs typeface="Arial" pitchFamily="34" charset="0"/>
                        </a:rPr>
                        <a:t>Actual leakage</a:t>
                      </a:r>
                    </a:p>
                  </a:txBody>
                  <a:tcPr marL="91445" marR="91445" marT="45714" marB="45714"/>
                </a:tc>
                <a:tc>
                  <a:txBody>
                    <a:bodyPr/>
                    <a:lstStyle/>
                    <a:p>
                      <a:pPr algn="ctr"/>
                      <a:r>
                        <a:rPr lang="en-GB" sz="1600" dirty="0">
                          <a:latin typeface="+mn-lt"/>
                          <a:cs typeface="Arial" pitchFamily="34" charset="0"/>
                        </a:rPr>
                        <a:t>776</a:t>
                      </a:r>
                    </a:p>
                  </a:txBody>
                  <a:tcPr marL="91445" marR="91445" anchor="ctr"/>
                </a:tc>
                <a:tc>
                  <a:txBody>
                    <a:bodyPr/>
                    <a:lstStyle/>
                    <a:p>
                      <a:pPr algn="ctr"/>
                      <a:r>
                        <a:rPr lang="en-GB" sz="1600" dirty="0">
                          <a:latin typeface="+mn-lt"/>
                          <a:cs typeface="Arial" pitchFamily="34" charset="0"/>
                        </a:rPr>
                        <a:t>180</a:t>
                      </a:r>
                    </a:p>
                  </a:txBody>
                  <a:tcPr marL="91445" marR="91445" anchor="ctr"/>
                </a:tc>
                <a:tc>
                  <a:txBody>
                    <a:bodyPr/>
                    <a:lstStyle/>
                    <a:p>
                      <a:pPr algn="ctr"/>
                      <a:r>
                        <a:rPr lang="en-GB" sz="1600" dirty="0">
                          <a:latin typeface="+mn-lt"/>
                          <a:cs typeface="Arial" pitchFamily="34" charset="0"/>
                        </a:rPr>
                        <a:t>51</a:t>
                      </a:r>
                    </a:p>
                  </a:txBody>
                  <a:tcPr marL="91445" marR="91445" anchor="ctr"/>
                </a:tc>
                <a:tc>
                  <a:txBody>
                    <a:bodyPr/>
                    <a:lstStyle/>
                    <a:p>
                      <a:pPr algn="ctr"/>
                      <a:r>
                        <a:rPr lang="en-GB" sz="1600" dirty="0">
                          <a:latin typeface="+mn-lt"/>
                          <a:cs typeface="Arial" pitchFamily="34" charset="0"/>
                        </a:rPr>
                        <a:t>92</a:t>
                      </a:r>
                    </a:p>
                  </a:txBody>
                  <a:tcPr marL="91445" marR="91445" anchor="ctr"/>
                </a:tc>
                <a:tc>
                  <a:txBody>
                    <a:bodyPr/>
                    <a:lstStyle/>
                    <a:p>
                      <a:pPr algn="ctr"/>
                      <a:r>
                        <a:rPr lang="en-GB" sz="1600" dirty="0">
                          <a:latin typeface="+mn-lt"/>
                          <a:cs typeface="Arial" pitchFamily="34" charset="0"/>
                        </a:rPr>
                        <a:t>400</a:t>
                      </a:r>
                    </a:p>
                  </a:txBody>
                  <a:tcPr marL="91445" marR="91445" anchor="ctr"/>
                </a:tc>
                <a:tc>
                  <a:txBody>
                    <a:bodyPr/>
                    <a:lstStyle/>
                    <a:p>
                      <a:pPr algn="ctr"/>
                      <a:r>
                        <a:rPr lang="en-GB" sz="1600" dirty="0">
                          <a:latin typeface="+mn-lt"/>
                          <a:cs typeface="Arial" pitchFamily="34" charset="0"/>
                        </a:rPr>
                        <a:t>210</a:t>
                      </a:r>
                    </a:p>
                  </a:txBody>
                  <a:tcPr marL="91445" marR="91445" anchor="ctr"/>
                </a:tc>
                <a:extLst>
                  <a:ext uri="{0D108BD9-81ED-4DB2-BD59-A6C34878D82A}">
                    <a16:rowId xmlns:a16="http://schemas.microsoft.com/office/drawing/2014/main" xmlns="" val="10001"/>
                  </a:ext>
                </a:extLst>
              </a:tr>
              <a:tr h="324000">
                <a:tc>
                  <a:txBody>
                    <a:bodyPr/>
                    <a:lstStyle/>
                    <a:p>
                      <a:r>
                        <a:rPr lang="en-GB" sz="1600" baseline="0" dirty="0">
                          <a:latin typeface="+mn-lt"/>
                          <a:cs typeface="Arial" pitchFamily="34" charset="0"/>
                        </a:rPr>
                        <a:t>Number of connections</a:t>
                      </a:r>
                      <a:endParaRPr lang="en-GB" sz="1600" dirty="0">
                        <a:latin typeface="+mn-lt"/>
                        <a:cs typeface="Arial" pitchFamily="34" charset="0"/>
                      </a:endParaRPr>
                    </a:p>
                  </a:txBody>
                  <a:tcPr marL="91445" marR="91445" marT="45714" marB="45714"/>
                </a:tc>
                <a:tc>
                  <a:txBody>
                    <a:bodyPr/>
                    <a:lstStyle/>
                    <a:p>
                      <a:pPr algn="ctr"/>
                      <a:r>
                        <a:rPr lang="en-GB" sz="1600" dirty="0">
                          <a:latin typeface="+mn-lt"/>
                          <a:cs typeface="Arial" pitchFamily="34" charset="0"/>
                        </a:rPr>
                        <a:t>1,196</a:t>
                      </a:r>
                    </a:p>
                  </a:txBody>
                  <a:tcPr marL="91445" marR="91445" anchor="ctr"/>
                </a:tc>
                <a:tc>
                  <a:txBody>
                    <a:bodyPr/>
                    <a:lstStyle/>
                    <a:p>
                      <a:pPr algn="ctr"/>
                      <a:r>
                        <a:rPr lang="en-GB" sz="1600" dirty="0">
                          <a:latin typeface="+mn-lt"/>
                          <a:cs typeface="Arial" pitchFamily="34" charset="0"/>
                        </a:rPr>
                        <a:t>1,515</a:t>
                      </a:r>
                    </a:p>
                  </a:txBody>
                  <a:tcPr marL="91445" marR="91445" anchor="ctr"/>
                </a:tc>
                <a:tc>
                  <a:txBody>
                    <a:bodyPr/>
                    <a:lstStyle/>
                    <a:p>
                      <a:pPr algn="ctr"/>
                      <a:r>
                        <a:rPr lang="en-GB" sz="1600" dirty="0">
                          <a:latin typeface="+mn-lt"/>
                          <a:cs typeface="Arial" pitchFamily="34" charset="0"/>
                        </a:rPr>
                        <a:t>1,603</a:t>
                      </a:r>
                    </a:p>
                  </a:txBody>
                  <a:tcPr marL="91445" marR="91445" anchor="ctr"/>
                </a:tc>
                <a:tc>
                  <a:txBody>
                    <a:bodyPr/>
                    <a:lstStyle/>
                    <a:p>
                      <a:pPr algn="ctr"/>
                      <a:r>
                        <a:rPr lang="en-GB" sz="1600" dirty="0">
                          <a:latin typeface="+mn-lt"/>
                          <a:cs typeface="Arial" pitchFamily="34" charset="0"/>
                        </a:rPr>
                        <a:t>1,652</a:t>
                      </a:r>
                    </a:p>
                  </a:txBody>
                  <a:tcPr marL="91445" marR="91445" anchor="ctr"/>
                </a:tc>
                <a:tc>
                  <a:txBody>
                    <a:bodyPr/>
                    <a:lstStyle/>
                    <a:p>
                      <a:pPr algn="ctr"/>
                      <a:r>
                        <a:rPr lang="en-GB" sz="1600" dirty="0">
                          <a:latin typeface="+mn-lt"/>
                          <a:cs typeface="Arial" pitchFamily="34" charset="0"/>
                        </a:rPr>
                        <a:t>1,298</a:t>
                      </a:r>
                    </a:p>
                  </a:txBody>
                  <a:tcPr marL="91445" marR="91445" anchor="ctr"/>
                </a:tc>
                <a:tc>
                  <a:txBody>
                    <a:bodyPr/>
                    <a:lstStyle/>
                    <a:p>
                      <a:pPr algn="ctr"/>
                      <a:r>
                        <a:rPr lang="en-GB" sz="1600" dirty="0">
                          <a:latin typeface="+mn-lt"/>
                          <a:cs typeface="Arial" pitchFamily="34" charset="0"/>
                        </a:rPr>
                        <a:t>1,573</a:t>
                      </a:r>
                    </a:p>
                  </a:txBody>
                  <a:tcPr marL="91445" marR="91445" anchor="ctr"/>
                </a:tc>
                <a:extLst>
                  <a:ext uri="{0D108BD9-81ED-4DB2-BD59-A6C34878D82A}">
                    <a16:rowId xmlns:a16="http://schemas.microsoft.com/office/drawing/2014/main" xmlns="" val="10002"/>
                  </a:ext>
                </a:extLst>
              </a:tr>
              <a:tr h="324000">
                <a:tc>
                  <a:txBody>
                    <a:bodyPr/>
                    <a:lstStyle/>
                    <a:p>
                      <a:r>
                        <a:rPr lang="en-GB" sz="1600" dirty="0">
                          <a:latin typeface="+mn-lt"/>
                          <a:cs typeface="Arial" pitchFamily="34" charset="0"/>
                        </a:rPr>
                        <a:t>Target</a:t>
                      </a:r>
                      <a:r>
                        <a:rPr lang="en-GB" sz="1600" baseline="0" dirty="0">
                          <a:latin typeface="+mn-lt"/>
                          <a:cs typeface="Arial" pitchFamily="34" charset="0"/>
                        </a:rPr>
                        <a:t> leakage (m</a:t>
                      </a:r>
                      <a:r>
                        <a:rPr lang="en-GB" sz="1600" baseline="30000" dirty="0">
                          <a:latin typeface="+mn-lt"/>
                          <a:cs typeface="Arial" pitchFamily="34" charset="0"/>
                        </a:rPr>
                        <a:t>3</a:t>
                      </a:r>
                      <a:r>
                        <a:rPr lang="en-GB" sz="1600" baseline="0" dirty="0">
                          <a:latin typeface="+mn-lt"/>
                          <a:cs typeface="Arial" pitchFamily="34" charset="0"/>
                        </a:rPr>
                        <a:t>/day)</a:t>
                      </a:r>
                      <a:endParaRPr lang="en-GB" sz="1600" dirty="0">
                        <a:latin typeface="+mn-lt"/>
                        <a:cs typeface="Arial" pitchFamily="34" charset="0"/>
                      </a:endParaRPr>
                    </a:p>
                  </a:txBody>
                  <a:tcPr marL="91445" marR="91445" marT="45714" marB="45714"/>
                </a:tc>
                <a:tc>
                  <a:txBody>
                    <a:bodyPr/>
                    <a:lstStyle/>
                    <a:p>
                      <a:pPr algn="ctr"/>
                      <a:r>
                        <a:rPr lang="en-GB" sz="1600" dirty="0">
                          <a:latin typeface="+mn-lt"/>
                          <a:cs typeface="Arial" pitchFamily="34" charset="0"/>
                        </a:rPr>
                        <a:t>700</a:t>
                      </a:r>
                    </a:p>
                  </a:txBody>
                  <a:tcPr marL="91445" marR="91445" marT="45714" marB="45714"/>
                </a:tc>
                <a:tc>
                  <a:txBody>
                    <a:bodyPr/>
                    <a:lstStyle/>
                    <a:p>
                      <a:pPr algn="ctr"/>
                      <a:r>
                        <a:rPr lang="en-GB" sz="1600" dirty="0">
                          <a:latin typeface="+mn-lt"/>
                          <a:cs typeface="Arial" pitchFamily="34" charset="0"/>
                        </a:rPr>
                        <a:t>90</a:t>
                      </a:r>
                    </a:p>
                  </a:txBody>
                  <a:tcPr marL="91445" marR="91445" marT="45714" marB="45714"/>
                </a:tc>
                <a:tc>
                  <a:txBody>
                    <a:bodyPr/>
                    <a:lstStyle/>
                    <a:p>
                      <a:pPr algn="ctr"/>
                      <a:r>
                        <a:rPr lang="en-GB" sz="1600" dirty="0">
                          <a:latin typeface="+mn-lt"/>
                          <a:cs typeface="Arial" pitchFamily="34" charset="0"/>
                        </a:rPr>
                        <a:t>0</a:t>
                      </a:r>
                    </a:p>
                  </a:txBody>
                  <a:tcPr marL="91445" marR="91445" marT="45714" marB="45714"/>
                </a:tc>
                <a:tc>
                  <a:txBody>
                    <a:bodyPr/>
                    <a:lstStyle/>
                    <a:p>
                      <a:pPr algn="ctr"/>
                      <a:r>
                        <a:rPr lang="en-GB" sz="1600" dirty="0">
                          <a:latin typeface="+mn-lt"/>
                          <a:cs typeface="Arial" pitchFamily="34" charset="0"/>
                        </a:rPr>
                        <a:t>0</a:t>
                      </a:r>
                    </a:p>
                  </a:txBody>
                  <a:tcPr marL="91445" marR="91445" marT="45714" marB="45714"/>
                </a:tc>
                <a:tc>
                  <a:txBody>
                    <a:bodyPr/>
                    <a:lstStyle/>
                    <a:p>
                      <a:pPr algn="ctr"/>
                      <a:r>
                        <a:rPr lang="en-GB" sz="1600" dirty="0">
                          <a:latin typeface="+mn-lt"/>
                          <a:cs typeface="Arial" pitchFamily="34" charset="0"/>
                        </a:rPr>
                        <a:t>334</a:t>
                      </a:r>
                    </a:p>
                  </a:txBody>
                  <a:tcPr marL="91445" marR="91445" marT="45714" marB="45714"/>
                </a:tc>
                <a:tc>
                  <a:txBody>
                    <a:bodyPr/>
                    <a:lstStyle/>
                    <a:p>
                      <a:pPr algn="ctr"/>
                      <a:r>
                        <a:rPr lang="en-GB" sz="1600" dirty="0">
                          <a:latin typeface="+mn-lt"/>
                          <a:cs typeface="Arial" pitchFamily="34" charset="0"/>
                        </a:rPr>
                        <a:t>117</a:t>
                      </a:r>
                    </a:p>
                  </a:txBody>
                  <a:tcPr marL="91445" marR="91445" marT="45714" marB="45714"/>
                </a:tc>
                <a:extLst>
                  <a:ext uri="{0D108BD9-81ED-4DB2-BD59-A6C34878D82A}">
                    <a16:rowId xmlns:a16="http://schemas.microsoft.com/office/drawing/2014/main" xmlns="" val="10003"/>
                  </a:ext>
                </a:extLst>
              </a:tr>
              <a:tr h="324000">
                <a:tc>
                  <a:txBody>
                    <a:bodyPr/>
                    <a:lstStyle/>
                    <a:p>
                      <a:r>
                        <a:rPr lang="en-GB" sz="1600" dirty="0">
                          <a:latin typeface="+mn-lt"/>
                          <a:cs typeface="Arial" pitchFamily="34" charset="0"/>
                        </a:rPr>
                        <a:t>Leakage after project</a:t>
                      </a:r>
                    </a:p>
                  </a:txBody>
                  <a:tcPr marL="91445" marR="91445" marT="45714" marB="45714"/>
                </a:tc>
                <a:tc>
                  <a:txBody>
                    <a:bodyPr/>
                    <a:lstStyle/>
                    <a:p>
                      <a:pPr algn="ctr"/>
                      <a:r>
                        <a:rPr lang="en-GB" sz="1600" dirty="0">
                          <a:latin typeface="+mn-lt"/>
                          <a:cs typeface="Arial" pitchFamily="34" charset="0"/>
                        </a:rPr>
                        <a:t>76</a:t>
                      </a:r>
                    </a:p>
                  </a:txBody>
                  <a:tcPr marL="91445" marR="91445" marT="45714" marB="45714"/>
                </a:tc>
                <a:tc>
                  <a:txBody>
                    <a:bodyPr/>
                    <a:lstStyle/>
                    <a:p>
                      <a:pPr algn="ctr"/>
                      <a:r>
                        <a:rPr lang="en-GB" sz="1600" dirty="0">
                          <a:latin typeface="+mn-lt"/>
                          <a:cs typeface="Arial" pitchFamily="34" charset="0"/>
                        </a:rPr>
                        <a:t>90</a:t>
                      </a:r>
                    </a:p>
                  </a:txBody>
                  <a:tcPr marL="91445" marR="91445" marT="45714" marB="45714"/>
                </a:tc>
                <a:tc>
                  <a:txBody>
                    <a:bodyPr/>
                    <a:lstStyle/>
                    <a:p>
                      <a:pPr algn="ctr"/>
                      <a:r>
                        <a:rPr lang="en-GB" sz="1600" dirty="0">
                          <a:latin typeface="+mn-lt"/>
                          <a:cs typeface="Arial" pitchFamily="34" charset="0"/>
                        </a:rPr>
                        <a:t>51</a:t>
                      </a:r>
                    </a:p>
                  </a:txBody>
                  <a:tcPr marL="91445" marR="91445" marT="45714" marB="45714"/>
                </a:tc>
                <a:tc>
                  <a:txBody>
                    <a:bodyPr/>
                    <a:lstStyle/>
                    <a:p>
                      <a:pPr algn="ctr"/>
                      <a:r>
                        <a:rPr lang="en-GB" sz="1600" dirty="0">
                          <a:latin typeface="+mn-lt"/>
                          <a:cs typeface="Arial" pitchFamily="34" charset="0"/>
                        </a:rPr>
                        <a:t>92</a:t>
                      </a:r>
                    </a:p>
                  </a:txBody>
                  <a:tcPr marL="91445" marR="91445" marT="45714" marB="45714"/>
                </a:tc>
                <a:tc>
                  <a:txBody>
                    <a:bodyPr/>
                    <a:lstStyle/>
                    <a:p>
                      <a:pPr algn="ctr"/>
                      <a:r>
                        <a:rPr lang="en-GB" sz="1600" dirty="0">
                          <a:latin typeface="+mn-lt"/>
                          <a:cs typeface="Arial" pitchFamily="34" charset="0"/>
                        </a:rPr>
                        <a:t>66</a:t>
                      </a:r>
                    </a:p>
                  </a:txBody>
                  <a:tcPr marL="91445" marR="91445"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latin typeface="+mn-lt"/>
                          <a:cs typeface="Arial" pitchFamily="34" charset="0"/>
                        </a:rPr>
                        <a:t>93</a:t>
                      </a:r>
                    </a:p>
                  </a:txBody>
                  <a:tcPr marL="91445" marR="91445" marT="45714" marB="45714"/>
                </a:tc>
                <a:extLst>
                  <a:ext uri="{0D108BD9-81ED-4DB2-BD59-A6C34878D82A}">
                    <a16:rowId xmlns:a16="http://schemas.microsoft.com/office/drawing/2014/main" xmlns="" val="10004"/>
                  </a:ext>
                </a:extLst>
              </a:tr>
              <a:tr h="324000">
                <a:tc>
                  <a:txBody>
                    <a:bodyPr/>
                    <a:lstStyle/>
                    <a:p>
                      <a:r>
                        <a:rPr lang="en-GB" sz="1600" dirty="0">
                          <a:latin typeface="+mn-lt"/>
                          <a:cs typeface="Arial" pitchFamily="34" charset="0"/>
                        </a:rPr>
                        <a:t>Leakage / connection</a:t>
                      </a:r>
                    </a:p>
                  </a:txBody>
                  <a:tcPr marL="91445" marR="91445" marT="45714" marB="45714"/>
                </a:tc>
                <a:tc>
                  <a:txBody>
                    <a:bodyPr/>
                    <a:lstStyle/>
                    <a:p>
                      <a:pPr algn="ctr"/>
                      <a:r>
                        <a:rPr lang="en-GB" sz="1600" dirty="0">
                          <a:latin typeface="+mn-lt"/>
                          <a:cs typeface="Arial" pitchFamily="34" charset="0"/>
                        </a:rPr>
                        <a:t>63</a:t>
                      </a:r>
                    </a:p>
                  </a:txBody>
                  <a:tcPr marL="91445" marR="91445" marT="45714" marB="45714"/>
                </a:tc>
                <a:tc>
                  <a:txBody>
                    <a:bodyPr/>
                    <a:lstStyle/>
                    <a:p>
                      <a:pPr algn="ctr"/>
                      <a:r>
                        <a:rPr lang="en-GB" sz="1600" dirty="0">
                          <a:latin typeface="+mn-lt"/>
                          <a:cs typeface="Arial" pitchFamily="34" charset="0"/>
                        </a:rPr>
                        <a:t>59</a:t>
                      </a:r>
                    </a:p>
                  </a:txBody>
                  <a:tcPr marL="91445" marR="91445" marT="45714" marB="45714"/>
                </a:tc>
                <a:tc>
                  <a:txBody>
                    <a:bodyPr/>
                    <a:lstStyle/>
                    <a:p>
                      <a:pPr algn="ctr"/>
                      <a:r>
                        <a:rPr lang="en-GB" sz="1600" dirty="0">
                          <a:latin typeface="+mn-lt"/>
                          <a:cs typeface="Arial" pitchFamily="34" charset="0"/>
                        </a:rPr>
                        <a:t>32</a:t>
                      </a:r>
                    </a:p>
                  </a:txBody>
                  <a:tcPr marL="91445" marR="91445" marT="45714" marB="45714"/>
                </a:tc>
                <a:tc>
                  <a:txBody>
                    <a:bodyPr/>
                    <a:lstStyle/>
                    <a:p>
                      <a:pPr algn="ctr"/>
                      <a:r>
                        <a:rPr lang="en-GB" sz="1600" dirty="0">
                          <a:latin typeface="+mn-lt"/>
                          <a:cs typeface="Arial" pitchFamily="34" charset="0"/>
                        </a:rPr>
                        <a:t>56</a:t>
                      </a:r>
                    </a:p>
                  </a:txBody>
                  <a:tcPr marL="91445" marR="91445" marT="45714" marB="45714"/>
                </a:tc>
                <a:tc>
                  <a:txBody>
                    <a:bodyPr/>
                    <a:lstStyle/>
                    <a:p>
                      <a:pPr algn="ctr"/>
                      <a:r>
                        <a:rPr lang="en-GB" sz="1600" dirty="0">
                          <a:latin typeface="+mn-lt"/>
                          <a:cs typeface="Arial" pitchFamily="34" charset="0"/>
                        </a:rPr>
                        <a:t>51</a:t>
                      </a:r>
                    </a:p>
                  </a:txBody>
                  <a:tcPr marL="91445" marR="91445" marT="45714" marB="45714"/>
                </a:tc>
                <a:tc>
                  <a:txBody>
                    <a:bodyPr/>
                    <a:lstStyle/>
                    <a:p>
                      <a:pPr algn="ctr"/>
                      <a:r>
                        <a:rPr lang="en-GB" sz="1600" dirty="0">
                          <a:latin typeface="+mn-lt"/>
                          <a:cs typeface="Arial" pitchFamily="34" charset="0"/>
                        </a:rPr>
                        <a:t>59</a:t>
                      </a:r>
                    </a:p>
                  </a:txBody>
                  <a:tcPr marL="91445" marR="91445" marT="45714" marB="45714"/>
                </a:tc>
                <a:extLst>
                  <a:ext uri="{0D108BD9-81ED-4DB2-BD59-A6C34878D82A}">
                    <a16:rowId xmlns:a16="http://schemas.microsoft.com/office/drawing/2014/main" xmlns="" val="10005"/>
                  </a:ext>
                </a:extLst>
              </a:tr>
              <a:tr h="324000">
                <a:tc>
                  <a:txBody>
                    <a:bodyPr/>
                    <a:lstStyle/>
                    <a:p>
                      <a:r>
                        <a:rPr lang="en-GB" sz="1600" dirty="0">
                          <a:latin typeface="+mn-lt"/>
                          <a:cs typeface="Arial" pitchFamily="34" charset="0"/>
                        </a:rPr>
                        <a:t>Category</a:t>
                      </a:r>
                    </a:p>
                  </a:txBody>
                  <a:tcPr marL="91445" marR="91445" marT="45714" marB="45714"/>
                </a:tc>
                <a:tc>
                  <a:txBody>
                    <a:bodyPr/>
                    <a:lstStyle/>
                    <a:p>
                      <a:pPr algn="ctr"/>
                      <a:r>
                        <a:rPr lang="en-GB" sz="1600" b="1" dirty="0">
                          <a:latin typeface="+mn-lt"/>
                          <a:cs typeface="Arial" pitchFamily="34" charset="0"/>
                        </a:rPr>
                        <a:t>A2</a:t>
                      </a:r>
                    </a:p>
                  </a:txBody>
                  <a:tcPr marL="91445" marR="91445" marT="45714" marB="45714">
                    <a:solidFill>
                      <a:srgbClr val="92D050"/>
                    </a:solidFill>
                  </a:tcPr>
                </a:tc>
                <a:tc>
                  <a:txBody>
                    <a:bodyPr/>
                    <a:lstStyle/>
                    <a:p>
                      <a:pPr algn="ctr"/>
                      <a:r>
                        <a:rPr lang="en-GB" sz="1600" b="1" dirty="0">
                          <a:latin typeface="+mn-lt"/>
                          <a:cs typeface="Arial" pitchFamily="34" charset="0"/>
                        </a:rPr>
                        <a:t>A2</a:t>
                      </a:r>
                    </a:p>
                  </a:txBody>
                  <a:tcPr marL="91445" marR="91445" marT="45714" marB="45714">
                    <a:solidFill>
                      <a:srgbClr val="92D050"/>
                    </a:solidFill>
                  </a:tcPr>
                </a:tc>
                <a:tc>
                  <a:txBody>
                    <a:bodyPr/>
                    <a:lstStyle/>
                    <a:p>
                      <a:pPr algn="ctr"/>
                      <a:r>
                        <a:rPr lang="en-GB" sz="1600" b="1" dirty="0">
                          <a:latin typeface="+mn-lt"/>
                          <a:cs typeface="Arial" pitchFamily="34" charset="0"/>
                        </a:rPr>
                        <a:t>A1</a:t>
                      </a:r>
                    </a:p>
                  </a:txBody>
                  <a:tcPr marL="91445" marR="91445" marT="45714" marB="45714">
                    <a:solidFill>
                      <a:srgbClr val="92D050"/>
                    </a:solidFill>
                  </a:tcPr>
                </a:tc>
                <a:tc>
                  <a:txBody>
                    <a:bodyPr/>
                    <a:lstStyle/>
                    <a:p>
                      <a:pPr algn="ctr"/>
                      <a:r>
                        <a:rPr lang="en-GB" sz="1600" b="1" dirty="0">
                          <a:latin typeface="+mn-lt"/>
                          <a:cs typeface="Arial" pitchFamily="34" charset="0"/>
                        </a:rPr>
                        <a:t>A2</a:t>
                      </a:r>
                    </a:p>
                  </a:txBody>
                  <a:tcPr marL="91445" marR="91445" marT="45714" marB="45714">
                    <a:solidFill>
                      <a:srgbClr val="92D050"/>
                    </a:solidFill>
                  </a:tcPr>
                </a:tc>
                <a:tc>
                  <a:txBody>
                    <a:bodyPr/>
                    <a:lstStyle/>
                    <a:p>
                      <a:pPr algn="ctr"/>
                      <a:r>
                        <a:rPr lang="en-GB" sz="1600" b="1" dirty="0">
                          <a:latin typeface="+mn-lt"/>
                          <a:cs typeface="Arial" pitchFamily="34" charset="0"/>
                        </a:rPr>
                        <a:t>A2</a:t>
                      </a:r>
                    </a:p>
                  </a:txBody>
                  <a:tcPr marL="91445" marR="91445" marT="45714" marB="45714">
                    <a:solidFill>
                      <a:srgbClr val="92D050"/>
                    </a:solidFill>
                  </a:tcPr>
                </a:tc>
                <a:tc>
                  <a:txBody>
                    <a:bodyPr/>
                    <a:lstStyle/>
                    <a:p>
                      <a:pPr algn="ctr"/>
                      <a:r>
                        <a:rPr lang="en-GB" sz="1600" b="1" dirty="0">
                          <a:latin typeface="+mn-lt"/>
                          <a:cs typeface="Arial" pitchFamily="34" charset="0"/>
                        </a:rPr>
                        <a:t>A2</a:t>
                      </a:r>
                    </a:p>
                  </a:txBody>
                  <a:tcPr marL="91445" marR="91445" marT="45714" marB="45714">
                    <a:solidFill>
                      <a:srgbClr val="92D050"/>
                    </a:solidFill>
                  </a:tcPr>
                </a:tc>
                <a:extLst>
                  <a:ext uri="{0D108BD9-81ED-4DB2-BD59-A6C34878D82A}">
                    <a16:rowId xmlns:a16="http://schemas.microsoft.com/office/drawing/2014/main" xmlns="" val="10006"/>
                  </a:ext>
                </a:extLst>
              </a:tr>
            </a:tbl>
          </a:graphicData>
        </a:graphic>
      </p:graphicFrame>
      <p:sp>
        <p:nvSpPr>
          <p:cNvPr id="9" name="Rectangle 8"/>
          <p:cNvSpPr/>
          <p:nvPr/>
        </p:nvSpPr>
        <p:spPr>
          <a:xfrm>
            <a:off x="356168" y="2562994"/>
            <a:ext cx="8311891" cy="36195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923292484"/>
              </p:ext>
            </p:extLst>
          </p:nvPr>
        </p:nvGraphicFramePr>
        <p:xfrm>
          <a:off x="338076" y="3717032"/>
          <a:ext cx="8302626" cy="2558353"/>
        </p:xfrm>
        <a:graphic>
          <a:graphicData uri="http://schemas.openxmlformats.org/drawingml/2006/table">
            <a:tbl>
              <a:tblPr/>
              <a:tblGrid>
                <a:gridCol w="1383771">
                  <a:extLst>
                    <a:ext uri="{9D8B030D-6E8A-4147-A177-3AD203B41FA5}">
                      <a16:colId xmlns:a16="http://schemas.microsoft.com/office/drawing/2014/main" xmlns="" val="20000"/>
                    </a:ext>
                  </a:extLst>
                </a:gridCol>
                <a:gridCol w="1383771">
                  <a:extLst>
                    <a:ext uri="{9D8B030D-6E8A-4147-A177-3AD203B41FA5}">
                      <a16:colId xmlns:a16="http://schemas.microsoft.com/office/drawing/2014/main" xmlns="" val="20001"/>
                    </a:ext>
                  </a:extLst>
                </a:gridCol>
                <a:gridCol w="1383771">
                  <a:extLst>
                    <a:ext uri="{9D8B030D-6E8A-4147-A177-3AD203B41FA5}">
                      <a16:colId xmlns:a16="http://schemas.microsoft.com/office/drawing/2014/main" xmlns="" val="20002"/>
                    </a:ext>
                  </a:extLst>
                </a:gridCol>
                <a:gridCol w="1383771">
                  <a:extLst>
                    <a:ext uri="{9D8B030D-6E8A-4147-A177-3AD203B41FA5}">
                      <a16:colId xmlns:a16="http://schemas.microsoft.com/office/drawing/2014/main" xmlns="" val="20003"/>
                    </a:ext>
                  </a:extLst>
                </a:gridCol>
                <a:gridCol w="1383771">
                  <a:extLst>
                    <a:ext uri="{9D8B030D-6E8A-4147-A177-3AD203B41FA5}">
                      <a16:colId xmlns:a16="http://schemas.microsoft.com/office/drawing/2014/main" xmlns="" val="20004"/>
                    </a:ext>
                  </a:extLst>
                </a:gridCol>
                <a:gridCol w="1383771">
                  <a:extLst>
                    <a:ext uri="{9D8B030D-6E8A-4147-A177-3AD203B41FA5}">
                      <a16:colId xmlns:a16="http://schemas.microsoft.com/office/drawing/2014/main" xmlns="" val="20005"/>
                    </a:ext>
                  </a:extLst>
                </a:gridCol>
              </a:tblGrid>
              <a:tr h="628183">
                <a:tc rowSpan="2">
                  <a:txBody>
                    <a:bodyPr/>
                    <a:lstStyle/>
                    <a:p>
                      <a:pPr algn="ctr">
                        <a:spcAft>
                          <a:spcPts val="0"/>
                        </a:spcAft>
                      </a:pPr>
                      <a:r>
                        <a:rPr lang="en-GB" sz="1600" b="1" dirty="0">
                          <a:latin typeface="+mn-lt"/>
                          <a:ea typeface="Calibri"/>
                          <a:cs typeface="Arial" pitchFamily="34" charset="0"/>
                        </a:rPr>
                        <a:t>NRW Management Performance Category</a:t>
                      </a:r>
                      <a:endParaRPr lang="en-GB" sz="1600" dirty="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ctr">
                        <a:spcAft>
                          <a:spcPts val="0"/>
                        </a:spcAft>
                      </a:pPr>
                      <a:r>
                        <a:rPr lang="en-GB" sz="1600" b="1" dirty="0">
                          <a:latin typeface="+mn-lt"/>
                          <a:ea typeface="Calibri"/>
                          <a:cs typeface="Arial" pitchFamily="34" charset="0"/>
                        </a:rPr>
                        <a:t>NRW in litres/connection/day when the system is pressurised at an average DMA</a:t>
                      </a:r>
                      <a:r>
                        <a:rPr lang="en-GB" sz="1600" b="1" baseline="0" dirty="0">
                          <a:latin typeface="+mn-lt"/>
                          <a:ea typeface="Calibri"/>
                          <a:cs typeface="Arial" pitchFamily="34" charset="0"/>
                        </a:rPr>
                        <a:t> </a:t>
                      </a:r>
                      <a:r>
                        <a:rPr lang="en-GB" sz="1600" b="1" dirty="0">
                          <a:latin typeface="+mn-lt"/>
                          <a:ea typeface="Calibri"/>
                          <a:cs typeface="Arial" pitchFamily="34" charset="0"/>
                        </a:rPr>
                        <a:t>pressure of:</a:t>
                      </a:r>
                      <a:endParaRPr lang="en-GB" sz="1600" dirty="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602611">
                <a:tc vMerge="1">
                  <a:txBody>
                    <a:bodyPr/>
                    <a:lstStyle/>
                    <a:p>
                      <a:endParaRPr lang="en-GB"/>
                    </a:p>
                  </a:txBody>
                  <a:tcPr/>
                </a:tc>
                <a:tc>
                  <a:txBody>
                    <a:bodyPr/>
                    <a:lstStyle/>
                    <a:p>
                      <a:pPr algn="ctr">
                        <a:spcAft>
                          <a:spcPts val="0"/>
                        </a:spcAft>
                      </a:pPr>
                      <a:r>
                        <a:rPr lang="en-GB" sz="1600" b="1" dirty="0">
                          <a:latin typeface="+mn-lt"/>
                          <a:ea typeface="Calibri"/>
                          <a:cs typeface="Arial" pitchFamily="34" charset="0"/>
                        </a:rPr>
                        <a:t>10m</a:t>
                      </a:r>
                      <a:endParaRPr lang="en-GB" sz="1600" dirty="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600" b="1" dirty="0">
                          <a:latin typeface="+mn-lt"/>
                          <a:ea typeface="Calibri"/>
                          <a:cs typeface="Arial" pitchFamily="34" charset="0"/>
                        </a:rPr>
                        <a:t>20m</a:t>
                      </a:r>
                      <a:endParaRPr lang="en-GB" sz="1600" dirty="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600" b="1">
                          <a:latin typeface="+mn-lt"/>
                          <a:ea typeface="Calibri"/>
                          <a:cs typeface="Arial" pitchFamily="34" charset="0"/>
                        </a:rPr>
                        <a:t>30m</a:t>
                      </a:r>
                      <a:endParaRPr lang="en-GB" sz="160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600" b="1">
                          <a:latin typeface="+mn-lt"/>
                          <a:ea typeface="Calibri"/>
                          <a:cs typeface="Arial" pitchFamily="34" charset="0"/>
                        </a:rPr>
                        <a:t>40m</a:t>
                      </a:r>
                      <a:endParaRPr lang="en-GB" sz="160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600" b="1" dirty="0">
                          <a:latin typeface="+mn-lt"/>
                          <a:ea typeface="Calibri"/>
                          <a:cs typeface="Arial" pitchFamily="34" charset="0"/>
                        </a:rPr>
                        <a:t>50m</a:t>
                      </a:r>
                      <a:endParaRPr lang="en-GB" sz="1600" dirty="0">
                        <a:latin typeface="+mn-lt"/>
                        <a:ea typeface="Calibri"/>
                        <a:cs typeface="Arial" pitchFamily="34"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84776">
                <a:tc>
                  <a:txBody>
                    <a:bodyPr/>
                    <a:lstStyle/>
                    <a:p>
                      <a:pPr algn="ctr">
                        <a:spcAft>
                          <a:spcPts val="0"/>
                        </a:spcAft>
                      </a:pPr>
                      <a:r>
                        <a:rPr lang="en-GB" sz="1600" dirty="0">
                          <a:latin typeface="+mn-lt"/>
                          <a:ea typeface="Calibri"/>
                          <a:cs typeface="Arial" pitchFamily="34" charset="0"/>
                        </a:rPr>
                        <a:t>A1</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600" dirty="0">
                          <a:latin typeface="+mn-lt"/>
                          <a:ea typeface="Calibri"/>
                          <a:cs typeface="Arial" pitchFamily="34" charset="0"/>
                        </a:rPr>
                        <a:t>&lt;55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mn-lt"/>
                          <a:ea typeface="Calibri"/>
                          <a:cs typeface="Arial" pitchFamily="34" charset="0"/>
                        </a:rPr>
                        <a:t>&lt;80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&lt;105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&lt;130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&lt;155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88964">
                <a:tc>
                  <a:txBody>
                    <a:bodyPr/>
                    <a:lstStyle/>
                    <a:p>
                      <a:pPr algn="ctr">
                        <a:spcAft>
                          <a:spcPts val="0"/>
                        </a:spcAft>
                      </a:pPr>
                      <a:r>
                        <a:rPr lang="en-GB" sz="1600" dirty="0">
                          <a:latin typeface="+mn-lt"/>
                          <a:ea typeface="Calibri"/>
                          <a:cs typeface="Arial" pitchFamily="34" charset="0"/>
                        </a:rPr>
                        <a:t>A2</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GB" sz="1600" dirty="0">
                          <a:latin typeface="+mn-lt"/>
                          <a:ea typeface="Calibri"/>
                          <a:cs typeface="Arial" pitchFamily="34" charset="0"/>
                        </a:rPr>
                        <a:t>55-110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mn-lt"/>
                          <a:ea typeface="Calibri"/>
                          <a:cs typeface="Arial" pitchFamily="34" charset="0"/>
                        </a:rPr>
                        <a:t>80-160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105-210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130-260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155-310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1273">
                <a:tc>
                  <a:txBody>
                    <a:bodyPr/>
                    <a:lstStyle/>
                    <a:p>
                      <a:pPr algn="ctr">
                        <a:spcAft>
                          <a:spcPts val="0"/>
                        </a:spcAft>
                      </a:pPr>
                      <a:r>
                        <a:rPr lang="en-GB" sz="1600" dirty="0">
                          <a:latin typeface="+mn-lt"/>
                          <a:ea typeface="Calibri"/>
                          <a:cs typeface="Arial" pitchFamily="34" charset="0"/>
                        </a:rPr>
                        <a:t>B</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dirty="0">
                          <a:latin typeface="+mn-lt"/>
                          <a:ea typeface="Calibri"/>
                          <a:cs typeface="Arial" pitchFamily="34" charset="0"/>
                        </a:rPr>
                        <a:t>110-220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160-320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210-420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260-520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310-620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1273">
                <a:tc>
                  <a:txBody>
                    <a:bodyPr/>
                    <a:lstStyle/>
                    <a:p>
                      <a:pPr algn="ctr">
                        <a:spcAft>
                          <a:spcPts val="0"/>
                        </a:spcAft>
                      </a:pPr>
                      <a:r>
                        <a:rPr lang="en-GB" sz="1600" dirty="0">
                          <a:latin typeface="+mn-lt"/>
                          <a:ea typeface="Calibri"/>
                          <a:cs typeface="Arial" pitchFamily="34" charset="0"/>
                        </a:rPr>
                        <a:t>C</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600">
                          <a:latin typeface="+mn-lt"/>
                          <a:ea typeface="Calibri"/>
                          <a:cs typeface="Arial" pitchFamily="34" charset="0"/>
                        </a:rPr>
                        <a:t>220-400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320-600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420-800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520-1000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620-1200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1273">
                <a:tc>
                  <a:txBody>
                    <a:bodyPr/>
                    <a:lstStyle/>
                    <a:p>
                      <a:pPr algn="ctr">
                        <a:spcAft>
                          <a:spcPts val="0"/>
                        </a:spcAft>
                      </a:pPr>
                      <a:r>
                        <a:rPr lang="en-GB" sz="1600" dirty="0">
                          <a:latin typeface="+mn-lt"/>
                          <a:ea typeface="Calibri"/>
                          <a:cs typeface="Arial" pitchFamily="34" charset="0"/>
                        </a:rPr>
                        <a:t>D</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600">
                          <a:latin typeface="+mn-lt"/>
                          <a:ea typeface="Calibri"/>
                          <a:cs typeface="Arial" pitchFamily="34" charset="0"/>
                        </a:rPr>
                        <a:t>&gt;400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a:latin typeface="+mn-lt"/>
                          <a:ea typeface="Calibri"/>
                          <a:cs typeface="Arial" pitchFamily="34" charset="0"/>
                        </a:rPr>
                        <a:t>&gt;600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mn-lt"/>
                          <a:ea typeface="Calibri"/>
                          <a:cs typeface="Arial" pitchFamily="34" charset="0"/>
                        </a:rPr>
                        <a:t>&gt;800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mn-lt"/>
                          <a:ea typeface="Calibri"/>
                          <a:cs typeface="Arial" pitchFamily="34" charset="0"/>
                        </a:rPr>
                        <a:t>&gt;1000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a:latin typeface="+mn-lt"/>
                          <a:ea typeface="Calibri"/>
                          <a:cs typeface="Arial" pitchFamily="34" charset="0"/>
                        </a:rPr>
                        <a:t>&gt;1200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11" name="Rectangle 10"/>
          <p:cNvSpPr/>
          <p:nvPr/>
        </p:nvSpPr>
        <p:spPr>
          <a:xfrm>
            <a:off x="356169" y="5786595"/>
            <a:ext cx="2713926" cy="23469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2" name="Titel 1"/>
          <p:cNvSpPr>
            <a:spLocks noGrp="1"/>
          </p:cNvSpPr>
          <p:nvPr>
            <p:ph type="title"/>
          </p:nvPr>
        </p:nvSpPr>
        <p:spPr>
          <a:xfrm>
            <a:off x="338076" y="95363"/>
            <a:ext cx="8187248" cy="1198180"/>
          </a:xfrm>
        </p:spPr>
        <p:txBody>
          <a:bodyPr>
            <a:noAutofit/>
          </a:bodyPr>
          <a:lstStyle/>
          <a:p>
            <a:r>
              <a:rPr lang="en-GB" altLang="nl-NL" sz="4400" dirty="0">
                <a:cs typeface="Arial" pitchFamily="34" charset="0"/>
              </a:rPr>
              <a:t>Method 2 - Leakage Target Setting Using L/C/D and Pressure</a:t>
            </a:r>
            <a:endParaRPr lang="nl-NL" sz="44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7173093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marL="457200" indent="-457200">
              <a:buFont typeface="+mj-lt"/>
              <a:buAutoNum type="arabicPeriod" startAt="4"/>
            </a:pPr>
            <a:r>
              <a:rPr lang="nl-NL" dirty="0"/>
              <a:t>Summary</a:t>
            </a:r>
          </a:p>
        </p:txBody>
      </p:sp>
      <p:sp>
        <p:nvSpPr>
          <p:cNvPr id="8" name="Tijdelijke aanduiding voor inhoud 7"/>
          <p:cNvSpPr>
            <a:spLocks noGrp="1"/>
          </p:cNvSpPr>
          <p:nvPr>
            <p:ph idx="1"/>
          </p:nvPr>
        </p:nvSpPr>
        <p:spPr/>
        <p:txBody>
          <a:bodyPr/>
          <a:lstStyle/>
          <a:p>
            <a:pPr marL="0" indent="0">
              <a:buNone/>
            </a:pPr>
            <a:r>
              <a:rPr lang="nl-NL" dirty="0"/>
              <a:t>NRW is a waste of money </a:t>
            </a:r>
          </a:p>
          <a:p>
            <a:pPr marL="0" indent="0">
              <a:buNone/>
            </a:pPr>
            <a:r>
              <a:rPr lang="en-GB" dirty="0"/>
              <a:t>Reducing Commercial Losses generates </a:t>
            </a:r>
            <a:r>
              <a:rPr lang="en-GB" u="sng" dirty="0"/>
              <a:t>revenue</a:t>
            </a:r>
          </a:p>
          <a:p>
            <a:pPr marL="0" indent="0">
              <a:buNone/>
            </a:pPr>
            <a:r>
              <a:rPr lang="en-GB" dirty="0"/>
              <a:t>Reducing Physical Losses </a:t>
            </a:r>
            <a:r>
              <a:rPr lang="en-GB" u="sng" dirty="0"/>
              <a:t>r</a:t>
            </a:r>
            <a:r>
              <a:rPr lang="en-GB" sz="2000" u="sng" dirty="0"/>
              <a:t>educes the costs </a:t>
            </a:r>
            <a:r>
              <a:rPr lang="en-GB" sz="2000" dirty="0"/>
              <a:t>of producing the water (chemical and energy reduction)</a:t>
            </a:r>
          </a:p>
          <a:p>
            <a:pPr marL="0" indent="0">
              <a:spcAft>
                <a:spcPts val="600"/>
              </a:spcAft>
              <a:buNone/>
            </a:pPr>
            <a:r>
              <a:rPr lang="en-GB" dirty="0"/>
              <a:t>NRW is a </a:t>
            </a:r>
            <a:r>
              <a:rPr lang="en-GB" u="sng" dirty="0"/>
              <a:t>puzzle</a:t>
            </a:r>
            <a:r>
              <a:rPr lang="en-GB" dirty="0"/>
              <a:t>: analyse and prioritise the approach</a:t>
            </a:r>
          </a:p>
          <a:p>
            <a:pPr marL="0" indent="0">
              <a:spcAft>
                <a:spcPts val="600"/>
              </a:spcAft>
              <a:buNone/>
            </a:pPr>
            <a:r>
              <a:rPr lang="en-US" dirty="0"/>
              <a:t>Infrastructure Leakage Index (ILI) and Volume of Leakage per Service Connection per Day are international performance indicators of NRW (not %!)</a:t>
            </a:r>
          </a:p>
          <a:p>
            <a:pPr marL="269875" indent="-269875">
              <a:spcAft>
                <a:spcPts val="600"/>
              </a:spcAft>
              <a:buFont typeface="Arial" charset="0"/>
              <a:buChar char="•"/>
            </a:pPr>
            <a:endParaRPr lang="nl-NL" dirty="0"/>
          </a:p>
        </p:txBody>
      </p:sp>
      <p:pic>
        <p:nvPicPr>
          <p:cNvPr id="9" name="Picture 3"/>
          <p:cNvPicPr>
            <a:picLocks noChangeAspect="1" noChangeArrowheads="1"/>
          </p:cNvPicPr>
          <p:nvPr/>
        </p:nvPicPr>
        <p:blipFill>
          <a:blip r:embed="rId3" cstate="print"/>
          <a:srcRect/>
          <a:stretch>
            <a:fillRect/>
          </a:stretch>
        </p:blipFill>
        <p:spPr bwMode="auto">
          <a:xfrm>
            <a:off x="4143367" y="4648978"/>
            <a:ext cx="2238375" cy="1536700"/>
          </a:xfrm>
          <a:prstGeom prst="rect">
            <a:avLst/>
          </a:prstGeom>
          <a:noFill/>
          <a:ln w="9525">
            <a:solidFill>
              <a:schemeClr val="tx1"/>
            </a:solid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721242" y="4643494"/>
            <a:ext cx="1953759" cy="1542184"/>
          </a:xfrm>
          <a:prstGeom prst="rect">
            <a:avLst/>
          </a:prstGeom>
          <a:noFill/>
          <a:ln w="9525">
            <a:noFill/>
            <a:miter lim="800000"/>
            <a:headEnd/>
            <a:tailEnd/>
          </a:ln>
        </p:spPr>
      </p:pic>
      <p:pic>
        <p:nvPicPr>
          <p:cNvPr id="11" name="Picture 4" descr="http://www.denverwater.org/docs/assets/74CD05FF-A4EB-0580-2C20BE2D38500128/pipe_replacement1.jpg"/>
          <p:cNvPicPr>
            <a:picLocks noChangeAspect="1" noChangeArrowheads="1"/>
          </p:cNvPicPr>
          <p:nvPr/>
        </p:nvPicPr>
        <p:blipFill>
          <a:blip r:embed="rId5" cstate="print"/>
          <a:srcRect/>
          <a:stretch>
            <a:fillRect/>
          </a:stretch>
        </p:blipFill>
        <p:spPr bwMode="auto">
          <a:xfrm>
            <a:off x="7300001" y="116632"/>
            <a:ext cx="1683240" cy="252028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34</a:t>
            </a:fld>
            <a:endParaRPr lang="en-US">
              <a:solidFill>
                <a:srgbClr val="2D9BDC"/>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11740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flipV="1">
            <a:off x="0" y="6335610"/>
            <a:ext cx="9144000" cy="1177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408712"/>
            <a:ext cx="9144000" cy="4492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2926224" y="6444680"/>
            <a:ext cx="3617103" cy="365125"/>
          </a:xfrm>
        </p:spPr>
        <p:txBody>
          <a:bodyPr/>
          <a:lstStyle/>
          <a:p>
            <a:r>
              <a:rPr lang="en-US" dirty="0"/>
              <a:t>IWA water balance</a:t>
            </a:r>
          </a:p>
        </p:txBody>
      </p:sp>
      <p:sp>
        <p:nvSpPr>
          <p:cNvPr id="5" name="Slide Number Placeholder 4"/>
          <p:cNvSpPr>
            <a:spLocks noGrp="1"/>
          </p:cNvSpPr>
          <p:nvPr>
            <p:ph type="sldNum" sz="quarter" idx="12"/>
          </p:nvPr>
        </p:nvSpPr>
        <p:spPr>
          <a:xfrm>
            <a:off x="7586929" y="6444680"/>
            <a:ext cx="984019" cy="365125"/>
          </a:xfrm>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4</a:t>
            </a:fld>
            <a:endParaRPr lang="en-US">
              <a:solidFill>
                <a:srgbClr val="2D9BDC"/>
              </a:solidFill>
            </a:endParaRPr>
          </a:p>
        </p:txBody>
      </p:sp>
      <p:sp>
        <p:nvSpPr>
          <p:cNvPr id="13" name="Rectangle 12"/>
          <p:cNvSpPr/>
          <p:nvPr/>
        </p:nvSpPr>
        <p:spPr>
          <a:xfrm>
            <a:off x="231120" y="1199664"/>
            <a:ext cx="8520457" cy="954107"/>
          </a:xfrm>
          <a:prstGeom prst="rect">
            <a:avLst/>
          </a:prstGeom>
        </p:spPr>
        <p:txBody>
          <a:bodyPr wrap="square">
            <a:spAutoFit/>
          </a:bodyPr>
          <a:lstStyle/>
          <a:p>
            <a:pPr lvl="0">
              <a:spcAft>
                <a:spcPts val="600"/>
              </a:spcAft>
            </a:pPr>
            <a:r>
              <a:rPr lang="en-GB" sz="2800" dirty="0">
                <a:solidFill>
                  <a:srgbClr val="FF0000"/>
                </a:solidFill>
              </a:rPr>
              <a:t>NRW is the volume of water supplied into the network that does not generate sales revenue</a:t>
            </a:r>
          </a:p>
        </p:txBody>
      </p:sp>
      <p:sp>
        <p:nvSpPr>
          <p:cNvPr id="15" name="Titel 6"/>
          <p:cNvSpPr>
            <a:spLocks noGrp="1"/>
          </p:cNvSpPr>
          <p:nvPr>
            <p:ph type="title"/>
          </p:nvPr>
        </p:nvSpPr>
        <p:spPr>
          <a:xfrm>
            <a:off x="311771" y="78639"/>
            <a:ext cx="8439806" cy="986301"/>
          </a:xfrm>
        </p:spPr>
        <p:txBody>
          <a:bodyPr>
            <a:normAutofit/>
          </a:bodyPr>
          <a:lstStyle/>
          <a:p>
            <a:r>
              <a:rPr lang="nl-NL" sz="4400" dirty="0"/>
              <a:t>What is Non-</a:t>
            </a:r>
            <a:r>
              <a:rPr lang="nl-NL" sz="4400" dirty="0" err="1"/>
              <a:t>Revenue</a:t>
            </a:r>
            <a:r>
              <a:rPr lang="nl-NL" sz="4400" dirty="0"/>
              <a:t> Water (NRW)?</a:t>
            </a:r>
          </a:p>
        </p:txBody>
      </p:sp>
      <p:sp>
        <p:nvSpPr>
          <p:cNvPr id="16" name="Tijdelijke aanduiding voor inhoud 2"/>
          <p:cNvSpPr txBox="1">
            <a:spLocks/>
          </p:cNvSpPr>
          <p:nvPr/>
        </p:nvSpPr>
        <p:spPr bwMode="auto">
          <a:xfrm>
            <a:off x="7185573" y="2123820"/>
            <a:ext cx="792088" cy="146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73050" indent="-190500" algn="l" rtl="0" eaLnBrk="0" fontAlgn="base" hangingPunct="0">
              <a:spcBef>
                <a:spcPct val="20000"/>
              </a:spcBef>
              <a:spcAft>
                <a:spcPct val="0"/>
              </a:spcAft>
              <a:buSzPct val="85000"/>
              <a:buChar char="•"/>
              <a:defRPr sz="2000">
                <a:solidFill>
                  <a:schemeClr val="tx1"/>
                </a:solidFill>
                <a:latin typeface="+mn-lt"/>
                <a:ea typeface="+mn-ea"/>
                <a:cs typeface="+mn-cs"/>
              </a:defRPr>
            </a:lvl1pPr>
            <a:lvl2pPr marL="623888" indent="-171450" algn="l" rtl="0" eaLnBrk="0" fontAlgn="base" hangingPunct="0">
              <a:spcBef>
                <a:spcPts val="500"/>
              </a:spcBef>
              <a:spcAft>
                <a:spcPct val="0"/>
              </a:spcAft>
              <a:buSzPct val="85000"/>
              <a:buChar char="•"/>
              <a:defRPr sz="1600">
                <a:solidFill>
                  <a:srgbClr val="7F7F7F"/>
                </a:solidFill>
                <a:latin typeface="+mn-lt"/>
              </a:defRPr>
            </a:lvl2pPr>
            <a:lvl3pPr marL="896938" indent="-93663" algn="l" rtl="0" eaLnBrk="0" fontAlgn="base" hangingPunct="0">
              <a:spcBef>
                <a:spcPts val="500"/>
              </a:spcBef>
              <a:spcAft>
                <a:spcPct val="0"/>
              </a:spcAft>
              <a:buFont typeface="Verdana" pitchFamily="34" charset="0"/>
              <a:buChar char="−"/>
              <a:defRPr sz="1400">
                <a:solidFill>
                  <a:srgbClr val="7F7F7F"/>
                </a:solidFill>
                <a:latin typeface="+mn-lt"/>
              </a:defRPr>
            </a:lvl3pPr>
            <a:lvl4pPr marL="1169988" indent="-93663" algn="l" rtl="0" eaLnBrk="0" fontAlgn="base" hangingPunct="0">
              <a:spcBef>
                <a:spcPts val="500"/>
              </a:spcBef>
              <a:spcAft>
                <a:spcPct val="0"/>
              </a:spcAft>
              <a:buFont typeface="Verdana" pitchFamily="34" charset="0"/>
              <a:buChar char="−"/>
              <a:defRPr sz="1300">
                <a:solidFill>
                  <a:srgbClr val="7F7F7F"/>
                </a:solidFill>
                <a:latin typeface="+mn-lt"/>
              </a:defRPr>
            </a:lvl4pPr>
            <a:lvl5pPr marL="1430338" indent="-80963" algn="l" rtl="0" eaLnBrk="0" fontAlgn="base" hangingPunct="0">
              <a:spcBef>
                <a:spcPts val="500"/>
              </a:spcBef>
              <a:spcAft>
                <a:spcPct val="0"/>
              </a:spcAft>
              <a:buFont typeface="Verdana" pitchFamily="34" charset="0"/>
              <a:buChar char="−"/>
              <a:defRPr sz="1200">
                <a:solidFill>
                  <a:srgbClr val="7F7F7F"/>
                </a:solidFill>
                <a:latin typeface="+mn-lt"/>
              </a:defRPr>
            </a:lvl5pPr>
            <a:lvl6pPr marL="1887538" indent="-80963" algn="l" rtl="0" fontAlgn="base">
              <a:spcBef>
                <a:spcPts val="500"/>
              </a:spcBef>
              <a:spcAft>
                <a:spcPct val="0"/>
              </a:spcAft>
              <a:buFont typeface="Verdana" pitchFamily="34" charset="0"/>
              <a:buChar char="−"/>
              <a:defRPr>
                <a:solidFill>
                  <a:schemeClr val="hlink"/>
                </a:solidFill>
                <a:latin typeface="+mn-lt"/>
              </a:defRPr>
            </a:lvl6pPr>
            <a:lvl7pPr marL="2344738" indent="-80963" algn="l" rtl="0" fontAlgn="base">
              <a:spcBef>
                <a:spcPts val="500"/>
              </a:spcBef>
              <a:spcAft>
                <a:spcPct val="0"/>
              </a:spcAft>
              <a:buFont typeface="Verdana" pitchFamily="34" charset="0"/>
              <a:buChar char="−"/>
              <a:defRPr>
                <a:solidFill>
                  <a:schemeClr val="hlink"/>
                </a:solidFill>
                <a:latin typeface="+mn-lt"/>
              </a:defRPr>
            </a:lvl7pPr>
            <a:lvl8pPr marL="2801938" indent="-80963" algn="l" rtl="0" fontAlgn="base">
              <a:spcBef>
                <a:spcPts val="500"/>
              </a:spcBef>
              <a:spcAft>
                <a:spcPct val="0"/>
              </a:spcAft>
              <a:buFont typeface="Verdana" pitchFamily="34" charset="0"/>
              <a:buChar char="−"/>
              <a:defRPr>
                <a:solidFill>
                  <a:schemeClr val="hlink"/>
                </a:solidFill>
                <a:latin typeface="+mn-lt"/>
              </a:defRPr>
            </a:lvl8pPr>
            <a:lvl9pPr marL="3259138" indent="-80963" algn="l" rtl="0" fontAlgn="base">
              <a:spcBef>
                <a:spcPts val="500"/>
              </a:spcBef>
              <a:spcAft>
                <a:spcPct val="0"/>
              </a:spcAft>
              <a:buFont typeface="Verdana" pitchFamily="34" charset="0"/>
              <a:buChar char="−"/>
              <a:defRPr>
                <a:solidFill>
                  <a:schemeClr val="hlink"/>
                </a:solidFill>
                <a:latin typeface="+mn-lt"/>
              </a:defRPr>
            </a:lvl9pPr>
          </a:lstStyle>
          <a:p>
            <a:pPr marL="82550" indent="0">
              <a:buFontTx/>
              <a:buNone/>
            </a:pPr>
            <a:r>
              <a:rPr lang="nl-NL" sz="9600" b="1" kern="0" spc="50">
                <a:ln w="11430"/>
                <a:solidFill>
                  <a:srgbClr val="00B050"/>
                </a:solidFill>
                <a:effectLst>
                  <a:outerShdw blurRad="76200" dist="50800" dir="5400000" algn="tl" rotWithShape="0">
                    <a:srgbClr val="000000">
                      <a:alpha val="65000"/>
                    </a:srgbClr>
                  </a:outerShdw>
                </a:effectLst>
              </a:rPr>
              <a:t>$</a:t>
            </a:r>
            <a:endParaRPr lang="nl-NL" sz="9600" b="1" kern="0" spc="50" dirty="0">
              <a:ln w="11430"/>
              <a:solidFill>
                <a:srgbClr val="00B050"/>
              </a:solidFill>
              <a:effectLst>
                <a:outerShdw blurRad="76200" dist="50800" dir="5400000" algn="tl" rotWithShape="0">
                  <a:srgbClr val="000000">
                    <a:alpha val="65000"/>
                  </a:srgbClr>
                </a:outerShdw>
              </a:effectLst>
            </a:endParaRPr>
          </a:p>
        </p:txBody>
      </p:sp>
      <p:pic>
        <p:nvPicPr>
          <p:cNvPr id="17" name="Picture 4" descr="C:\Users\Evides\AppData\Local\Microsoft\Windows\Temporary Internet Files\Content.IE5\DE4CGPLA\MC9003113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05601"/>
            <a:ext cx="1821485" cy="1311250"/>
          </a:xfrm>
          <a:prstGeom prst="rect">
            <a:avLst/>
          </a:prstGeom>
          <a:noFill/>
          <a:extLst>
            <a:ext uri="{909E8E84-426E-40DD-AFC4-6F175D3DCCD1}">
              <a14:hiddenFill xmlns:a14="http://schemas.microsoft.com/office/drawing/2010/main">
                <a:solidFill>
                  <a:srgbClr val="FFFFFF"/>
                </a:solidFill>
              </a14:hiddenFill>
            </a:ext>
          </a:extLst>
        </p:spPr>
      </p:pic>
      <p:sp>
        <p:nvSpPr>
          <p:cNvPr id="18" name="Gebogen pijl 6"/>
          <p:cNvSpPr/>
          <p:nvPr/>
        </p:nvSpPr>
        <p:spPr>
          <a:xfrm rot="5400000">
            <a:off x="3493792" y="2317349"/>
            <a:ext cx="2076254" cy="3867147"/>
          </a:xfrm>
          <a:prstGeom prst="bentArrow">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GB">
              <a:solidFill>
                <a:srgbClr val="00508C"/>
              </a:solidFill>
            </a:endParaRPr>
          </a:p>
        </p:txBody>
      </p:sp>
      <p:sp>
        <p:nvSpPr>
          <p:cNvPr id="19" name="PIJL-RECHTS 7"/>
          <p:cNvSpPr/>
          <p:nvPr/>
        </p:nvSpPr>
        <p:spPr>
          <a:xfrm>
            <a:off x="2598346" y="2564723"/>
            <a:ext cx="4587227" cy="936104"/>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20" name="Tekstvak 8"/>
          <p:cNvSpPr txBox="1"/>
          <p:nvPr/>
        </p:nvSpPr>
        <p:spPr>
          <a:xfrm>
            <a:off x="6754249" y="3587941"/>
            <a:ext cx="996363" cy="369332"/>
          </a:xfrm>
          <a:prstGeom prst="rect">
            <a:avLst/>
          </a:prstGeom>
          <a:solidFill>
            <a:srgbClr val="00B050"/>
          </a:solidFill>
        </p:spPr>
        <p:style>
          <a:lnRef idx="0">
            <a:schemeClr val="dk1"/>
          </a:lnRef>
          <a:fillRef idx="3">
            <a:schemeClr val="dk1"/>
          </a:fillRef>
          <a:effectRef idx="3">
            <a:schemeClr val="dk1"/>
          </a:effectRef>
          <a:fontRef idx="minor">
            <a:schemeClr val="lt1"/>
          </a:fontRef>
        </p:style>
        <p:txBody>
          <a:bodyPr wrap="none" rtlCol="0">
            <a:spAutoFit/>
          </a:bodyPr>
          <a:lstStyle/>
          <a:p>
            <a:pPr fontAlgn="base">
              <a:spcBef>
                <a:spcPct val="0"/>
              </a:spcBef>
              <a:spcAft>
                <a:spcPct val="0"/>
              </a:spcAft>
            </a:pPr>
            <a:r>
              <a:rPr lang="nl-NL" dirty="0" err="1">
                <a:solidFill>
                  <a:srgbClr val="FFFFFF"/>
                </a:solidFill>
              </a:rPr>
              <a:t>Revenue</a:t>
            </a:r>
            <a:endParaRPr lang="en-GB" dirty="0">
              <a:solidFill>
                <a:srgbClr val="FFFFFF"/>
              </a:solidFill>
            </a:endParaRPr>
          </a:p>
        </p:txBody>
      </p:sp>
      <p:sp>
        <p:nvSpPr>
          <p:cNvPr id="21" name="Tekstvak 9"/>
          <p:cNvSpPr txBox="1"/>
          <p:nvPr/>
        </p:nvSpPr>
        <p:spPr>
          <a:xfrm>
            <a:off x="3115161" y="5232309"/>
            <a:ext cx="2297552" cy="400110"/>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none" rtlCol="0">
            <a:spAutoFit/>
          </a:bodyPr>
          <a:lstStyle/>
          <a:p>
            <a:pPr algn="ctr" fontAlgn="base">
              <a:spcBef>
                <a:spcPct val="0"/>
              </a:spcBef>
              <a:spcAft>
                <a:spcPct val="0"/>
              </a:spcAft>
            </a:pPr>
            <a:r>
              <a:rPr lang="nl-NL" sz="2000" dirty="0">
                <a:solidFill>
                  <a:srgbClr val="FFFFFF"/>
                </a:solidFill>
              </a:rPr>
              <a:t>Non-</a:t>
            </a:r>
            <a:r>
              <a:rPr lang="nl-NL" sz="2000" dirty="0" err="1">
                <a:solidFill>
                  <a:srgbClr val="FFFFFF"/>
                </a:solidFill>
              </a:rPr>
              <a:t>Revenue</a:t>
            </a:r>
            <a:r>
              <a:rPr lang="nl-NL" sz="2000" dirty="0">
                <a:solidFill>
                  <a:srgbClr val="FFFFFF"/>
                </a:solidFill>
              </a:rPr>
              <a:t> Water</a:t>
            </a:r>
          </a:p>
        </p:txBody>
      </p:sp>
      <p:sp>
        <p:nvSpPr>
          <p:cNvPr id="22" name="Tijdelijke aanduiding voor inhoud 2"/>
          <p:cNvSpPr txBox="1">
            <a:spLocks/>
          </p:cNvSpPr>
          <p:nvPr/>
        </p:nvSpPr>
        <p:spPr bwMode="auto">
          <a:xfrm>
            <a:off x="5529389" y="5097904"/>
            <a:ext cx="792088" cy="146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73050" indent="-190500" algn="l" rtl="0" eaLnBrk="0" fontAlgn="base" hangingPunct="0">
              <a:spcBef>
                <a:spcPct val="20000"/>
              </a:spcBef>
              <a:spcAft>
                <a:spcPct val="0"/>
              </a:spcAft>
              <a:buSzPct val="85000"/>
              <a:buChar char="•"/>
              <a:defRPr sz="2000">
                <a:solidFill>
                  <a:schemeClr val="tx1"/>
                </a:solidFill>
                <a:latin typeface="+mn-lt"/>
                <a:ea typeface="+mn-ea"/>
                <a:cs typeface="+mn-cs"/>
              </a:defRPr>
            </a:lvl1pPr>
            <a:lvl2pPr marL="623888" indent="-171450" algn="l" rtl="0" eaLnBrk="0" fontAlgn="base" hangingPunct="0">
              <a:spcBef>
                <a:spcPts val="500"/>
              </a:spcBef>
              <a:spcAft>
                <a:spcPct val="0"/>
              </a:spcAft>
              <a:buSzPct val="85000"/>
              <a:buChar char="•"/>
              <a:defRPr sz="1600">
                <a:solidFill>
                  <a:srgbClr val="7F7F7F"/>
                </a:solidFill>
                <a:latin typeface="+mn-lt"/>
              </a:defRPr>
            </a:lvl2pPr>
            <a:lvl3pPr marL="896938" indent="-93663" algn="l" rtl="0" eaLnBrk="0" fontAlgn="base" hangingPunct="0">
              <a:spcBef>
                <a:spcPts val="500"/>
              </a:spcBef>
              <a:spcAft>
                <a:spcPct val="0"/>
              </a:spcAft>
              <a:buFont typeface="Verdana" pitchFamily="34" charset="0"/>
              <a:buChar char="−"/>
              <a:defRPr sz="1400">
                <a:solidFill>
                  <a:srgbClr val="7F7F7F"/>
                </a:solidFill>
                <a:latin typeface="+mn-lt"/>
              </a:defRPr>
            </a:lvl3pPr>
            <a:lvl4pPr marL="1169988" indent="-93663" algn="l" rtl="0" eaLnBrk="0" fontAlgn="base" hangingPunct="0">
              <a:spcBef>
                <a:spcPts val="500"/>
              </a:spcBef>
              <a:spcAft>
                <a:spcPct val="0"/>
              </a:spcAft>
              <a:buFont typeface="Verdana" pitchFamily="34" charset="0"/>
              <a:buChar char="−"/>
              <a:defRPr sz="1300">
                <a:solidFill>
                  <a:srgbClr val="7F7F7F"/>
                </a:solidFill>
                <a:latin typeface="+mn-lt"/>
              </a:defRPr>
            </a:lvl4pPr>
            <a:lvl5pPr marL="1430338" indent="-80963" algn="l" rtl="0" eaLnBrk="0" fontAlgn="base" hangingPunct="0">
              <a:spcBef>
                <a:spcPts val="500"/>
              </a:spcBef>
              <a:spcAft>
                <a:spcPct val="0"/>
              </a:spcAft>
              <a:buFont typeface="Verdana" pitchFamily="34" charset="0"/>
              <a:buChar char="−"/>
              <a:defRPr sz="1200">
                <a:solidFill>
                  <a:srgbClr val="7F7F7F"/>
                </a:solidFill>
                <a:latin typeface="+mn-lt"/>
              </a:defRPr>
            </a:lvl5pPr>
            <a:lvl6pPr marL="1887538" indent="-80963" algn="l" rtl="0" fontAlgn="base">
              <a:spcBef>
                <a:spcPts val="500"/>
              </a:spcBef>
              <a:spcAft>
                <a:spcPct val="0"/>
              </a:spcAft>
              <a:buFont typeface="Verdana" pitchFamily="34" charset="0"/>
              <a:buChar char="−"/>
              <a:defRPr>
                <a:solidFill>
                  <a:schemeClr val="hlink"/>
                </a:solidFill>
                <a:latin typeface="+mn-lt"/>
              </a:defRPr>
            </a:lvl6pPr>
            <a:lvl7pPr marL="2344738" indent="-80963" algn="l" rtl="0" fontAlgn="base">
              <a:spcBef>
                <a:spcPts val="500"/>
              </a:spcBef>
              <a:spcAft>
                <a:spcPct val="0"/>
              </a:spcAft>
              <a:buFont typeface="Verdana" pitchFamily="34" charset="0"/>
              <a:buChar char="−"/>
              <a:defRPr>
                <a:solidFill>
                  <a:schemeClr val="hlink"/>
                </a:solidFill>
                <a:latin typeface="+mn-lt"/>
              </a:defRPr>
            </a:lvl7pPr>
            <a:lvl8pPr marL="2801938" indent="-80963" algn="l" rtl="0" fontAlgn="base">
              <a:spcBef>
                <a:spcPts val="500"/>
              </a:spcBef>
              <a:spcAft>
                <a:spcPct val="0"/>
              </a:spcAft>
              <a:buFont typeface="Verdana" pitchFamily="34" charset="0"/>
              <a:buChar char="−"/>
              <a:defRPr>
                <a:solidFill>
                  <a:schemeClr val="hlink"/>
                </a:solidFill>
                <a:latin typeface="+mn-lt"/>
              </a:defRPr>
            </a:lvl8pPr>
            <a:lvl9pPr marL="3259138" indent="-80963" algn="l" rtl="0" fontAlgn="base">
              <a:spcBef>
                <a:spcPts val="500"/>
              </a:spcBef>
              <a:spcAft>
                <a:spcPct val="0"/>
              </a:spcAft>
              <a:buFont typeface="Verdana" pitchFamily="34" charset="0"/>
              <a:buChar char="−"/>
              <a:defRPr>
                <a:solidFill>
                  <a:schemeClr val="hlink"/>
                </a:solidFill>
                <a:latin typeface="+mn-lt"/>
              </a:defRPr>
            </a:lvl9pPr>
          </a:lstStyle>
          <a:p>
            <a:pPr marL="82550" indent="0">
              <a:buFontTx/>
              <a:buNone/>
            </a:pPr>
            <a:r>
              <a:rPr lang="nl-NL" sz="9600" b="1" kern="0" spc="50" dirty="0">
                <a:ln w="11430"/>
                <a:solidFill>
                  <a:srgbClr val="00B050"/>
                </a:solidFill>
                <a:effectLst>
                  <a:outerShdw blurRad="76200" dist="50800" dir="5400000" algn="tl" rotWithShape="0">
                    <a:srgbClr val="000000">
                      <a:alpha val="65000"/>
                    </a:srgbClr>
                  </a:outerShdw>
                </a:effectLst>
              </a:rPr>
              <a:t>$</a:t>
            </a:r>
          </a:p>
        </p:txBody>
      </p:sp>
      <p:sp>
        <p:nvSpPr>
          <p:cNvPr id="23" name="Tekstvak 11"/>
          <p:cNvSpPr txBox="1"/>
          <p:nvPr/>
        </p:nvSpPr>
        <p:spPr>
          <a:xfrm>
            <a:off x="5548685" y="5179039"/>
            <a:ext cx="648072" cy="1446550"/>
          </a:xfrm>
          <a:prstGeom prst="rect">
            <a:avLst/>
          </a:prstGeom>
          <a:noFill/>
        </p:spPr>
        <p:txBody>
          <a:bodyPr wrap="square" rtlCol="0">
            <a:spAutoFit/>
          </a:bodyPr>
          <a:lstStyle/>
          <a:p>
            <a:pPr fontAlgn="base">
              <a:spcBef>
                <a:spcPct val="0"/>
              </a:spcBef>
              <a:spcAft>
                <a:spcPct val="0"/>
              </a:spcAft>
            </a:pPr>
            <a:r>
              <a:rPr lang="en-GB" sz="8800" b="1" dirty="0">
                <a:solidFill>
                  <a:srgbClr val="FF0000"/>
                </a:solidFill>
                <a:cs typeface="Arial" charset="0"/>
              </a:rPr>
              <a:t>X</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4165146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5" name="Picture 3" descr="P2140076"/>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8312" y="888211"/>
            <a:ext cx="3382963" cy="2305050"/>
          </a:xfrm>
        </p:spPr>
      </p:pic>
      <p:pic>
        <p:nvPicPr>
          <p:cNvPr id="161796" name="Picture 4" descr="P10003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836613"/>
            <a:ext cx="33845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644900"/>
            <a:ext cx="3382962" cy="23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798" name="Picture 6" descr="DSC005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3644900"/>
            <a:ext cx="331152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 Box 7"/>
          <p:cNvSpPr txBox="1">
            <a:spLocks noChangeArrowheads="1"/>
          </p:cNvSpPr>
          <p:nvPr/>
        </p:nvSpPr>
        <p:spPr bwMode="auto">
          <a:xfrm rot="-2118104">
            <a:off x="865368" y="2081472"/>
            <a:ext cx="295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itchFamily="34" charset="0"/>
              </a:defRPr>
            </a:lvl1pPr>
            <a:lvl2pPr marL="742950" indent="-285750">
              <a:defRPr sz="1500">
                <a:solidFill>
                  <a:srgbClr val="7F7F7F"/>
                </a:solidFill>
                <a:latin typeface="Arial" pitchFamily="34" charset="0"/>
              </a:defRPr>
            </a:lvl2pPr>
            <a:lvl3pPr marL="1143000" indent="-228600">
              <a:defRPr sz="1500">
                <a:solidFill>
                  <a:srgbClr val="7F7F7F"/>
                </a:solidFill>
                <a:latin typeface="Arial" pitchFamily="34" charset="0"/>
              </a:defRPr>
            </a:lvl3pPr>
            <a:lvl4pPr marL="1600200" indent="-228600">
              <a:defRPr sz="1500">
                <a:solidFill>
                  <a:srgbClr val="7F7F7F"/>
                </a:solidFill>
                <a:latin typeface="Arial" pitchFamily="34" charset="0"/>
              </a:defRPr>
            </a:lvl4pPr>
            <a:lvl5pPr marL="2057400" indent="-228600">
              <a:defRPr sz="1500">
                <a:solidFill>
                  <a:srgbClr val="7F7F7F"/>
                </a:solidFill>
                <a:latin typeface="Arial" pitchFamily="34" charset="0"/>
              </a:defRPr>
            </a:lvl5pPr>
            <a:lvl6pPr marL="2514600" indent="-228600" eaLnBrk="0" hangingPunct="0">
              <a:defRPr sz="1500">
                <a:solidFill>
                  <a:srgbClr val="7F7F7F"/>
                </a:solidFill>
                <a:latin typeface="Arial" pitchFamily="34" charset="0"/>
              </a:defRPr>
            </a:lvl6pPr>
            <a:lvl7pPr marL="2971800" indent="-228600" eaLnBrk="0" hangingPunct="0">
              <a:defRPr sz="1500">
                <a:solidFill>
                  <a:srgbClr val="7F7F7F"/>
                </a:solidFill>
                <a:latin typeface="Arial" pitchFamily="34" charset="0"/>
              </a:defRPr>
            </a:lvl7pPr>
            <a:lvl8pPr marL="3429000" indent="-228600" eaLnBrk="0" hangingPunct="0">
              <a:defRPr sz="1500">
                <a:solidFill>
                  <a:srgbClr val="7F7F7F"/>
                </a:solidFill>
                <a:latin typeface="Arial" pitchFamily="34" charset="0"/>
              </a:defRPr>
            </a:lvl8pPr>
            <a:lvl9pPr marL="3886200" indent="-228600" eaLnBrk="0" hangingPunct="0">
              <a:defRPr sz="1500">
                <a:solidFill>
                  <a:srgbClr val="7F7F7F"/>
                </a:solidFill>
                <a:latin typeface="Arial" pitchFamily="34" charset="0"/>
              </a:defRPr>
            </a:lvl9pPr>
          </a:lstStyle>
          <a:p>
            <a:pPr algn="ctr" fontAlgn="base">
              <a:spcBef>
                <a:spcPct val="50000"/>
              </a:spcBef>
              <a:spcAft>
                <a:spcPct val="0"/>
              </a:spcAft>
            </a:pPr>
            <a:r>
              <a:rPr lang="en-US" altLang="nl-NL" b="1" dirty="0">
                <a:solidFill>
                  <a:srgbClr val="FF3300"/>
                </a:solidFill>
                <a:effectLst>
                  <a:outerShdw blurRad="38100" dist="38100" dir="2700000" algn="tl">
                    <a:srgbClr val="000000">
                      <a:alpha val="43137"/>
                    </a:srgbClr>
                  </a:outerShdw>
                </a:effectLst>
              </a:rPr>
              <a:t>Illegal connections</a:t>
            </a:r>
          </a:p>
        </p:txBody>
      </p:sp>
      <p:sp>
        <p:nvSpPr>
          <p:cNvPr id="74761" name="Text Box 9"/>
          <p:cNvSpPr txBox="1">
            <a:spLocks noChangeArrowheads="1"/>
          </p:cNvSpPr>
          <p:nvPr/>
        </p:nvSpPr>
        <p:spPr bwMode="auto">
          <a:xfrm rot="-2070512">
            <a:off x="547688" y="4649788"/>
            <a:ext cx="3311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itchFamily="34" charset="0"/>
              </a:defRPr>
            </a:lvl1pPr>
            <a:lvl2pPr marL="742950" indent="-285750">
              <a:defRPr sz="1500">
                <a:solidFill>
                  <a:srgbClr val="7F7F7F"/>
                </a:solidFill>
                <a:latin typeface="Arial" pitchFamily="34" charset="0"/>
              </a:defRPr>
            </a:lvl2pPr>
            <a:lvl3pPr marL="1143000" indent="-228600">
              <a:defRPr sz="1500">
                <a:solidFill>
                  <a:srgbClr val="7F7F7F"/>
                </a:solidFill>
                <a:latin typeface="Arial" pitchFamily="34" charset="0"/>
              </a:defRPr>
            </a:lvl3pPr>
            <a:lvl4pPr marL="1600200" indent="-228600">
              <a:defRPr sz="1500">
                <a:solidFill>
                  <a:srgbClr val="7F7F7F"/>
                </a:solidFill>
                <a:latin typeface="Arial" pitchFamily="34" charset="0"/>
              </a:defRPr>
            </a:lvl4pPr>
            <a:lvl5pPr marL="2057400" indent="-228600">
              <a:defRPr sz="1500">
                <a:solidFill>
                  <a:srgbClr val="7F7F7F"/>
                </a:solidFill>
                <a:latin typeface="Arial" pitchFamily="34" charset="0"/>
              </a:defRPr>
            </a:lvl5pPr>
            <a:lvl6pPr marL="2514600" indent="-228600" eaLnBrk="0" hangingPunct="0">
              <a:defRPr sz="1500">
                <a:solidFill>
                  <a:srgbClr val="7F7F7F"/>
                </a:solidFill>
                <a:latin typeface="Arial" pitchFamily="34" charset="0"/>
              </a:defRPr>
            </a:lvl6pPr>
            <a:lvl7pPr marL="2971800" indent="-228600" eaLnBrk="0" hangingPunct="0">
              <a:defRPr sz="1500">
                <a:solidFill>
                  <a:srgbClr val="7F7F7F"/>
                </a:solidFill>
                <a:latin typeface="Arial" pitchFamily="34" charset="0"/>
              </a:defRPr>
            </a:lvl7pPr>
            <a:lvl8pPr marL="3429000" indent="-228600" eaLnBrk="0" hangingPunct="0">
              <a:defRPr sz="1500">
                <a:solidFill>
                  <a:srgbClr val="7F7F7F"/>
                </a:solidFill>
                <a:latin typeface="Arial" pitchFamily="34" charset="0"/>
              </a:defRPr>
            </a:lvl8pPr>
            <a:lvl9pPr marL="3886200" indent="-228600" eaLnBrk="0" hangingPunct="0">
              <a:defRPr sz="1500">
                <a:solidFill>
                  <a:srgbClr val="7F7F7F"/>
                </a:solidFill>
                <a:latin typeface="Arial" pitchFamily="34" charset="0"/>
              </a:defRPr>
            </a:lvl9pPr>
          </a:lstStyle>
          <a:p>
            <a:pPr algn="ctr" fontAlgn="base">
              <a:spcBef>
                <a:spcPct val="50000"/>
              </a:spcBef>
              <a:spcAft>
                <a:spcPct val="0"/>
              </a:spcAft>
            </a:pPr>
            <a:r>
              <a:rPr lang="en-US" altLang="nl-NL" b="1" dirty="0">
                <a:solidFill>
                  <a:srgbClr val="FF3300"/>
                </a:solidFill>
                <a:effectLst>
                  <a:outerShdw blurRad="38100" dist="38100" dir="2700000" algn="tl">
                    <a:srgbClr val="000000">
                      <a:alpha val="43137"/>
                    </a:srgbClr>
                  </a:outerShdw>
                </a:effectLst>
              </a:rPr>
              <a:t>Meter inaccuracy </a:t>
            </a:r>
          </a:p>
        </p:txBody>
      </p:sp>
      <p:sp>
        <p:nvSpPr>
          <p:cNvPr id="74762" name="Text Box 10"/>
          <p:cNvSpPr txBox="1">
            <a:spLocks noChangeArrowheads="1"/>
          </p:cNvSpPr>
          <p:nvPr/>
        </p:nvSpPr>
        <p:spPr bwMode="auto">
          <a:xfrm rot="-2271446">
            <a:off x="5445125" y="4792663"/>
            <a:ext cx="2665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itchFamily="34" charset="0"/>
              </a:defRPr>
            </a:lvl1pPr>
            <a:lvl2pPr marL="742950" indent="-285750">
              <a:defRPr sz="1500">
                <a:solidFill>
                  <a:srgbClr val="7F7F7F"/>
                </a:solidFill>
                <a:latin typeface="Arial" pitchFamily="34" charset="0"/>
              </a:defRPr>
            </a:lvl2pPr>
            <a:lvl3pPr marL="1143000" indent="-228600">
              <a:defRPr sz="1500">
                <a:solidFill>
                  <a:srgbClr val="7F7F7F"/>
                </a:solidFill>
                <a:latin typeface="Arial" pitchFamily="34" charset="0"/>
              </a:defRPr>
            </a:lvl3pPr>
            <a:lvl4pPr marL="1600200" indent="-228600">
              <a:defRPr sz="1500">
                <a:solidFill>
                  <a:srgbClr val="7F7F7F"/>
                </a:solidFill>
                <a:latin typeface="Arial" pitchFamily="34" charset="0"/>
              </a:defRPr>
            </a:lvl4pPr>
            <a:lvl5pPr marL="2057400" indent="-228600">
              <a:defRPr sz="1500">
                <a:solidFill>
                  <a:srgbClr val="7F7F7F"/>
                </a:solidFill>
                <a:latin typeface="Arial" pitchFamily="34" charset="0"/>
              </a:defRPr>
            </a:lvl5pPr>
            <a:lvl6pPr marL="2514600" indent="-228600" eaLnBrk="0" hangingPunct="0">
              <a:defRPr sz="1500">
                <a:solidFill>
                  <a:srgbClr val="7F7F7F"/>
                </a:solidFill>
                <a:latin typeface="Arial" pitchFamily="34" charset="0"/>
              </a:defRPr>
            </a:lvl6pPr>
            <a:lvl7pPr marL="2971800" indent="-228600" eaLnBrk="0" hangingPunct="0">
              <a:defRPr sz="1500">
                <a:solidFill>
                  <a:srgbClr val="7F7F7F"/>
                </a:solidFill>
                <a:latin typeface="Arial" pitchFamily="34" charset="0"/>
              </a:defRPr>
            </a:lvl7pPr>
            <a:lvl8pPr marL="3429000" indent="-228600" eaLnBrk="0" hangingPunct="0">
              <a:defRPr sz="1500">
                <a:solidFill>
                  <a:srgbClr val="7F7F7F"/>
                </a:solidFill>
                <a:latin typeface="Arial" pitchFamily="34" charset="0"/>
              </a:defRPr>
            </a:lvl8pPr>
            <a:lvl9pPr marL="3886200" indent="-228600" eaLnBrk="0" hangingPunct="0">
              <a:defRPr sz="1500">
                <a:solidFill>
                  <a:srgbClr val="7F7F7F"/>
                </a:solidFill>
                <a:latin typeface="Arial" pitchFamily="34" charset="0"/>
              </a:defRPr>
            </a:lvl9pPr>
          </a:lstStyle>
          <a:p>
            <a:pPr algn="ctr" fontAlgn="base">
              <a:spcBef>
                <a:spcPct val="50000"/>
              </a:spcBef>
              <a:spcAft>
                <a:spcPct val="0"/>
              </a:spcAft>
            </a:pPr>
            <a:r>
              <a:rPr lang="en-US" altLang="nl-NL" b="1" dirty="0">
                <a:solidFill>
                  <a:srgbClr val="FF3300"/>
                </a:solidFill>
                <a:effectLst>
                  <a:outerShdw blurRad="38100" dist="38100" dir="2700000" algn="tl">
                    <a:srgbClr val="000000">
                      <a:alpha val="43137"/>
                    </a:srgbClr>
                  </a:outerShdw>
                </a:effectLst>
              </a:rPr>
              <a:t>Real losses</a:t>
            </a:r>
          </a:p>
        </p:txBody>
      </p:sp>
      <p:sp>
        <p:nvSpPr>
          <p:cNvPr id="74763" name="Text Box 11"/>
          <p:cNvSpPr txBox="1">
            <a:spLocks noChangeArrowheads="1"/>
          </p:cNvSpPr>
          <p:nvPr/>
        </p:nvSpPr>
        <p:spPr bwMode="auto">
          <a:xfrm rot="-2272499">
            <a:off x="5731541" y="2008574"/>
            <a:ext cx="266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pitchFamily="34" charset="0"/>
              </a:defRPr>
            </a:lvl1pPr>
            <a:lvl2pPr marL="742950" indent="-285750">
              <a:defRPr sz="1500">
                <a:solidFill>
                  <a:srgbClr val="7F7F7F"/>
                </a:solidFill>
                <a:latin typeface="Arial" pitchFamily="34" charset="0"/>
              </a:defRPr>
            </a:lvl2pPr>
            <a:lvl3pPr marL="1143000" indent="-228600">
              <a:defRPr sz="1500">
                <a:solidFill>
                  <a:srgbClr val="7F7F7F"/>
                </a:solidFill>
                <a:latin typeface="Arial" pitchFamily="34" charset="0"/>
              </a:defRPr>
            </a:lvl3pPr>
            <a:lvl4pPr marL="1600200" indent="-228600">
              <a:defRPr sz="1500">
                <a:solidFill>
                  <a:srgbClr val="7F7F7F"/>
                </a:solidFill>
                <a:latin typeface="Arial" pitchFamily="34" charset="0"/>
              </a:defRPr>
            </a:lvl4pPr>
            <a:lvl5pPr marL="2057400" indent="-228600">
              <a:defRPr sz="1500">
                <a:solidFill>
                  <a:srgbClr val="7F7F7F"/>
                </a:solidFill>
                <a:latin typeface="Arial" pitchFamily="34" charset="0"/>
              </a:defRPr>
            </a:lvl5pPr>
            <a:lvl6pPr marL="2514600" indent="-228600" eaLnBrk="0" hangingPunct="0">
              <a:defRPr sz="1500">
                <a:solidFill>
                  <a:srgbClr val="7F7F7F"/>
                </a:solidFill>
                <a:latin typeface="Arial" pitchFamily="34" charset="0"/>
              </a:defRPr>
            </a:lvl6pPr>
            <a:lvl7pPr marL="2971800" indent="-228600" eaLnBrk="0" hangingPunct="0">
              <a:defRPr sz="1500">
                <a:solidFill>
                  <a:srgbClr val="7F7F7F"/>
                </a:solidFill>
                <a:latin typeface="Arial" pitchFamily="34" charset="0"/>
              </a:defRPr>
            </a:lvl7pPr>
            <a:lvl8pPr marL="3429000" indent="-228600" eaLnBrk="0" hangingPunct="0">
              <a:defRPr sz="1500">
                <a:solidFill>
                  <a:srgbClr val="7F7F7F"/>
                </a:solidFill>
                <a:latin typeface="Arial" pitchFamily="34" charset="0"/>
              </a:defRPr>
            </a:lvl8pPr>
            <a:lvl9pPr marL="3886200" indent="-228600" eaLnBrk="0" hangingPunct="0">
              <a:defRPr sz="1500">
                <a:solidFill>
                  <a:srgbClr val="7F7F7F"/>
                </a:solidFill>
                <a:latin typeface="Arial" pitchFamily="34" charset="0"/>
              </a:defRPr>
            </a:lvl9pPr>
          </a:lstStyle>
          <a:p>
            <a:pPr algn="ctr" fontAlgn="base">
              <a:spcBef>
                <a:spcPct val="50000"/>
              </a:spcBef>
              <a:spcAft>
                <a:spcPct val="0"/>
              </a:spcAft>
            </a:pPr>
            <a:r>
              <a:rPr lang="en-US" altLang="nl-NL" b="1" dirty="0">
                <a:solidFill>
                  <a:srgbClr val="FF3300"/>
                </a:solidFill>
                <a:effectLst>
                  <a:outerShdw blurRad="38100" dist="38100" dir="2700000" algn="tl">
                    <a:srgbClr val="000000">
                      <a:alpha val="43137"/>
                    </a:srgbClr>
                  </a:outerShdw>
                </a:effectLst>
              </a:rPr>
              <a:t>Apparent</a:t>
            </a:r>
            <a:r>
              <a:rPr lang="en-US" altLang="nl-NL" sz="1800" dirty="0">
                <a:solidFill>
                  <a:srgbClr val="00508C"/>
                </a:solidFill>
                <a:effectLst>
                  <a:outerShdw blurRad="38100" dist="38100" dir="2700000" algn="tl">
                    <a:srgbClr val="000000">
                      <a:alpha val="43137"/>
                    </a:srgbClr>
                  </a:outerShdw>
                </a:effectLst>
              </a:rPr>
              <a:t> </a:t>
            </a:r>
            <a:r>
              <a:rPr lang="en-US" altLang="nl-NL" b="1" dirty="0">
                <a:solidFill>
                  <a:srgbClr val="FF3300"/>
                </a:solidFill>
                <a:effectLst>
                  <a:outerShdw blurRad="38100" dist="38100" dir="2700000" algn="tl">
                    <a:srgbClr val="000000">
                      <a:alpha val="43137"/>
                    </a:srgbClr>
                  </a:outerShdw>
                </a:effectLst>
              </a:rPr>
              <a:t>Losses</a:t>
            </a:r>
          </a:p>
        </p:txBody>
      </p:sp>
      <p:sp>
        <p:nvSpPr>
          <p:cNvPr id="2" name="Footer Placeholder 1"/>
          <p:cNvSpPr>
            <a:spLocks noGrp="1"/>
          </p:cNvSpPr>
          <p:nvPr>
            <p:ph type="ftr" sz="quarter" idx="11"/>
          </p:nvPr>
        </p:nvSpPr>
        <p:spPr/>
        <p:txBody>
          <a:bodyPr/>
          <a:lstStyle/>
          <a:p>
            <a:r>
              <a:rPr lang="en-US" dirty="0"/>
              <a:t>IWA water balance</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5</a:t>
            </a:fld>
            <a:endParaRPr lang="en-US">
              <a:solidFill>
                <a:srgbClr val="2D9BDC"/>
              </a:solidFill>
            </a:endParaRPr>
          </a:p>
        </p:txBody>
      </p:sp>
      <p:sp>
        <p:nvSpPr>
          <p:cNvPr id="13" name="Titel 6"/>
          <p:cNvSpPr txBox="1">
            <a:spLocks/>
          </p:cNvSpPr>
          <p:nvPr/>
        </p:nvSpPr>
        <p:spPr>
          <a:xfrm>
            <a:off x="2411760" y="109250"/>
            <a:ext cx="6957032" cy="672016"/>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nl-NL" sz="4400" dirty="0"/>
              <a:t>Non-</a:t>
            </a:r>
            <a:r>
              <a:rPr lang="nl-NL" sz="4400" dirty="0" err="1"/>
              <a:t>Revenue</a:t>
            </a:r>
            <a:r>
              <a:rPr lang="nl-NL" sz="4400" dirty="0"/>
              <a:t> Water</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8082175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IWA water balance</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6</a:t>
            </a:fld>
            <a:endParaRPr lang="en-US">
              <a:solidFill>
                <a:srgbClr val="2D9BDC"/>
              </a:solidFill>
            </a:endParaRPr>
          </a:p>
        </p:txBody>
      </p:sp>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90" t="9184" b="-1"/>
          <a:stretch/>
        </p:blipFill>
        <p:spPr>
          <a:xfrm>
            <a:off x="54942" y="1173325"/>
            <a:ext cx="9036496" cy="498452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el 6"/>
          <p:cNvSpPr txBox="1">
            <a:spLocks/>
          </p:cNvSpPr>
          <p:nvPr/>
        </p:nvSpPr>
        <p:spPr>
          <a:xfrm>
            <a:off x="0" y="350342"/>
            <a:ext cx="9238361" cy="67201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nl-NL" sz="4400" dirty="0" err="1"/>
              <a:t>Typical</a:t>
            </a:r>
            <a:r>
              <a:rPr lang="nl-NL" sz="4400" dirty="0"/>
              <a:t> </a:t>
            </a:r>
            <a:r>
              <a:rPr lang="nl-NL" sz="4400" dirty="0" err="1"/>
              <a:t>losses</a:t>
            </a:r>
            <a:r>
              <a:rPr lang="nl-NL" sz="4400" dirty="0"/>
              <a:t> </a:t>
            </a:r>
            <a:r>
              <a:rPr lang="nl-NL" sz="4400" dirty="0" err="1"/>
              <a:t>from</a:t>
            </a:r>
            <a:r>
              <a:rPr lang="nl-NL" sz="4400" dirty="0"/>
              <a:t> a water </a:t>
            </a:r>
            <a:r>
              <a:rPr lang="nl-NL" sz="4400" dirty="0" err="1"/>
              <a:t>supply</a:t>
            </a:r>
            <a:r>
              <a:rPr lang="nl-NL" sz="4400" dirty="0"/>
              <a:t> system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32500684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ate Placeholder 3"/>
          <p:cNvSpPr txBox="1">
            <a:spLocks noGrp="1"/>
          </p:cNvSpPr>
          <p:nvPr/>
        </p:nvSpPr>
        <p:spPr bwMode="auto">
          <a:xfrm>
            <a:off x="4256088" y="6480175"/>
            <a:ext cx="631825" cy="360363"/>
          </a:xfrm>
          <a:prstGeom prst="rect">
            <a:avLst/>
          </a:prstGeom>
          <a:noFill/>
          <a:ln>
            <a:miter lim="800000"/>
            <a:headEnd/>
            <a:tailEnd/>
          </a:ln>
        </p:spPr>
        <p:txBody>
          <a:bodyPr anchor="ctr"/>
          <a:lstStyle/>
          <a:p>
            <a:pPr algn="ctr">
              <a:defRPr/>
            </a:pPr>
            <a:fld id="{066DBD2D-148E-4986-AA4D-1973C23946FC}" type="datetime4">
              <a:rPr lang="nl-NL" sz="1000" b="1">
                <a:solidFill>
                  <a:schemeClr val="accent2"/>
                </a:solidFill>
                <a:latin typeface="+mn-lt"/>
              </a:rPr>
              <a:pPr algn="ctr">
                <a:defRPr/>
              </a:pPr>
              <a:t>2 oktober 2018</a:t>
            </a:fld>
            <a:endParaRPr lang="en-US" sz="1000" b="1">
              <a:solidFill>
                <a:schemeClr val="accent2"/>
              </a:solidFill>
              <a:latin typeface="+mn-lt"/>
            </a:endParaRPr>
          </a:p>
        </p:txBody>
      </p:sp>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a:defRPr/>
            </a:pPr>
            <a:fld id="{AE835F92-F854-47E4-A417-6D93DF4104F5}" type="slidenum">
              <a:rPr lang="en-US" sz="1000" b="1">
                <a:solidFill>
                  <a:schemeClr val="accent2"/>
                </a:solidFill>
                <a:latin typeface="+mn-lt"/>
              </a:rPr>
              <a:pPr algn="ctr">
                <a:defRPr/>
              </a:pPr>
              <a:t>7</a:t>
            </a:fld>
            <a:endParaRPr lang="en-US" sz="1000" b="1">
              <a:solidFill>
                <a:schemeClr val="accent2"/>
              </a:solidFill>
              <a:latin typeface="+mn-lt"/>
            </a:endParaRPr>
          </a:p>
        </p:txBody>
      </p:sp>
      <p:sp>
        <p:nvSpPr>
          <p:cNvPr id="7173" name="Rectangle 2"/>
          <p:cNvSpPr>
            <a:spLocks noGrp="1" noChangeArrowheads="1"/>
          </p:cNvSpPr>
          <p:nvPr>
            <p:ph type="title" idx="4294967295"/>
          </p:nvPr>
        </p:nvSpPr>
        <p:spPr>
          <a:xfrm>
            <a:off x="151606" y="246898"/>
            <a:ext cx="7597775" cy="655637"/>
          </a:xfrm>
        </p:spPr>
        <p:txBody>
          <a:bodyPr>
            <a:noAutofit/>
          </a:bodyPr>
          <a:lstStyle/>
          <a:p>
            <a:r>
              <a:rPr lang="en-GB" altLang="nl-NL" sz="4400" dirty="0"/>
              <a:t>IWA Water balance</a:t>
            </a:r>
            <a:endParaRPr lang="nl-NL" altLang="nl-NL" sz="4400" dirty="0"/>
          </a:p>
        </p:txBody>
      </p:sp>
      <p:sp>
        <p:nvSpPr>
          <p:cNvPr id="7174"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graphicFrame>
        <p:nvGraphicFramePr>
          <p:cNvPr id="274436" name="Group 4"/>
          <p:cNvGraphicFramePr>
            <a:graphicFrameLocks noGrp="1"/>
          </p:cNvGraphicFramePr>
          <p:nvPr>
            <p:extLst>
              <p:ext uri="{D42A27DB-BD31-4B8C-83A1-F6EECF244321}">
                <p14:modId xmlns:p14="http://schemas.microsoft.com/office/powerpoint/2010/main" val="1566562668"/>
              </p:ext>
            </p:extLst>
          </p:nvPr>
        </p:nvGraphicFramePr>
        <p:xfrm>
          <a:off x="151606" y="1088772"/>
          <a:ext cx="8208963" cy="5366387"/>
        </p:xfrm>
        <a:graphic>
          <a:graphicData uri="http://schemas.openxmlformats.org/drawingml/2006/table">
            <a:tbl>
              <a:tblPr/>
              <a:tblGrid>
                <a:gridCol w="1498600">
                  <a:extLst>
                    <a:ext uri="{9D8B030D-6E8A-4147-A177-3AD203B41FA5}">
                      <a16:colId xmlns:a16="http://schemas.microsoft.com/office/drawing/2014/main" xmlns="" val="20000"/>
                    </a:ext>
                  </a:extLst>
                </a:gridCol>
                <a:gridCol w="1404938">
                  <a:extLst>
                    <a:ext uri="{9D8B030D-6E8A-4147-A177-3AD203B41FA5}">
                      <a16:colId xmlns:a16="http://schemas.microsoft.com/office/drawing/2014/main" xmlns="" val="20001"/>
                    </a:ext>
                  </a:extLst>
                </a:gridCol>
                <a:gridCol w="1716087">
                  <a:extLst>
                    <a:ext uri="{9D8B030D-6E8A-4147-A177-3AD203B41FA5}">
                      <a16:colId xmlns:a16="http://schemas.microsoft.com/office/drawing/2014/main" xmlns="" val="20002"/>
                    </a:ext>
                  </a:extLst>
                </a:gridCol>
                <a:gridCol w="2341563">
                  <a:extLst>
                    <a:ext uri="{9D8B030D-6E8A-4147-A177-3AD203B41FA5}">
                      <a16:colId xmlns:a16="http://schemas.microsoft.com/office/drawing/2014/main" xmlns="" val="20003"/>
                    </a:ext>
                  </a:extLst>
                </a:gridCol>
                <a:gridCol w="1247775">
                  <a:extLst>
                    <a:ext uri="{9D8B030D-6E8A-4147-A177-3AD203B41FA5}">
                      <a16:colId xmlns:a16="http://schemas.microsoft.com/office/drawing/2014/main" xmlns="" val="20004"/>
                    </a:ext>
                  </a:extLst>
                </a:gridCol>
              </a:tblGrid>
              <a:tr h="542925">
                <a:tc row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cs typeface="Times New Roman" pitchFamily="18" charset="0"/>
                        </a:rPr>
                        <a:t>Total System Input Volume </a:t>
                      </a:r>
                      <a:endParaRPr kumimoji="0" lang="en-GB" sz="14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cs typeface="Times New Roman" pitchFamily="18" charset="0"/>
                        </a:rPr>
                        <a:t>Authorised consumption</a:t>
                      </a:r>
                      <a:endParaRPr kumimoji="0" lang="en-GB" sz="14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cs typeface="Times New Roman" pitchFamily="18" charset="0"/>
                        </a:rPr>
                        <a:t>Billed authorised consumption</a:t>
                      </a:r>
                      <a:endParaRPr kumimoji="0" lang="en-GB" sz="1400" b="1"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cs typeface="Times New Roman" pitchFamily="18" charset="0"/>
                        </a:rPr>
                        <a:t>Billed metered consumption </a:t>
                      </a:r>
                      <a:endParaRPr kumimoji="0" lang="en-GB" sz="14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cs typeface="Times New Roman" pitchFamily="18" charset="0"/>
                        </a:rPr>
                        <a:t>Revenue water</a:t>
                      </a:r>
                      <a:endParaRPr kumimoji="0" lang="en-GB" sz="1400" b="1" i="0" u="none" strike="noStrike" cap="none" normalizeH="0" baseline="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35000">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cs typeface="Times New Roman" pitchFamily="18" charset="0"/>
                        </a:rPr>
                        <a:t>Billed unmetered consumption</a:t>
                      </a:r>
                      <a:endParaRPr kumimoji="0" lang="en-GB" sz="14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vi-VN"/>
                    </a:p>
                  </a:txBody>
                  <a:tcPr/>
                </a:tc>
                <a:extLst>
                  <a:ext uri="{0D108BD9-81ED-4DB2-BD59-A6C34878D82A}">
                    <a16:rowId xmlns:a16="http://schemas.microsoft.com/office/drawing/2014/main" xmlns="" val="10001"/>
                  </a:ext>
                </a:extLst>
              </a:tr>
              <a:tr h="541338">
                <a:tc vMerge="1">
                  <a:txBody>
                    <a:bodyPr/>
                    <a:lstStyle/>
                    <a:p>
                      <a:endParaRPr lang="vi-VN"/>
                    </a:p>
                  </a:txBody>
                  <a:tcPr/>
                </a:tc>
                <a:tc vMerge="1">
                  <a:txBody>
                    <a:bodyPr/>
                    <a:lstStyle/>
                    <a:p>
                      <a:endParaRPr lang="vi-VN"/>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cs typeface="Times New Roman" pitchFamily="18" charset="0"/>
                        </a:rPr>
                        <a:t>Unbilled authorised consumption</a:t>
                      </a:r>
                      <a:endParaRPr kumimoji="0" lang="en-GB" sz="14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EB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cs typeface="Times New Roman" pitchFamily="18" charset="0"/>
                        </a:rPr>
                        <a:t>Unbilled metered consumption</a:t>
                      </a:r>
                      <a:endParaRPr kumimoji="0" lang="en-GB" sz="1400" b="1"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EBF8"/>
                    </a:solidFill>
                  </a:tcPr>
                </a:tc>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bg1"/>
                          </a:solidFill>
                          <a:effectLst/>
                          <a:latin typeface="Arial" charset="0"/>
                          <a:cs typeface="Times New Roman" pitchFamily="18" charset="0"/>
                        </a:rPr>
                        <a:t>Non-revenue water</a:t>
                      </a:r>
                      <a:endParaRPr kumimoji="0" lang="en-GB" sz="1400" b="1" i="0" u="none" strike="noStrike" cap="none" normalizeH="0" baseline="0" dirty="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C76AA"/>
                    </a:solidFill>
                  </a:tcPr>
                </a:tc>
                <a:extLst>
                  <a:ext uri="{0D108BD9-81ED-4DB2-BD59-A6C34878D82A}">
                    <a16:rowId xmlns:a16="http://schemas.microsoft.com/office/drawing/2014/main" xmlns="" val="10002"/>
                  </a:ext>
                </a:extLst>
              </a:tr>
              <a:tr h="542925">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cs typeface="Times New Roman" pitchFamily="18" charset="0"/>
                        </a:rPr>
                        <a:t>Unbilled unmetered consumption</a:t>
                      </a:r>
                      <a:endParaRPr kumimoji="0" lang="en-GB" sz="1400" b="1"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EBF8"/>
                    </a:solidFill>
                  </a:tcPr>
                </a:tc>
                <a:tc vMerge="1">
                  <a:txBody>
                    <a:bodyPr/>
                    <a:lstStyle/>
                    <a:p>
                      <a:endParaRPr lang="vi-VN"/>
                    </a:p>
                  </a:txBody>
                  <a:tcPr/>
                </a:tc>
                <a:extLst>
                  <a:ext uri="{0D108BD9-81ED-4DB2-BD59-A6C34878D82A}">
                    <a16:rowId xmlns:a16="http://schemas.microsoft.com/office/drawing/2014/main" xmlns="" val="10003"/>
                  </a:ext>
                </a:extLst>
              </a:tr>
              <a:tr h="541338">
                <a:tc vMerge="1">
                  <a:txBody>
                    <a:bodyPr/>
                    <a:lstStyle/>
                    <a:p>
                      <a:endParaRPr lang="vi-VN"/>
                    </a:p>
                  </a:txBody>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cs typeface="Times New Roman" pitchFamily="18" charset="0"/>
                        </a:rPr>
                        <a:t>Water losses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cs typeface="Times New Roman" pitchFamily="18" charset="0"/>
                        </a:rPr>
                        <a:t>(Unaccounted-For Water)</a:t>
                      </a:r>
                      <a:endParaRPr kumimoji="0" lang="en-GB" sz="14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cs typeface="Times New Roman" pitchFamily="18" charset="0"/>
                        </a:rPr>
                        <a:t>Apparent losses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cs typeface="Times New Roman" pitchFamily="18" charset="0"/>
                        </a:rPr>
                        <a:t>(Commercial losses)</a:t>
                      </a:r>
                      <a:endParaRPr kumimoji="0" lang="en-GB" sz="14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D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tx1"/>
                          </a:solidFill>
                          <a:effectLst/>
                          <a:latin typeface="Arial" charset="0"/>
                          <a:cs typeface="Times New Roman" pitchFamily="18" charset="0"/>
                        </a:rPr>
                        <a:t>Unauthorised consumption</a:t>
                      </a:r>
                      <a:endParaRPr kumimoji="0" lang="en-GB" sz="1400" b="1" i="0" u="none" strike="noStrike" cap="none" normalizeH="0" baseline="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DFFF"/>
                    </a:solidFill>
                  </a:tcPr>
                </a:tc>
                <a:tc vMerge="1">
                  <a:txBody>
                    <a:bodyPr/>
                    <a:lstStyle/>
                    <a:p>
                      <a:endParaRPr lang="vi-VN"/>
                    </a:p>
                  </a:txBody>
                  <a:tcPr/>
                </a:tc>
                <a:extLst>
                  <a:ext uri="{0D108BD9-81ED-4DB2-BD59-A6C34878D82A}">
                    <a16:rowId xmlns:a16="http://schemas.microsoft.com/office/drawing/2014/main" xmlns="" val="10004"/>
                  </a:ext>
                </a:extLst>
              </a:tr>
              <a:tr h="336550">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Arial" charset="0"/>
                          <a:cs typeface="Times New Roman" pitchFamily="18" charset="0"/>
                        </a:rPr>
                        <a:t>Metering inaccuracies and data errors</a:t>
                      </a:r>
                      <a:endParaRPr kumimoji="0" lang="en-GB" sz="14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DFFF"/>
                    </a:solidFill>
                  </a:tcPr>
                </a:tc>
                <a:tc vMerge="1">
                  <a:txBody>
                    <a:bodyPr/>
                    <a:lstStyle/>
                    <a:p>
                      <a:endParaRPr lang="vi-VN"/>
                    </a:p>
                  </a:txBody>
                  <a:tcPr/>
                </a:tc>
                <a:extLst>
                  <a:ext uri="{0D108BD9-81ED-4DB2-BD59-A6C34878D82A}">
                    <a16:rowId xmlns:a16="http://schemas.microsoft.com/office/drawing/2014/main" xmlns="" val="10005"/>
                  </a:ext>
                </a:extLst>
              </a:tr>
              <a:tr h="750888">
                <a:tc vMerge="1">
                  <a:txBody>
                    <a:bodyPr/>
                    <a:lstStyle/>
                    <a:p>
                      <a:endParaRPr lang="vi-VN"/>
                    </a:p>
                  </a:txBody>
                  <a:tcPr/>
                </a:tc>
                <a:tc vMerge="1">
                  <a:txBody>
                    <a:bodyPr/>
                    <a:lstStyle/>
                    <a:p>
                      <a:endParaRPr lang="vi-VN"/>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FFFFFF"/>
                          </a:solidFill>
                          <a:effectLst/>
                          <a:latin typeface="Arial" charset="0"/>
                          <a:cs typeface="Times New Roman" pitchFamily="18" charset="0"/>
                        </a:rPr>
                        <a:t>Real losses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a:ln>
                            <a:noFill/>
                          </a:ln>
                          <a:solidFill>
                            <a:srgbClr val="FFFFFF"/>
                          </a:solidFill>
                          <a:effectLst/>
                          <a:latin typeface="Arial" charset="0"/>
                          <a:cs typeface="Times New Roman" pitchFamily="18" charset="0"/>
                        </a:rPr>
                        <a:t>(Physical losses)</a:t>
                      </a:r>
                      <a:endParaRPr kumimoji="0" lang="en-GB" sz="1400" b="1" i="0" u="none" strike="noStrike" cap="none" normalizeH="0" baseline="0">
                        <a:ln>
                          <a:noFill/>
                        </a:ln>
                        <a:solidFill>
                          <a:srgbClr val="FFFFFF"/>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A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FFFFFF"/>
                          </a:solidFill>
                          <a:effectLst/>
                          <a:latin typeface="Arial" charset="0"/>
                          <a:cs typeface="Times New Roman" pitchFamily="18" charset="0"/>
                        </a:rPr>
                        <a:t>Leakage in transmission and distribution lines</a:t>
                      </a:r>
                      <a:endParaRPr kumimoji="0" lang="en-GB" sz="1400" b="1" i="0" u="none" strike="noStrike" cap="none" normalizeH="0" baseline="0">
                        <a:ln>
                          <a:noFill/>
                        </a:ln>
                        <a:solidFill>
                          <a:srgbClr val="FFFFFF"/>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A0FF"/>
                    </a:solidFill>
                  </a:tcPr>
                </a:tc>
                <a:tc vMerge="1">
                  <a:txBody>
                    <a:bodyPr/>
                    <a:lstStyle/>
                    <a:p>
                      <a:endParaRPr lang="vi-VN"/>
                    </a:p>
                  </a:txBody>
                  <a:tcPr/>
                </a:tc>
                <a:extLst>
                  <a:ext uri="{0D108BD9-81ED-4DB2-BD59-A6C34878D82A}">
                    <a16:rowId xmlns:a16="http://schemas.microsoft.com/office/drawing/2014/main" xmlns="" val="10006"/>
                  </a:ext>
                </a:extLst>
              </a:tr>
              <a:tr h="541338">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FFFFFF"/>
                          </a:solidFill>
                          <a:effectLst/>
                          <a:latin typeface="Arial" charset="0"/>
                          <a:cs typeface="Times New Roman" pitchFamily="18" charset="0"/>
                        </a:rPr>
                        <a:t>Leakage and overflows at storage tanks</a:t>
                      </a:r>
                      <a:endParaRPr kumimoji="0" lang="en-GB" sz="1400" b="1" i="0" u="none" strike="noStrike" cap="none" normalizeH="0" baseline="0">
                        <a:ln>
                          <a:noFill/>
                        </a:ln>
                        <a:solidFill>
                          <a:srgbClr val="FFFFFF"/>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A0FF"/>
                    </a:solidFill>
                  </a:tcPr>
                </a:tc>
                <a:tc vMerge="1">
                  <a:txBody>
                    <a:bodyPr/>
                    <a:lstStyle/>
                    <a:p>
                      <a:endParaRPr lang="vi-VN"/>
                    </a:p>
                  </a:txBody>
                  <a:tcPr/>
                </a:tc>
                <a:extLst>
                  <a:ext uri="{0D108BD9-81ED-4DB2-BD59-A6C34878D82A}">
                    <a16:rowId xmlns:a16="http://schemas.microsoft.com/office/drawing/2014/main" xmlns="" val="10007"/>
                  </a:ext>
                </a:extLst>
              </a:tr>
              <a:tr h="752475">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FFFFFF"/>
                          </a:solidFill>
                          <a:effectLst/>
                          <a:latin typeface="Arial" charset="0"/>
                          <a:cs typeface="Times New Roman" pitchFamily="18" charset="0"/>
                        </a:rPr>
                        <a:t>Leakage on service connections up to customer meters</a:t>
                      </a:r>
                      <a:endParaRPr kumimoji="0" lang="en-GB" sz="1400" b="1" i="0" u="none" strike="noStrike" cap="none" normalizeH="0" baseline="0" dirty="0">
                        <a:ln>
                          <a:noFill/>
                        </a:ln>
                        <a:solidFill>
                          <a:srgbClr val="FFFFFF"/>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A0FF"/>
                    </a:solidFill>
                  </a:tcPr>
                </a:tc>
                <a:tc vMerge="1">
                  <a:txBody>
                    <a:bodyPr/>
                    <a:lstStyle/>
                    <a:p>
                      <a:endParaRPr lang="vi-VN"/>
                    </a:p>
                  </a:txBody>
                  <a:tcPr/>
                </a:tc>
                <a:extLst>
                  <a:ext uri="{0D108BD9-81ED-4DB2-BD59-A6C34878D82A}">
                    <a16:rowId xmlns:a16="http://schemas.microsoft.com/office/drawing/2014/main" xmlns="" val="10008"/>
                  </a:ext>
                </a:extLst>
              </a:tr>
            </a:tbl>
          </a:graphicData>
        </a:graphic>
      </p:graphicFrame>
      <p:pic>
        <p:nvPicPr>
          <p:cNvPr id="8" name="Picture 9" descr="https://encrypted-tbn0.gstatic.com/images?q=tbn:ANd9GcTFKEdyQvSVmczDrXImaVT7A8B6RnpC_-XWYWRX12QKSlCd0dosqKK1WfQ">
            <a:hlinkClick r:id="rId3"/>
          </p:cNvPr>
          <p:cNvPicPr>
            <a:picLocks noChangeAspect="1" noChangeArrowheads="1"/>
          </p:cNvPicPr>
          <p:nvPr/>
        </p:nvPicPr>
        <p:blipFill>
          <a:blip r:embed="rId4" cstate="email"/>
          <a:srcRect/>
          <a:stretch>
            <a:fillRect/>
          </a:stretch>
        </p:blipFill>
        <p:spPr bwMode="auto">
          <a:xfrm>
            <a:off x="8448982" y="1267069"/>
            <a:ext cx="680731" cy="663853"/>
          </a:xfrm>
          <a:prstGeom prst="rect">
            <a:avLst/>
          </a:prstGeom>
          <a:noFill/>
          <a:ln w="9525">
            <a:noFill/>
            <a:miter lim="800000"/>
            <a:headEnd/>
            <a:tailEnd/>
          </a:ln>
        </p:spPr>
      </p:pic>
      <p:pic>
        <p:nvPicPr>
          <p:cNvPr id="9" name="Picture 4" descr="https://encrypted-tbn3.gstatic.com/images?q=tbn:ANd9GcROU8OUhdxwiUk5Use3RKuNJTVw1nhTc0YbN_Y1yoBs-cJ_tifqgA">
            <a:hlinkClick r:id="rId5"/>
          </p:cNvPr>
          <p:cNvPicPr>
            <a:picLocks noChangeAspect="1" noChangeArrowheads="1"/>
          </p:cNvPicPr>
          <p:nvPr/>
        </p:nvPicPr>
        <p:blipFill>
          <a:blip r:embed="rId6" cstate="print"/>
          <a:srcRect/>
          <a:stretch>
            <a:fillRect/>
          </a:stretch>
        </p:blipFill>
        <p:spPr bwMode="auto">
          <a:xfrm>
            <a:off x="8447460" y="4004863"/>
            <a:ext cx="649162" cy="649162"/>
          </a:xfrm>
          <a:prstGeom prst="rect">
            <a:avLst/>
          </a:prstGeom>
          <a:noFill/>
        </p:spPr>
      </p:pic>
      <p:sp>
        <p:nvSpPr>
          <p:cNvPr id="2" name="Footer Placeholder 1"/>
          <p:cNvSpPr>
            <a:spLocks noGrp="1"/>
          </p:cNvSpPr>
          <p:nvPr>
            <p:ph type="ftr" sz="quarter" idx="11"/>
          </p:nvPr>
        </p:nvSpPr>
        <p:spPr>
          <a:xfrm>
            <a:off x="2763448" y="6448251"/>
            <a:ext cx="3617103" cy="365125"/>
          </a:xfrm>
        </p:spPr>
        <p:txBody>
          <a:bodyPr/>
          <a:lstStyle/>
          <a:p>
            <a:r>
              <a:rPr lang="en-US" dirty="0"/>
              <a:t>IWA water balance</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7</a:t>
            </a:fld>
            <a:endParaRPr lang="en-US">
              <a:solidFill>
                <a:srgbClr val="2D9BDC"/>
              </a:solidFill>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229598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ate Placeholder 3"/>
          <p:cNvSpPr txBox="1">
            <a:spLocks noGrp="1"/>
          </p:cNvSpPr>
          <p:nvPr/>
        </p:nvSpPr>
        <p:spPr bwMode="auto">
          <a:xfrm>
            <a:off x="4256088" y="6480175"/>
            <a:ext cx="631825" cy="360363"/>
          </a:xfrm>
          <a:prstGeom prst="rect">
            <a:avLst/>
          </a:prstGeom>
          <a:noFill/>
          <a:ln>
            <a:miter lim="800000"/>
            <a:headEnd/>
            <a:tailEnd/>
          </a:ln>
        </p:spPr>
        <p:txBody>
          <a:bodyPr anchor="ctr"/>
          <a:lstStyle/>
          <a:p>
            <a:pPr algn="ctr">
              <a:defRPr/>
            </a:pPr>
            <a:fld id="{066DBD2D-148E-4986-AA4D-1973C23946FC}" type="datetime4">
              <a:rPr lang="nl-NL" sz="1000" b="1">
                <a:solidFill>
                  <a:schemeClr val="accent2"/>
                </a:solidFill>
                <a:latin typeface="+mn-lt"/>
              </a:rPr>
              <a:pPr algn="ctr">
                <a:defRPr/>
              </a:pPr>
              <a:t>2 oktober 2018</a:t>
            </a:fld>
            <a:endParaRPr lang="en-US" sz="1000" b="1">
              <a:solidFill>
                <a:schemeClr val="accent2"/>
              </a:solidFill>
              <a:latin typeface="+mn-lt"/>
            </a:endParaRPr>
          </a:p>
        </p:txBody>
      </p:sp>
      <p:sp>
        <p:nvSpPr>
          <p:cNvPr id="41" name="Slide Number Placeholder 5"/>
          <p:cNvSpPr txBox="1">
            <a:spLocks noGrp="1"/>
          </p:cNvSpPr>
          <p:nvPr/>
        </p:nvSpPr>
        <p:spPr bwMode="auto">
          <a:xfrm>
            <a:off x="8499475" y="6430963"/>
            <a:ext cx="630238" cy="360362"/>
          </a:xfrm>
          <a:prstGeom prst="rect">
            <a:avLst/>
          </a:prstGeom>
          <a:noFill/>
          <a:ln>
            <a:miter lim="800000"/>
            <a:headEnd/>
            <a:tailEnd/>
          </a:ln>
        </p:spPr>
        <p:txBody>
          <a:bodyPr anchor="ctr"/>
          <a:lstStyle/>
          <a:p>
            <a:pPr algn="ctr">
              <a:defRPr/>
            </a:pPr>
            <a:fld id="{AE835F92-F854-47E4-A417-6D93DF4104F5}" type="slidenum">
              <a:rPr lang="en-US" sz="1000" b="1">
                <a:solidFill>
                  <a:schemeClr val="accent2"/>
                </a:solidFill>
                <a:latin typeface="+mn-lt"/>
              </a:rPr>
              <a:pPr algn="ctr">
                <a:defRPr/>
              </a:pPr>
              <a:t>8</a:t>
            </a:fld>
            <a:endParaRPr lang="en-US" sz="1000" b="1">
              <a:solidFill>
                <a:schemeClr val="accent2"/>
              </a:solidFill>
              <a:latin typeface="+mn-lt"/>
            </a:endParaRPr>
          </a:p>
        </p:txBody>
      </p:sp>
      <p:sp>
        <p:nvSpPr>
          <p:cNvPr id="7173" name="Rectangle 2"/>
          <p:cNvSpPr>
            <a:spLocks noGrp="1" noChangeArrowheads="1"/>
          </p:cNvSpPr>
          <p:nvPr>
            <p:ph type="title" idx="4294967295"/>
          </p:nvPr>
        </p:nvSpPr>
        <p:spPr>
          <a:xfrm>
            <a:off x="151606" y="246898"/>
            <a:ext cx="7597775" cy="655637"/>
          </a:xfrm>
        </p:spPr>
        <p:txBody>
          <a:bodyPr>
            <a:noAutofit/>
          </a:bodyPr>
          <a:lstStyle/>
          <a:p>
            <a:r>
              <a:rPr lang="en-GB" altLang="nl-NL" sz="4400" dirty="0"/>
              <a:t>IWA Water balance</a:t>
            </a:r>
            <a:endParaRPr lang="nl-NL" altLang="nl-NL" sz="4400" dirty="0"/>
          </a:p>
        </p:txBody>
      </p:sp>
      <p:sp>
        <p:nvSpPr>
          <p:cNvPr id="7174" name="Rectangle 3"/>
          <p:cNvSpPr>
            <a:spLocks noChangeArrowheads="1"/>
          </p:cNvSpPr>
          <p:nvPr/>
        </p:nvSpPr>
        <p:spPr bwMode="auto">
          <a:xfrm>
            <a:off x="0" y="1279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ltLang="nl-NL"/>
          </a:p>
        </p:txBody>
      </p:sp>
      <p:graphicFrame>
        <p:nvGraphicFramePr>
          <p:cNvPr id="274436" name="Group 4"/>
          <p:cNvGraphicFramePr>
            <a:graphicFrameLocks noGrp="1"/>
          </p:cNvGraphicFramePr>
          <p:nvPr>
            <p:extLst>
              <p:ext uri="{D42A27DB-BD31-4B8C-83A1-F6EECF244321}">
                <p14:modId xmlns:p14="http://schemas.microsoft.com/office/powerpoint/2010/main" val="2637540848"/>
              </p:ext>
            </p:extLst>
          </p:nvPr>
        </p:nvGraphicFramePr>
        <p:xfrm>
          <a:off x="251520" y="1415491"/>
          <a:ext cx="8030024" cy="5033549"/>
        </p:xfrm>
        <a:graphic>
          <a:graphicData uri="http://schemas.openxmlformats.org/drawingml/2006/table">
            <a:tbl>
              <a:tblPr/>
              <a:tblGrid>
                <a:gridCol w="1465934">
                  <a:extLst>
                    <a:ext uri="{9D8B030D-6E8A-4147-A177-3AD203B41FA5}">
                      <a16:colId xmlns:a16="http://schemas.microsoft.com/office/drawing/2014/main" xmlns="" val="20000"/>
                    </a:ext>
                  </a:extLst>
                </a:gridCol>
                <a:gridCol w="1374313">
                  <a:extLst>
                    <a:ext uri="{9D8B030D-6E8A-4147-A177-3AD203B41FA5}">
                      <a16:colId xmlns:a16="http://schemas.microsoft.com/office/drawing/2014/main" xmlns="" val="20001"/>
                    </a:ext>
                  </a:extLst>
                </a:gridCol>
                <a:gridCol w="1678680">
                  <a:extLst>
                    <a:ext uri="{9D8B030D-6E8A-4147-A177-3AD203B41FA5}">
                      <a16:colId xmlns:a16="http://schemas.microsoft.com/office/drawing/2014/main" xmlns="" val="20002"/>
                    </a:ext>
                  </a:extLst>
                </a:gridCol>
                <a:gridCol w="2290521">
                  <a:extLst>
                    <a:ext uri="{9D8B030D-6E8A-4147-A177-3AD203B41FA5}">
                      <a16:colId xmlns:a16="http://schemas.microsoft.com/office/drawing/2014/main" xmlns="" val="20003"/>
                    </a:ext>
                  </a:extLst>
                </a:gridCol>
                <a:gridCol w="1220576">
                  <a:extLst>
                    <a:ext uri="{9D8B030D-6E8A-4147-A177-3AD203B41FA5}">
                      <a16:colId xmlns:a16="http://schemas.microsoft.com/office/drawing/2014/main" xmlns="" val="20004"/>
                    </a:ext>
                  </a:extLst>
                </a:gridCol>
              </a:tblGrid>
              <a:tr h="457200">
                <a:tc row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Total System Input Volume </a:t>
                      </a:r>
                      <a:endParaRPr kumimoji="0" lang="en-GB" sz="12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Authorised consumption</a:t>
                      </a:r>
                      <a:endParaRPr kumimoji="0" lang="en-GB" sz="12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Billed authorised consumption</a:t>
                      </a:r>
                      <a:endParaRPr kumimoji="0" lang="en-GB" sz="12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Paid billed metered consumption </a:t>
                      </a:r>
                      <a:endParaRPr kumimoji="0" lang="en-GB" sz="12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Revenue water</a:t>
                      </a:r>
                      <a:endParaRPr kumimoji="0" lang="en-GB" sz="12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20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1"/>
                          </a:solidFill>
                          <a:effectLst/>
                          <a:latin typeface="Arial" charset="0"/>
                          <a:cs typeface="Times New Roman" pitchFamily="18" charset="0"/>
                        </a:rPr>
                        <a:t>Paid billed unmetered consumption</a:t>
                      </a:r>
                      <a:endParaRPr kumimoji="0" lang="en-GB" sz="12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xmlns="" val="10001"/>
                  </a:ext>
                </a:extLst>
              </a:tr>
              <a:tr h="457200">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Unpaid billed metered consumption </a:t>
                      </a:r>
                      <a:endParaRPr kumimoji="0" lang="en-GB" sz="12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charset="0"/>
                          <a:cs typeface="Times New Roman" pitchFamily="18" charset="0"/>
                        </a:rPr>
                        <a:t>Non-revenue water</a:t>
                      </a:r>
                      <a:endParaRPr kumimoji="0" lang="en-GB" sz="1200" b="1" i="0" u="none" strike="noStrike" cap="none" normalizeH="0" baseline="0" dirty="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75000"/>
                      </a:schemeClr>
                    </a:solidFill>
                  </a:tcPr>
                </a:tc>
                <a:extLst>
                  <a:ext uri="{0D108BD9-81ED-4DB2-BD59-A6C34878D82A}">
                    <a16:rowId xmlns:a16="http://schemas.microsoft.com/office/drawing/2014/main" xmlns="" val="10002"/>
                  </a:ext>
                </a:extLst>
              </a:tr>
              <a:tr h="45720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cap="none" normalizeH="0" baseline="0" dirty="0">
                          <a:ln>
                            <a:noFill/>
                          </a:ln>
                          <a:solidFill>
                            <a:schemeClr val="tx1"/>
                          </a:solidFill>
                          <a:effectLst/>
                          <a:latin typeface="Arial" charset="0"/>
                          <a:cs typeface="Times New Roman" pitchFamily="18" charset="0"/>
                        </a:rPr>
                        <a:t>Unpaid billed unmetered consumption</a:t>
                      </a:r>
                      <a:endParaRPr kumimoji="0" lang="en-GB" sz="12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GB"/>
                    </a:p>
                  </a:txBody>
                  <a:tcPr/>
                </a:tc>
                <a:extLst>
                  <a:ext uri="{0D108BD9-81ED-4DB2-BD59-A6C34878D82A}">
                    <a16:rowId xmlns:a16="http://schemas.microsoft.com/office/drawing/2014/main" xmlns="" val="10003"/>
                  </a:ext>
                </a:extLst>
              </a:tr>
              <a:tr h="457200">
                <a:tc vMerge="1">
                  <a:txBody>
                    <a:bodyPr/>
                    <a:lstStyle/>
                    <a:p>
                      <a:endParaRPr lang="vi-VN"/>
                    </a:p>
                  </a:txBody>
                  <a:tcPr/>
                </a:tc>
                <a:tc vMerge="1">
                  <a:txBody>
                    <a:bodyPr/>
                    <a:lstStyle/>
                    <a:p>
                      <a:endParaRPr lang="vi-VN"/>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Unbilled authorised consumption</a:t>
                      </a:r>
                      <a:endParaRPr kumimoji="0" lang="en-GB" sz="12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EBF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Unbilled metered consumption</a:t>
                      </a:r>
                      <a:endParaRPr kumimoji="0" lang="en-GB" sz="12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EBF8"/>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chemeClr val="bg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C76AA"/>
                    </a:solidFill>
                  </a:tcPr>
                </a:tc>
                <a:extLst>
                  <a:ext uri="{0D108BD9-81ED-4DB2-BD59-A6C34878D82A}">
                    <a16:rowId xmlns:a16="http://schemas.microsoft.com/office/drawing/2014/main" xmlns="" val="10004"/>
                  </a:ext>
                </a:extLst>
              </a:tr>
              <a:tr h="457200">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Unbilled unmetered consumption</a:t>
                      </a:r>
                      <a:endParaRPr kumimoji="0" lang="en-GB" sz="12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5EBF8"/>
                    </a:solidFill>
                  </a:tcPr>
                </a:tc>
                <a:tc vMerge="1">
                  <a:txBody>
                    <a:bodyPr/>
                    <a:lstStyle/>
                    <a:p>
                      <a:endParaRPr lang="vi-VN"/>
                    </a:p>
                  </a:txBody>
                  <a:tcPr/>
                </a:tc>
                <a:extLst>
                  <a:ext uri="{0D108BD9-81ED-4DB2-BD59-A6C34878D82A}">
                    <a16:rowId xmlns:a16="http://schemas.microsoft.com/office/drawing/2014/main" xmlns="" val="10005"/>
                  </a:ext>
                </a:extLst>
              </a:tr>
              <a:tr h="342478">
                <a:tc vMerge="1">
                  <a:txBody>
                    <a:bodyPr/>
                    <a:lstStyle/>
                    <a:p>
                      <a:endParaRPr lang="vi-VN"/>
                    </a:p>
                  </a:txBody>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Water losses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(UFW)</a:t>
                      </a:r>
                      <a:endParaRPr kumimoji="0" lang="en-GB" sz="12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Apparent losses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(Commercial losses)</a:t>
                      </a:r>
                      <a:endParaRPr kumimoji="0" lang="en-GB" sz="1200" b="1" i="0" u="none" strike="noStrike" cap="none" normalizeH="0" baseline="0" dirty="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D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Unauthorised consumption</a:t>
                      </a:r>
                      <a:endParaRPr kumimoji="0" lang="en-GB" sz="12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DFFF"/>
                    </a:solidFill>
                  </a:tcPr>
                </a:tc>
                <a:tc vMerge="1">
                  <a:txBody>
                    <a:bodyPr/>
                    <a:lstStyle/>
                    <a:p>
                      <a:endParaRPr lang="vi-VN"/>
                    </a:p>
                  </a:txBody>
                  <a:tcPr/>
                </a:tc>
                <a:extLst>
                  <a:ext uri="{0D108BD9-81ED-4DB2-BD59-A6C34878D82A}">
                    <a16:rowId xmlns:a16="http://schemas.microsoft.com/office/drawing/2014/main" xmlns="" val="10006"/>
                  </a:ext>
                </a:extLst>
              </a:tr>
              <a:tr h="274320">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cs typeface="Times New Roman" pitchFamily="18" charset="0"/>
                        </a:rPr>
                        <a:t>Metering inaccuracies and data errors</a:t>
                      </a:r>
                      <a:endParaRPr kumimoji="0" lang="en-GB" sz="1200" b="1" i="0" u="none" strike="noStrike" cap="none" normalizeH="0" baseline="0" dirty="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5DFFF"/>
                    </a:solidFill>
                  </a:tcPr>
                </a:tc>
                <a:tc vMerge="1">
                  <a:txBody>
                    <a:bodyPr/>
                    <a:lstStyle/>
                    <a:p>
                      <a:endParaRPr lang="vi-VN"/>
                    </a:p>
                  </a:txBody>
                  <a:tcPr/>
                </a:tc>
                <a:extLst>
                  <a:ext uri="{0D108BD9-81ED-4DB2-BD59-A6C34878D82A}">
                    <a16:rowId xmlns:a16="http://schemas.microsoft.com/office/drawing/2014/main" xmlns="" val="10007"/>
                  </a:ext>
                </a:extLst>
              </a:tr>
              <a:tr h="475050">
                <a:tc vMerge="1">
                  <a:txBody>
                    <a:bodyPr/>
                    <a:lstStyle/>
                    <a:p>
                      <a:endParaRPr lang="vi-VN"/>
                    </a:p>
                  </a:txBody>
                  <a:tcPr/>
                </a:tc>
                <a:tc vMerge="1">
                  <a:txBody>
                    <a:bodyPr/>
                    <a:lstStyle/>
                    <a:p>
                      <a:endParaRPr lang="vi-VN"/>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rgbClr val="FFFFFF"/>
                          </a:solidFill>
                          <a:effectLst/>
                          <a:latin typeface="Arial" charset="0"/>
                          <a:cs typeface="Times New Roman" pitchFamily="18" charset="0"/>
                        </a:rPr>
                        <a:t>Real losses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a:ln>
                            <a:noFill/>
                          </a:ln>
                          <a:solidFill>
                            <a:srgbClr val="FFFFFF"/>
                          </a:solidFill>
                          <a:effectLst/>
                          <a:latin typeface="Arial" charset="0"/>
                          <a:cs typeface="Times New Roman" pitchFamily="18" charset="0"/>
                        </a:rPr>
                        <a:t>(Physical losses)</a:t>
                      </a:r>
                      <a:endParaRPr kumimoji="0" lang="en-GB" sz="1200" b="1" i="0" u="none" strike="noStrike" cap="none" normalizeH="0" baseline="0">
                        <a:ln>
                          <a:noFill/>
                        </a:ln>
                        <a:solidFill>
                          <a:srgbClr val="FFFFFF"/>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A0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FFFF"/>
                          </a:solidFill>
                          <a:effectLst/>
                          <a:latin typeface="Arial" charset="0"/>
                          <a:cs typeface="Times New Roman" pitchFamily="18" charset="0"/>
                        </a:rPr>
                        <a:t>Leakage in transmission and distribution lines</a:t>
                      </a:r>
                      <a:endParaRPr kumimoji="0" lang="en-GB" sz="1200" b="1" i="0" u="none" strike="noStrike" cap="none" normalizeH="0" baseline="0" dirty="0">
                        <a:ln>
                          <a:noFill/>
                        </a:ln>
                        <a:solidFill>
                          <a:srgbClr val="FFFFFF"/>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A0FF"/>
                    </a:solidFill>
                  </a:tcPr>
                </a:tc>
                <a:tc vMerge="1">
                  <a:txBody>
                    <a:bodyPr/>
                    <a:lstStyle/>
                    <a:p>
                      <a:endParaRPr lang="vi-VN"/>
                    </a:p>
                  </a:txBody>
                  <a:tcPr/>
                </a:tc>
                <a:extLst>
                  <a:ext uri="{0D108BD9-81ED-4DB2-BD59-A6C34878D82A}">
                    <a16:rowId xmlns:a16="http://schemas.microsoft.com/office/drawing/2014/main" xmlns="" val="10008"/>
                  </a:ext>
                </a:extLst>
              </a:tr>
              <a:tr h="457200">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FFFF"/>
                          </a:solidFill>
                          <a:effectLst/>
                          <a:latin typeface="Arial" charset="0"/>
                          <a:cs typeface="Times New Roman" pitchFamily="18" charset="0"/>
                        </a:rPr>
                        <a:t>Leakage and overflows at storage tanks</a:t>
                      </a:r>
                      <a:endParaRPr kumimoji="0" lang="en-GB" sz="1200" b="1" i="0" u="none" strike="noStrike" cap="none" normalizeH="0" baseline="0" dirty="0">
                        <a:ln>
                          <a:noFill/>
                        </a:ln>
                        <a:solidFill>
                          <a:srgbClr val="FFFFFF"/>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A0FF"/>
                    </a:solidFill>
                  </a:tcPr>
                </a:tc>
                <a:tc vMerge="1">
                  <a:txBody>
                    <a:bodyPr/>
                    <a:lstStyle/>
                    <a:p>
                      <a:endParaRPr lang="vi-VN"/>
                    </a:p>
                  </a:txBody>
                  <a:tcPr/>
                </a:tc>
                <a:extLst>
                  <a:ext uri="{0D108BD9-81ED-4DB2-BD59-A6C34878D82A}">
                    <a16:rowId xmlns:a16="http://schemas.microsoft.com/office/drawing/2014/main" xmlns="" val="10009"/>
                  </a:ext>
                </a:extLst>
              </a:tr>
              <a:tr h="558421">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FFFFFF"/>
                          </a:solidFill>
                          <a:effectLst/>
                          <a:latin typeface="Arial" charset="0"/>
                          <a:cs typeface="Times New Roman" pitchFamily="18" charset="0"/>
                        </a:rPr>
                        <a:t>Leakage on service connections</a:t>
                      </a:r>
                      <a:endParaRPr kumimoji="0" lang="en-GB" sz="1200" b="1" i="0" u="none" strike="noStrike" cap="none" normalizeH="0" baseline="0" dirty="0">
                        <a:ln>
                          <a:noFill/>
                        </a:ln>
                        <a:solidFill>
                          <a:srgbClr val="FFFFFF"/>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A0FF"/>
                    </a:solidFill>
                  </a:tcPr>
                </a:tc>
                <a:tc vMerge="1">
                  <a:txBody>
                    <a:bodyPr/>
                    <a:lstStyle/>
                    <a:p>
                      <a:endParaRPr lang="vi-VN"/>
                    </a:p>
                  </a:txBody>
                  <a:tcPr/>
                </a:tc>
                <a:extLst>
                  <a:ext uri="{0D108BD9-81ED-4DB2-BD59-A6C34878D82A}">
                    <a16:rowId xmlns:a16="http://schemas.microsoft.com/office/drawing/2014/main" xmlns="" val="10010"/>
                  </a:ext>
                </a:extLst>
              </a:tr>
            </a:tbl>
          </a:graphicData>
        </a:graphic>
      </p:graphicFrame>
      <p:pic>
        <p:nvPicPr>
          <p:cNvPr id="8" name="Picture 9" descr="https://encrypted-tbn0.gstatic.com/images?q=tbn:ANd9GcTFKEdyQvSVmczDrXImaVT7A8B6RnpC_-XWYWRX12QKSlCd0dosqKK1WfQ">
            <a:hlinkClick r:id="rId3"/>
          </p:cNvPr>
          <p:cNvPicPr>
            <a:picLocks noChangeAspect="1" noChangeArrowheads="1"/>
          </p:cNvPicPr>
          <p:nvPr/>
        </p:nvPicPr>
        <p:blipFill>
          <a:blip r:embed="rId4" cstate="email"/>
          <a:srcRect/>
          <a:stretch>
            <a:fillRect/>
          </a:stretch>
        </p:blipFill>
        <p:spPr bwMode="auto">
          <a:xfrm>
            <a:off x="8448982" y="1267069"/>
            <a:ext cx="680731" cy="663853"/>
          </a:xfrm>
          <a:prstGeom prst="rect">
            <a:avLst/>
          </a:prstGeom>
          <a:noFill/>
          <a:ln w="9525">
            <a:noFill/>
            <a:miter lim="800000"/>
            <a:headEnd/>
            <a:tailEnd/>
          </a:ln>
        </p:spPr>
      </p:pic>
      <p:pic>
        <p:nvPicPr>
          <p:cNvPr id="9" name="Picture 4" descr="https://encrypted-tbn3.gstatic.com/images?q=tbn:ANd9GcROU8OUhdxwiUk5Use3RKuNJTVw1nhTc0YbN_Y1yoBs-cJ_tifqgA">
            <a:hlinkClick r:id="rId5"/>
          </p:cNvPr>
          <p:cNvPicPr>
            <a:picLocks noChangeAspect="1" noChangeArrowheads="1"/>
          </p:cNvPicPr>
          <p:nvPr/>
        </p:nvPicPr>
        <p:blipFill>
          <a:blip r:embed="rId6" cstate="print"/>
          <a:srcRect/>
          <a:stretch>
            <a:fillRect/>
          </a:stretch>
        </p:blipFill>
        <p:spPr bwMode="auto">
          <a:xfrm>
            <a:off x="8447460" y="4004863"/>
            <a:ext cx="649162" cy="649162"/>
          </a:xfrm>
          <a:prstGeom prst="rect">
            <a:avLst/>
          </a:prstGeom>
          <a:noFill/>
        </p:spPr>
      </p:pic>
      <p:sp>
        <p:nvSpPr>
          <p:cNvPr id="2" name="Footer Placeholder 1"/>
          <p:cNvSpPr>
            <a:spLocks noGrp="1"/>
          </p:cNvSpPr>
          <p:nvPr>
            <p:ph type="ftr" sz="quarter" idx="11"/>
          </p:nvPr>
        </p:nvSpPr>
        <p:spPr>
          <a:xfrm>
            <a:off x="2763448" y="6448251"/>
            <a:ext cx="3617103" cy="365125"/>
          </a:xfrm>
        </p:spPr>
        <p:txBody>
          <a:bodyPr/>
          <a:lstStyle/>
          <a:p>
            <a:r>
              <a:rPr lang="en-US" dirty="0"/>
              <a:t>IWA water balance</a:t>
            </a:r>
          </a:p>
        </p:txBody>
      </p:sp>
      <p:sp>
        <p:nvSpPr>
          <p:cNvPr id="3" name="Slide Number Placeholder 2"/>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8</a:t>
            </a:fld>
            <a:endParaRPr lang="en-US">
              <a:solidFill>
                <a:srgbClr val="2D9BDC"/>
              </a:solidFill>
            </a:endParaRPr>
          </a:p>
        </p:txBody>
      </p:sp>
      <p:sp>
        <p:nvSpPr>
          <p:cNvPr id="11" name="Rectangle 10"/>
          <p:cNvSpPr/>
          <p:nvPr/>
        </p:nvSpPr>
        <p:spPr>
          <a:xfrm>
            <a:off x="323528" y="829755"/>
            <a:ext cx="9217024" cy="369332"/>
          </a:xfrm>
          <a:prstGeom prst="rect">
            <a:avLst/>
          </a:prstGeom>
        </p:spPr>
        <p:txBody>
          <a:bodyPr wrap="square">
            <a:spAutoFit/>
          </a:bodyPr>
          <a:lstStyle/>
          <a:p>
            <a:r>
              <a:rPr lang="en-US" dirty="0"/>
              <a:t>Taking into account the billing and collection efficiency</a:t>
            </a:r>
          </a:p>
        </p:txBody>
      </p:sp>
      <p:sp>
        <p:nvSpPr>
          <p:cNvPr id="4" name="Rectangle 3"/>
          <p:cNvSpPr/>
          <p:nvPr/>
        </p:nvSpPr>
        <p:spPr>
          <a:xfrm>
            <a:off x="4753152" y="2348880"/>
            <a:ext cx="2304256" cy="3917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3352361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286605"/>
            <a:ext cx="7543800" cy="1126172"/>
          </a:xfrm>
        </p:spPr>
        <p:txBody>
          <a:bodyPr>
            <a:normAutofit/>
          </a:bodyPr>
          <a:lstStyle/>
          <a:p>
            <a:r>
              <a:rPr lang="en-GB" sz="4400" dirty="0"/>
              <a:t>Non-Revenue Water Metaphor</a:t>
            </a:r>
          </a:p>
        </p:txBody>
      </p:sp>
      <p:sp>
        <p:nvSpPr>
          <p:cNvPr id="3" name="Tijdelijke aanduiding voor inhoud 2"/>
          <p:cNvSpPr>
            <a:spLocks noGrp="1"/>
          </p:cNvSpPr>
          <p:nvPr>
            <p:ph idx="1"/>
          </p:nvPr>
        </p:nvSpPr>
        <p:spPr>
          <a:xfrm>
            <a:off x="822959" y="1844824"/>
            <a:ext cx="7543801" cy="4024270"/>
          </a:xfrm>
        </p:spPr>
        <p:txBody>
          <a:bodyPr/>
          <a:lstStyle/>
          <a:p>
            <a:pPr marL="82550" indent="0">
              <a:buNone/>
            </a:pP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82550" indent="0">
              <a:buNone/>
            </a:pPr>
            <a:r>
              <a:rPr lang="en-GB" dirty="0">
                <a:latin typeface="Arial Unicode MS" panose="020B0604020202020204" pitchFamily="34" charset="-128"/>
                <a:ea typeface="Arial Unicode MS" panose="020B0604020202020204" pitchFamily="34" charset="-128"/>
                <a:cs typeface="Arial Unicode MS" panose="020B0604020202020204" pitchFamily="34" charset="-128"/>
              </a:rPr>
              <a:t>A quote of a concerned Managing Director:</a:t>
            </a:r>
          </a:p>
          <a:p>
            <a:pPr marL="82550" indent="0">
              <a:buNone/>
            </a:pPr>
            <a:endParaRPr lang="en-GB" sz="3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82550" indent="0">
              <a:buNone/>
            </a:pPr>
            <a:r>
              <a:rPr lang="en-GB" dirty="0">
                <a:latin typeface="MV Boli" panose="02000500030200090000" pitchFamily="2" charset="0"/>
                <a:cs typeface="MV Boli" panose="02000500030200090000" pitchFamily="2" charset="0"/>
              </a:rPr>
              <a:t>“Non-Revenue Water is like a disease. There are tons of known medicine (NRW reduction approaches) for our disease called NRW and we have tried to applied some medicine. However it seems that tried medicine is not curing our disease. The trials of using the medicine had cost us a lot of effort, money and hope. Therefore, before trying to apply a new medicine we need to first analyse our disease, only then we can know which medicines we need to apply to cure our disease, before our companies dies of the NRW”.</a:t>
            </a:r>
          </a:p>
        </p:txBody>
      </p:sp>
      <p:sp>
        <p:nvSpPr>
          <p:cNvPr id="5" name="Footer Placeholder 4"/>
          <p:cNvSpPr>
            <a:spLocks noGrp="1"/>
          </p:cNvSpPr>
          <p:nvPr>
            <p:ph type="ftr" sz="quarter" idx="11"/>
          </p:nvPr>
        </p:nvSpPr>
        <p:spPr/>
        <p:txBody>
          <a:bodyPr/>
          <a:lstStyle/>
          <a:p>
            <a:r>
              <a:rPr lang="en-US" dirty="0"/>
              <a:t>IWA water balance</a:t>
            </a: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61966B0-9649-49CA-8241-CF2E1E5BA841}" type="slidenum">
              <a:rPr lang="en-US" smtClean="0">
                <a:solidFill>
                  <a:srgbClr val="2D9BDC"/>
                </a:solidFill>
              </a:rPr>
              <a:pPr fontAlgn="base">
                <a:spcBef>
                  <a:spcPct val="0"/>
                </a:spcBef>
                <a:spcAft>
                  <a:spcPct val="0"/>
                </a:spcAft>
                <a:defRPr/>
              </a:pPr>
              <a:t>9</a:t>
            </a:fld>
            <a:endParaRPr lang="en-US">
              <a:solidFill>
                <a:srgbClr val="2D9BDC"/>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91046"/>
            <a:ext cx="1584156" cy="86492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334788"/>
            <a:ext cx="1278114" cy="511245"/>
          </a:xfrm>
          <a:prstGeom prst="rect">
            <a:avLst/>
          </a:prstGeom>
        </p:spPr>
      </p:pic>
    </p:spTree>
    <p:extLst>
      <p:ext uri="{BB962C8B-B14F-4D97-AF65-F5344CB8AC3E}">
        <p14:creationId xmlns:p14="http://schemas.microsoft.com/office/powerpoint/2010/main" val="3545810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6673</TotalTime>
  <Words>2175</Words>
  <Application>Microsoft Office PowerPoint</Application>
  <PresentationFormat>On-screen Show (4:3)</PresentationFormat>
  <Paragraphs>615</Paragraphs>
  <Slides>34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 Unicode MS</vt:lpstr>
      <vt:lpstr>MS PGothic</vt:lpstr>
      <vt:lpstr>MS PGothic</vt:lpstr>
      <vt:lpstr>Arial</vt:lpstr>
      <vt:lpstr>Calibri</vt:lpstr>
      <vt:lpstr>Calibri Light</vt:lpstr>
      <vt:lpstr>MV Boli</vt:lpstr>
      <vt:lpstr>Times New Roman</vt:lpstr>
      <vt:lpstr>Wingdings</vt:lpstr>
      <vt:lpstr>Retrospect</vt:lpstr>
      <vt:lpstr>Introduction to NRW</vt:lpstr>
      <vt:lpstr>Content</vt:lpstr>
      <vt:lpstr>IWA Water Balance</vt:lpstr>
      <vt:lpstr>What is Non-Revenue Water (NRW)?</vt:lpstr>
      <vt:lpstr>PowerPoint Presentation</vt:lpstr>
      <vt:lpstr>PowerPoint Presentation</vt:lpstr>
      <vt:lpstr>IWA Water balance</vt:lpstr>
      <vt:lpstr>IWA Water balance</vt:lpstr>
      <vt:lpstr>Non-Revenue Water Metaphor</vt:lpstr>
      <vt:lpstr>NRW Components</vt:lpstr>
      <vt:lpstr>NRW Components in Each DMA</vt:lpstr>
      <vt:lpstr>PowerPoint Presentation</vt:lpstr>
      <vt:lpstr>Unbilled Authorised Consumption</vt:lpstr>
      <vt:lpstr>Unbilled Authorised Consumption</vt:lpstr>
      <vt:lpstr>Commercial Losses</vt:lpstr>
      <vt:lpstr>Key Components of Commercial Loss</vt:lpstr>
      <vt:lpstr>Four Approaches to Commercial Loss Reduction</vt:lpstr>
      <vt:lpstr>Physical Losses (leakage)</vt:lpstr>
      <vt:lpstr>Physical Losses (leakage)</vt:lpstr>
      <vt:lpstr>Four Approaches to Leak Reduction</vt:lpstr>
      <vt:lpstr>NRW Target Level</vt:lpstr>
      <vt:lpstr>Target: Economic Level of Leakage</vt:lpstr>
      <vt:lpstr>Method 1 - Infrastructure Leakage Index</vt:lpstr>
      <vt:lpstr>Measuring Customer Supply Pipe length</vt:lpstr>
      <vt:lpstr>Method 1 - Infrastructure Leakage Index</vt:lpstr>
      <vt:lpstr>Method 1 - Infrastructure Leakage Index</vt:lpstr>
      <vt:lpstr>Method 1 - Infrastructure Leakage Index</vt:lpstr>
      <vt:lpstr>Leakage Target Setting Using ILI</vt:lpstr>
      <vt:lpstr>Method 2 – Leakage/Connection/Day</vt:lpstr>
      <vt:lpstr>Method 2 – Leakage/Connection/Day</vt:lpstr>
      <vt:lpstr>Method 2 – Leakage/Connection/Day</vt:lpstr>
      <vt:lpstr>Method 2 – Leakage/Connection/Day</vt:lpstr>
      <vt:lpstr>Method 2 - Leakage Target Setting Using L/C/D and Pressure</vt:lpstr>
      <vt:lpstr>Summary</vt:lpstr>
    </vt:vector>
  </TitlesOfParts>
  <Company>Vitens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Reinder van den Brink-Bil</dc:creator>
  <cp:lastModifiedBy>Angela Bayona Valderrama</cp:lastModifiedBy>
  <cp:revision>80</cp:revision>
  <cp:lastPrinted>2018-06-22T10:33:28Z</cp:lastPrinted>
  <dcterms:created xsi:type="dcterms:W3CDTF">2014-10-06T07:32:42Z</dcterms:created>
  <dcterms:modified xsi:type="dcterms:W3CDTF">2018-10-02T09:15:28Z</dcterms:modified>
</cp:coreProperties>
</file>