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651" r:id="rId2"/>
    <p:sldMasterId id="2147483909" r:id="rId3"/>
    <p:sldMasterId id="2147484036" r:id="rId4"/>
  </p:sldMasterIdLst>
  <p:notesMasterIdLst>
    <p:notesMasterId r:id="rId28"/>
  </p:notesMasterIdLst>
  <p:handoutMasterIdLst>
    <p:handoutMasterId r:id="rId29"/>
  </p:handoutMasterIdLst>
  <p:sldIdLst>
    <p:sldId id="309" r:id="rId5"/>
    <p:sldId id="311" r:id="rId6"/>
    <p:sldId id="308" r:id="rId7"/>
    <p:sldId id="312" r:id="rId8"/>
    <p:sldId id="313" r:id="rId9"/>
    <p:sldId id="315" r:id="rId10"/>
    <p:sldId id="314" r:id="rId11"/>
    <p:sldId id="349" r:id="rId12"/>
    <p:sldId id="363" r:id="rId13"/>
    <p:sldId id="365" r:id="rId14"/>
    <p:sldId id="364" r:id="rId15"/>
    <p:sldId id="366" r:id="rId16"/>
    <p:sldId id="367" r:id="rId17"/>
    <p:sldId id="347" r:id="rId18"/>
    <p:sldId id="335" r:id="rId19"/>
    <p:sldId id="336" r:id="rId20"/>
    <p:sldId id="357" r:id="rId21"/>
    <p:sldId id="376" r:id="rId22"/>
    <p:sldId id="377" r:id="rId23"/>
    <p:sldId id="378" r:id="rId24"/>
    <p:sldId id="379" r:id="rId25"/>
    <p:sldId id="380" r:id="rId26"/>
    <p:sldId id="337"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Faber" initials="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6433" autoAdjust="0"/>
  </p:normalViewPr>
  <p:slideViewPr>
    <p:cSldViewPr>
      <p:cViewPr varScale="1">
        <p:scale>
          <a:sx n="82" d="100"/>
          <a:sy n="82" d="100"/>
        </p:scale>
        <p:origin x="1502" y="67"/>
      </p:cViewPr>
      <p:guideLst>
        <p:guide orient="horz" pos="2160"/>
        <p:guide pos="2880"/>
      </p:guideLst>
    </p:cSldViewPr>
  </p:slideViewPr>
  <p:outlineViewPr>
    <p:cViewPr>
      <p:scale>
        <a:sx n="33" d="100"/>
        <a:sy n="33" d="100"/>
      </p:scale>
      <p:origin x="0" y="175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7T17:05:00.958" idx="1">
    <p:pos x="1642" y="2367"/>
    <p:text>so that?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14C33DBF-472B-4D25-A160-F8A82BEC6292}" type="datetimeFigureOut">
              <a:rPr lang="en-US"/>
              <a:pPr>
                <a:defRPr/>
              </a:pPr>
              <a:t>8/15/2018</a:t>
            </a:fld>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E4B70D8-0DE3-46A1-8868-38DE0C44DE29}" type="slidenum">
              <a:rPr lang="en-US" altLang="en-US"/>
              <a:pPr>
                <a:defRPr/>
              </a:pPr>
              <a:t>‹#›</a:t>
            </a:fld>
            <a:endParaRPr lang="en-US" altLang="en-US"/>
          </a:p>
        </p:txBody>
      </p:sp>
    </p:spTree>
    <p:extLst>
      <p:ext uri="{BB962C8B-B14F-4D97-AF65-F5344CB8AC3E}">
        <p14:creationId xmlns:p14="http://schemas.microsoft.com/office/powerpoint/2010/main" val="427860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95455D-08A7-486F-ABEF-F3241870D76C}" type="slidenum">
              <a:rPr lang="en-US" altLang="en-US"/>
              <a:pPr>
                <a:defRPr/>
              </a:pPr>
              <a:t>‹#›</a:t>
            </a:fld>
            <a:endParaRPr lang="en-US" altLang="en-US"/>
          </a:p>
        </p:txBody>
      </p:sp>
    </p:spTree>
    <p:extLst>
      <p:ext uri="{BB962C8B-B14F-4D97-AF65-F5344CB8AC3E}">
        <p14:creationId xmlns:p14="http://schemas.microsoft.com/office/powerpoint/2010/main" val="1748404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06292A-3E6B-4446-B7EE-3BC0547A9B14}" type="slidenum">
              <a:rPr lang="en-US" altLang="en-US" smtClean="0"/>
              <a:pPr/>
              <a:t>1</a:t>
            </a:fld>
            <a:endParaRPr lang="en-US" altLang="en-US" smtClean="0"/>
          </a:p>
        </p:txBody>
      </p:sp>
    </p:spTree>
    <p:extLst>
      <p:ext uri="{BB962C8B-B14F-4D97-AF65-F5344CB8AC3E}">
        <p14:creationId xmlns:p14="http://schemas.microsoft.com/office/powerpoint/2010/main" val="285883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F840CC0-9F5D-4E6B-A051-F5D9B3A3142C}" type="slidenum">
              <a:rPr lang="en-US" altLang="nl-NL"/>
              <a:pPr algn="r" eaLnBrk="1" hangingPunct="1">
                <a:spcBef>
                  <a:spcPct val="0"/>
                </a:spcBef>
              </a:pPr>
              <a:t>13</a:t>
            </a:fld>
            <a:endParaRPr lang="en-US" altLang="nl-NL"/>
          </a:p>
        </p:txBody>
      </p:sp>
    </p:spTree>
    <p:extLst>
      <p:ext uri="{BB962C8B-B14F-4D97-AF65-F5344CB8AC3E}">
        <p14:creationId xmlns:p14="http://schemas.microsoft.com/office/powerpoint/2010/main" val="410310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5222ED4-3076-4B3A-8215-495BBD2EB32A}" type="slidenum">
              <a:rPr lang="en-US" altLang="nl-NL"/>
              <a:pPr algn="r" eaLnBrk="1" hangingPunct="1">
                <a:spcBef>
                  <a:spcPct val="0"/>
                </a:spcBef>
              </a:pPr>
              <a:t>15</a:t>
            </a:fld>
            <a:endParaRPr lang="en-US" altLang="nl-NL"/>
          </a:p>
        </p:txBody>
      </p:sp>
    </p:spTree>
    <p:extLst>
      <p:ext uri="{BB962C8B-B14F-4D97-AF65-F5344CB8AC3E}">
        <p14:creationId xmlns:p14="http://schemas.microsoft.com/office/powerpoint/2010/main" val="170670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5F17EE0-3D2F-4523-B3F9-52DF038C5A8C}" type="slidenum">
              <a:rPr lang="en-US" altLang="nl-NL"/>
              <a:pPr algn="r" eaLnBrk="1" hangingPunct="1">
                <a:spcBef>
                  <a:spcPct val="0"/>
                </a:spcBef>
              </a:pPr>
              <a:t>16</a:t>
            </a:fld>
            <a:endParaRPr lang="en-US" altLang="nl-NL"/>
          </a:p>
        </p:txBody>
      </p:sp>
    </p:spTree>
    <p:extLst>
      <p:ext uri="{BB962C8B-B14F-4D97-AF65-F5344CB8AC3E}">
        <p14:creationId xmlns:p14="http://schemas.microsoft.com/office/powerpoint/2010/main" val="303258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4BADDEF-6ADE-4B46-ACEC-172055435D17}" type="slidenum">
              <a:rPr lang="en-US" altLang="nl-NL"/>
              <a:pPr algn="r" eaLnBrk="1" hangingPunct="1">
                <a:spcBef>
                  <a:spcPct val="0"/>
                </a:spcBef>
              </a:pPr>
              <a:t>17</a:t>
            </a:fld>
            <a:endParaRPr lang="en-US" altLang="nl-NL"/>
          </a:p>
        </p:txBody>
      </p:sp>
    </p:spTree>
    <p:extLst>
      <p:ext uri="{BB962C8B-B14F-4D97-AF65-F5344CB8AC3E}">
        <p14:creationId xmlns:p14="http://schemas.microsoft.com/office/powerpoint/2010/main" val="284743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2E3A86C-EAB0-41EA-ABDB-EAA8224584AD}" type="slidenum">
              <a:rPr lang="en-US" altLang="nl-NL"/>
              <a:pPr algn="r" eaLnBrk="1" hangingPunct="1">
                <a:spcBef>
                  <a:spcPct val="0"/>
                </a:spcBef>
              </a:pPr>
              <a:t>18</a:t>
            </a:fld>
            <a:endParaRPr lang="en-US" altLang="nl-NL"/>
          </a:p>
        </p:txBody>
      </p:sp>
    </p:spTree>
    <p:extLst>
      <p:ext uri="{BB962C8B-B14F-4D97-AF65-F5344CB8AC3E}">
        <p14:creationId xmlns:p14="http://schemas.microsoft.com/office/powerpoint/2010/main" val="143511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E7DE613-9E15-48CF-A446-7297462C8C19}" type="slidenum">
              <a:rPr lang="en-US" altLang="nl-NL"/>
              <a:pPr algn="r" eaLnBrk="1" hangingPunct="1">
                <a:spcBef>
                  <a:spcPct val="0"/>
                </a:spcBef>
              </a:pPr>
              <a:t>19</a:t>
            </a:fld>
            <a:endParaRPr lang="en-US" altLang="nl-NL"/>
          </a:p>
        </p:txBody>
      </p:sp>
    </p:spTree>
    <p:extLst>
      <p:ext uri="{BB962C8B-B14F-4D97-AF65-F5344CB8AC3E}">
        <p14:creationId xmlns:p14="http://schemas.microsoft.com/office/powerpoint/2010/main" val="3026624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50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277783A-A011-424D-8772-3241CFA268F3}" type="slidenum">
              <a:rPr lang="en-US" altLang="nl-NL"/>
              <a:pPr algn="r" eaLnBrk="1" hangingPunct="1">
                <a:spcBef>
                  <a:spcPct val="0"/>
                </a:spcBef>
              </a:pPr>
              <a:t>20</a:t>
            </a:fld>
            <a:endParaRPr lang="en-US" altLang="nl-NL"/>
          </a:p>
        </p:txBody>
      </p:sp>
    </p:spTree>
    <p:extLst>
      <p:ext uri="{BB962C8B-B14F-4D97-AF65-F5344CB8AC3E}">
        <p14:creationId xmlns:p14="http://schemas.microsoft.com/office/powerpoint/2010/main" val="402827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522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C79EBAC-FD91-4309-BA9E-A05B53B8741C}" type="slidenum">
              <a:rPr lang="en-US" altLang="nl-NL"/>
              <a:pPr algn="r" eaLnBrk="1" hangingPunct="1">
                <a:spcBef>
                  <a:spcPct val="0"/>
                </a:spcBef>
              </a:pPr>
              <a:t>21</a:t>
            </a:fld>
            <a:endParaRPr lang="en-US" altLang="nl-NL"/>
          </a:p>
        </p:txBody>
      </p:sp>
    </p:spTree>
    <p:extLst>
      <p:ext uri="{BB962C8B-B14F-4D97-AF65-F5344CB8AC3E}">
        <p14:creationId xmlns:p14="http://schemas.microsoft.com/office/powerpoint/2010/main" val="160172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1862C7E-2987-4ADA-81B3-24858DD8D856}" type="slidenum">
              <a:rPr lang="en-US" altLang="nl-NL"/>
              <a:pPr algn="r" eaLnBrk="1" hangingPunct="1">
                <a:spcBef>
                  <a:spcPct val="0"/>
                </a:spcBef>
              </a:pPr>
              <a:t>22</a:t>
            </a:fld>
            <a:endParaRPr lang="en-US" altLang="nl-NL"/>
          </a:p>
        </p:txBody>
      </p:sp>
    </p:spTree>
    <p:extLst>
      <p:ext uri="{BB962C8B-B14F-4D97-AF65-F5344CB8AC3E}">
        <p14:creationId xmlns:p14="http://schemas.microsoft.com/office/powerpoint/2010/main" val="27769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563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A9C435B-F2D0-4ADB-87A9-52371281C6F9}" type="slidenum">
              <a:rPr lang="en-US" altLang="nl-NL"/>
              <a:pPr algn="r" eaLnBrk="1" hangingPunct="1">
                <a:spcBef>
                  <a:spcPct val="0"/>
                </a:spcBef>
              </a:pPr>
              <a:t>23</a:t>
            </a:fld>
            <a:endParaRPr lang="en-US" altLang="nl-NL"/>
          </a:p>
        </p:txBody>
      </p:sp>
    </p:spTree>
    <p:extLst>
      <p:ext uri="{BB962C8B-B14F-4D97-AF65-F5344CB8AC3E}">
        <p14:creationId xmlns:p14="http://schemas.microsoft.com/office/powerpoint/2010/main" val="331365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19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3F877AB-531A-414E-AA48-C81B6EE4AB2D}" type="slidenum">
              <a:rPr lang="en-US" altLang="nl-NL"/>
              <a:pPr algn="r" eaLnBrk="1" hangingPunct="1">
                <a:spcBef>
                  <a:spcPct val="0"/>
                </a:spcBef>
              </a:pPr>
              <a:t>4</a:t>
            </a:fld>
            <a:endParaRPr lang="en-US" altLang="nl-NL"/>
          </a:p>
        </p:txBody>
      </p:sp>
    </p:spTree>
    <p:extLst>
      <p:ext uri="{BB962C8B-B14F-4D97-AF65-F5344CB8AC3E}">
        <p14:creationId xmlns:p14="http://schemas.microsoft.com/office/powerpoint/2010/main" val="54665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762F2FF-AA91-4544-8707-A69947633572}" type="slidenum">
              <a:rPr lang="en-US" altLang="nl-NL"/>
              <a:pPr algn="r" eaLnBrk="1" hangingPunct="1">
                <a:spcBef>
                  <a:spcPct val="0"/>
                </a:spcBef>
              </a:pPr>
              <a:t>5</a:t>
            </a:fld>
            <a:endParaRPr lang="en-US" altLang="nl-NL"/>
          </a:p>
        </p:txBody>
      </p:sp>
    </p:spTree>
    <p:extLst>
      <p:ext uri="{BB962C8B-B14F-4D97-AF65-F5344CB8AC3E}">
        <p14:creationId xmlns:p14="http://schemas.microsoft.com/office/powerpoint/2010/main" val="194834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235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888F0A2-2828-4576-98B7-2321D5E3D93A}" type="slidenum">
              <a:rPr lang="en-US" altLang="nl-NL"/>
              <a:pPr algn="r" eaLnBrk="1" hangingPunct="1">
                <a:spcBef>
                  <a:spcPct val="0"/>
                </a:spcBef>
              </a:pPr>
              <a:t>6</a:t>
            </a:fld>
            <a:endParaRPr lang="en-US" altLang="nl-NL"/>
          </a:p>
        </p:txBody>
      </p:sp>
    </p:spTree>
    <p:extLst>
      <p:ext uri="{BB962C8B-B14F-4D97-AF65-F5344CB8AC3E}">
        <p14:creationId xmlns:p14="http://schemas.microsoft.com/office/powerpoint/2010/main" val="232341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AA602DE-DACD-48EE-B606-77C1C2C85220}" type="slidenum">
              <a:rPr lang="en-US" altLang="nl-NL"/>
              <a:pPr algn="r" eaLnBrk="1" hangingPunct="1">
                <a:spcBef>
                  <a:spcPct val="0"/>
                </a:spcBef>
              </a:pPr>
              <a:t>8</a:t>
            </a:fld>
            <a:endParaRPr lang="en-US" altLang="nl-NL"/>
          </a:p>
        </p:txBody>
      </p:sp>
    </p:spTree>
    <p:extLst>
      <p:ext uri="{BB962C8B-B14F-4D97-AF65-F5344CB8AC3E}">
        <p14:creationId xmlns:p14="http://schemas.microsoft.com/office/powerpoint/2010/main" val="217593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D17F2FF-952D-48AD-B4E9-95702D014DD8}" type="slidenum">
              <a:rPr lang="en-US" altLang="nl-NL"/>
              <a:pPr algn="r" eaLnBrk="1" hangingPunct="1">
                <a:spcBef>
                  <a:spcPct val="0"/>
                </a:spcBef>
              </a:pPr>
              <a:t>9</a:t>
            </a:fld>
            <a:endParaRPr lang="en-US" altLang="nl-NL"/>
          </a:p>
        </p:txBody>
      </p:sp>
    </p:spTree>
    <p:extLst>
      <p:ext uri="{BB962C8B-B14F-4D97-AF65-F5344CB8AC3E}">
        <p14:creationId xmlns:p14="http://schemas.microsoft.com/office/powerpoint/2010/main" val="65800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5DA02A9-3CB7-4FBD-A9BE-29FEC8A98331}" type="slidenum">
              <a:rPr lang="en-US" altLang="nl-NL"/>
              <a:pPr algn="r" eaLnBrk="1" hangingPunct="1">
                <a:spcBef>
                  <a:spcPct val="0"/>
                </a:spcBef>
              </a:pPr>
              <a:t>10</a:t>
            </a:fld>
            <a:endParaRPr lang="en-US" altLang="nl-NL"/>
          </a:p>
        </p:txBody>
      </p:sp>
    </p:spTree>
    <p:extLst>
      <p:ext uri="{BB962C8B-B14F-4D97-AF65-F5344CB8AC3E}">
        <p14:creationId xmlns:p14="http://schemas.microsoft.com/office/powerpoint/2010/main" val="131238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E69BDB3-CC67-4556-BCC4-D0647B046556}" type="slidenum">
              <a:rPr lang="en-US" altLang="nl-NL"/>
              <a:pPr algn="r" eaLnBrk="1" hangingPunct="1">
                <a:spcBef>
                  <a:spcPct val="0"/>
                </a:spcBef>
              </a:pPr>
              <a:t>11</a:t>
            </a:fld>
            <a:endParaRPr lang="en-US" altLang="nl-NL"/>
          </a:p>
        </p:txBody>
      </p:sp>
    </p:spTree>
    <p:extLst>
      <p:ext uri="{BB962C8B-B14F-4D97-AF65-F5344CB8AC3E}">
        <p14:creationId xmlns:p14="http://schemas.microsoft.com/office/powerpoint/2010/main" val="212087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smtClean="0">
              <a:latin typeface="Arial" panose="020B0604020202020204" pitchFamily="34" charset="0"/>
              <a:cs typeface="Arial" panose="020B0604020202020204" pitchFamily="34" charset="0"/>
            </a:endParaRPr>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41CE0C7-E533-4262-8AEE-9B4BFF80AF47}" type="slidenum">
              <a:rPr lang="en-US" altLang="nl-NL"/>
              <a:pPr algn="r" eaLnBrk="1" hangingPunct="1">
                <a:spcBef>
                  <a:spcPct val="0"/>
                </a:spcBef>
              </a:pPr>
              <a:t>12</a:t>
            </a:fld>
            <a:endParaRPr lang="en-US" altLang="nl-NL"/>
          </a:p>
        </p:txBody>
      </p:sp>
    </p:spTree>
    <p:extLst>
      <p:ext uri="{BB962C8B-B14F-4D97-AF65-F5344CB8AC3E}">
        <p14:creationId xmlns:p14="http://schemas.microsoft.com/office/powerpoint/2010/main" val="307238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sz="quarter" idx="10"/>
          </p:nvPr>
        </p:nvSpPr>
        <p:spPr>
          <a:ln/>
        </p:spPr>
        <p:txBody>
          <a:bodyPr/>
          <a:lstStyle>
            <a:lvl1pPr>
              <a:defRPr/>
            </a:lvl1pPr>
          </a:lstStyle>
          <a:p>
            <a:pPr>
              <a:defRPr/>
            </a:pPr>
            <a:fld id="{68480979-1B07-422C-91D2-9C4259AB5D0E}" type="slidenum">
              <a:rPr lang="en-US" altLang="en-US"/>
              <a:pPr>
                <a:defRPr/>
              </a:pPr>
              <a:t>‹#›</a:t>
            </a:fld>
            <a:endParaRPr lang="en-US" altLang="en-US"/>
          </a:p>
        </p:txBody>
      </p:sp>
    </p:spTree>
    <p:extLst>
      <p:ext uri="{BB962C8B-B14F-4D97-AF65-F5344CB8AC3E}">
        <p14:creationId xmlns:p14="http://schemas.microsoft.com/office/powerpoint/2010/main" val="29258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6040515C-BE2B-4C86-92C2-FAB950581BFF}" type="datetime1">
              <a:rPr lang="en-GB"/>
              <a:pPr>
                <a:defRPr/>
              </a:pPr>
              <a:t>15/08/2018</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AE15C00E-49CF-4607-B101-C3E6F6410806}" type="slidenum">
              <a:rPr lang="en-US" altLang="en-US"/>
              <a:pPr>
                <a:defRPr/>
              </a:pPr>
              <a:t>‹#›</a:t>
            </a:fld>
            <a:endParaRPr lang="en-US" altLang="en-US"/>
          </a:p>
        </p:txBody>
      </p:sp>
    </p:spTree>
    <p:extLst>
      <p:ext uri="{BB962C8B-B14F-4D97-AF65-F5344CB8AC3E}">
        <p14:creationId xmlns:p14="http://schemas.microsoft.com/office/powerpoint/2010/main" val="389500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fld id="{A214E147-999A-4FFB-8C4A-903398C1EB2D}" type="datetime1">
              <a:rPr lang="en-GB"/>
              <a:pPr>
                <a:defRPr/>
              </a:pPr>
              <a:t>15/08/2018</a:t>
            </a:fld>
            <a:endParaRPr lang="en-US"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93A17BB6-33AC-449E-A50B-111F33B4A3EE}" type="slidenum">
              <a:rPr lang="en-US" altLang="en-US"/>
              <a:pPr>
                <a:defRPr/>
              </a:pPr>
              <a:t>‹#›</a:t>
            </a:fld>
            <a:endParaRPr lang="en-US" altLang="en-US"/>
          </a:p>
        </p:txBody>
      </p:sp>
    </p:spTree>
    <p:extLst>
      <p:ext uri="{BB962C8B-B14F-4D97-AF65-F5344CB8AC3E}">
        <p14:creationId xmlns:p14="http://schemas.microsoft.com/office/powerpoint/2010/main" val="7140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F1B4F66-B594-4B93-97FA-BDBF18368870}" type="datetime1">
              <a:rPr lang="en-GB"/>
              <a:pPr>
                <a:defRPr/>
              </a:pPr>
              <a:t>15/08/2018</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2BF6FEA-244C-4FAD-8561-1F90606EA6FD}" type="slidenum">
              <a:rPr lang="en-US" altLang="en-US"/>
              <a:pPr>
                <a:defRPr/>
              </a:pPr>
              <a:t>‹#›</a:t>
            </a:fld>
            <a:endParaRPr lang="en-US" altLang="en-US"/>
          </a:p>
        </p:txBody>
      </p:sp>
    </p:spTree>
    <p:extLst>
      <p:ext uri="{BB962C8B-B14F-4D97-AF65-F5344CB8AC3E}">
        <p14:creationId xmlns:p14="http://schemas.microsoft.com/office/powerpoint/2010/main" val="34076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380BCB-B9D1-4750-8E7E-72365B03339C}" type="datetime1">
              <a:rPr lang="en-GB"/>
              <a:pPr>
                <a:defRPr/>
              </a:pPr>
              <a:t>15/08/2018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EF169D-C7EC-4724-B801-28C0B366DEE6}" type="slidenum">
              <a:rPr lang="en-US" altLang="en-US"/>
              <a:pPr>
                <a:defRPr/>
              </a:pPr>
              <a:t>‹#›</a:t>
            </a:fld>
            <a:endParaRPr lang="en-US" altLang="en-US"/>
          </a:p>
        </p:txBody>
      </p:sp>
    </p:spTree>
    <p:extLst>
      <p:ext uri="{BB962C8B-B14F-4D97-AF65-F5344CB8AC3E}">
        <p14:creationId xmlns:p14="http://schemas.microsoft.com/office/powerpoint/2010/main" val="215306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209B618-443C-43CC-935A-983C377F9343}" type="datetime1">
              <a:rPr lang="en-GB"/>
              <a:pPr>
                <a:defRPr/>
              </a:pPr>
              <a:t>15/08/2018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07128C5-067E-4762-9863-2A2A7A644850}" type="slidenum">
              <a:rPr lang="en-US" altLang="en-US"/>
              <a:pPr>
                <a:defRPr/>
              </a:pPr>
              <a:t>‹#›</a:t>
            </a:fld>
            <a:endParaRPr lang="en-US" altLang="en-US"/>
          </a:p>
        </p:txBody>
      </p:sp>
    </p:spTree>
    <p:extLst>
      <p:ext uri="{BB962C8B-B14F-4D97-AF65-F5344CB8AC3E}">
        <p14:creationId xmlns:p14="http://schemas.microsoft.com/office/powerpoint/2010/main" val="199234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 name="Afbeelding 8" descr="voorkan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5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26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36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9E912A7E-1EA2-417E-99B3-FEA203BC5F0B}" type="datetime1">
              <a:rPr lang="en-GB"/>
              <a:pPr>
                <a:defRPr/>
              </a:pPr>
              <a:t>15/08/2018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5996DDF-E2F9-4E91-83ED-F7A3AEAA1D06}" type="slidenum">
              <a:rPr lang="en-GB" altLang="en-US"/>
              <a:pPr>
                <a:defRPr/>
              </a:pPr>
              <a:t>‹#›</a:t>
            </a:fld>
            <a:endParaRPr lang="en-GB" altLang="en-US"/>
          </a:p>
        </p:txBody>
      </p:sp>
    </p:spTree>
    <p:extLst>
      <p:ext uri="{BB962C8B-B14F-4D97-AF65-F5344CB8AC3E}">
        <p14:creationId xmlns:p14="http://schemas.microsoft.com/office/powerpoint/2010/main" val="84832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57C8A40-3E1D-4693-92C2-78B6119FA079}" type="datetime1">
              <a:rPr lang="en-GB"/>
              <a:pPr>
                <a:defRPr/>
              </a:pPr>
              <a:t>15/08/2018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D933F4-D7D1-47C0-A38F-BAEFCAC3B074}" type="slidenum">
              <a:rPr lang="en-US" altLang="en-US"/>
              <a:pPr>
                <a:defRPr/>
              </a:pPr>
              <a:t>‹#›</a:t>
            </a:fld>
            <a:endParaRPr lang="en-US" altLang="en-US"/>
          </a:p>
        </p:txBody>
      </p:sp>
    </p:spTree>
    <p:extLst>
      <p:ext uri="{BB962C8B-B14F-4D97-AF65-F5344CB8AC3E}">
        <p14:creationId xmlns:p14="http://schemas.microsoft.com/office/powerpoint/2010/main" val="177329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28A3B93D-6182-48B5-A9A2-8B464BAD4001}" type="datetime1">
              <a:rPr lang="en-GB"/>
              <a:pPr>
                <a:defRPr/>
              </a:pPr>
              <a:t>15/08/2018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C8913D-74F6-4B19-9E89-C792F43379DD}" type="slidenum">
              <a:rPr lang="en-US" altLang="en-US"/>
              <a:pPr>
                <a:defRPr/>
              </a:pPr>
              <a:t>‹#›</a:t>
            </a:fld>
            <a:endParaRPr lang="en-US" altLang="en-US"/>
          </a:p>
        </p:txBody>
      </p:sp>
    </p:spTree>
    <p:extLst>
      <p:ext uri="{BB962C8B-B14F-4D97-AF65-F5344CB8AC3E}">
        <p14:creationId xmlns:p14="http://schemas.microsoft.com/office/powerpoint/2010/main" val="266644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2D9402F-9A55-435F-88FB-1FDF1C5C551E}" type="datetime1">
              <a:rPr lang="en-GB"/>
              <a:pPr>
                <a:defRPr/>
              </a:pPr>
              <a:t>15/08/2018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6B6DED-CDA4-4352-B361-18163D69ABE4}" type="slidenum">
              <a:rPr lang="en-US" altLang="en-US"/>
              <a:pPr>
                <a:defRPr/>
              </a:pPr>
              <a:t>‹#›</a:t>
            </a:fld>
            <a:endParaRPr lang="en-US" altLang="en-US"/>
          </a:p>
        </p:txBody>
      </p:sp>
    </p:spTree>
    <p:extLst>
      <p:ext uri="{BB962C8B-B14F-4D97-AF65-F5344CB8AC3E}">
        <p14:creationId xmlns:p14="http://schemas.microsoft.com/office/powerpoint/2010/main" val="67998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F79FC78-F859-4859-82FA-FFC0E385728B}" type="datetime1">
              <a:rPr lang="en-GB"/>
              <a:pPr>
                <a:defRPr/>
              </a:pPr>
              <a:t>15/08/2018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5728E5-5B8C-4584-A55C-34A943AE7374}" type="slidenum">
              <a:rPr lang="en-US" altLang="en-US"/>
              <a:pPr>
                <a:defRPr/>
              </a:pPr>
              <a:t>‹#›</a:t>
            </a:fld>
            <a:endParaRPr lang="en-US" altLang="en-US"/>
          </a:p>
        </p:txBody>
      </p:sp>
    </p:spTree>
    <p:extLst>
      <p:ext uri="{BB962C8B-B14F-4D97-AF65-F5344CB8AC3E}">
        <p14:creationId xmlns:p14="http://schemas.microsoft.com/office/powerpoint/2010/main" val="2249946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BBD3555-DDB1-4975-8107-3AC6F8BC2E10}" type="datetime1">
              <a:rPr lang="en-GB"/>
              <a:pPr>
                <a:defRPr/>
              </a:pPr>
              <a:t>15/08/2018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92A265-9228-4220-A7A6-9A318CA1F759}" type="slidenum">
              <a:rPr lang="en-US" altLang="en-US"/>
              <a:pPr>
                <a:defRPr/>
              </a:pPr>
              <a:t>‹#›</a:t>
            </a:fld>
            <a:endParaRPr lang="en-US" altLang="en-US"/>
          </a:p>
        </p:txBody>
      </p:sp>
    </p:spTree>
    <p:extLst>
      <p:ext uri="{BB962C8B-B14F-4D97-AF65-F5344CB8AC3E}">
        <p14:creationId xmlns:p14="http://schemas.microsoft.com/office/powerpoint/2010/main" val="2815672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8" descr="Boo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31800" y="2643188"/>
            <a:ext cx="828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nl-NL" smtClean="0"/>
              <a:t>Klik om het opmaakprofiel te bewerken</a:t>
            </a:r>
          </a:p>
        </p:txBody>
      </p:sp>
      <p:sp>
        <p:nvSpPr>
          <p:cNvPr id="1030" name="Rectangle 6"/>
          <p:cNvSpPr>
            <a:spLocks noGrp="1" noChangeArrowheads="1"/>
          </p:cNvSpPr>
          <p:nvPr>
            <p:ph type="sldNum" sz="quarter" idx="4"/>
          </p:nvPr>
        </p:nvSpPr>
        <p:spPr bwMode="auto">
          <a:xfrm>
            <a:off x="4256088" y="6480175"/>
            <a:ext cx="631825"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000" b="1">
                <a:solidFill>
                  <a:schemeClr val="accent2"/>
                </a:solidFill>
              </a:defRPr>
            </a:lvl1pPr>
          </a:lstStyle>
          <a:p>
            <a:pPr>
              <a:defRPr/>
            </a:pPr>
            <a:fld id="{7BA94BCD-B21F-48ED-BFB3-7CE66217A7FA}" type="slidenum">
              <a:rPr lang="en-US" altLang="en-US"/>
              <a:pPr>
                <a:defRPr/>
              </a:pPr>
              <a:t>‹#›</a:t>
            </a:fld>
            <a:endParaRPr lang="en-US" altLang="en-US"/>
          </a:p>
        </p:txBody>
      </p:sp>
      <p:pic>
        <p:nvPicPr>
          <p:cNvPr id="1029" name="Afbeelding 9" descr="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30513" y="1285875"/>
            <a:ext cx="34829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9" r:id="rId1"/>
  </p:sldLayoutIdLst>
  <p:hf hdr="0" dt="0"/>
  <p:txStyles>
    <p:titleStyle>
      <a:lvl1pPr algn="ctr" rtl="0" eaLnBrk="0" fontAlgn="base" hangingPunct="0">
        <a:lnSpc>
          <a:spcPts val="2600"/>
        </a:lnSpc>
        <a:spcBef>
          <a:spcPct val="0"/>
        </a:spcBef>
        <a:spcAft>
          <a:spcPct val="0"/>
        </a:spcAft>
        <a:defRPr sz="2400" b="1">
          <a:solidFill>
            <a:schemeClr val="tx1"/>
          </a:solidFill>
          <a:latin typeface="+mj-lt"/>
          <a:ea typeface="+mj-ea"/>
          <a:cs typeface="+mj-cs"/>
        </a:defRPr>
      </a:lvl1pPr>
      <a:lvl2pPr algn="ctr" rtl="0" eaLnBrk="0" fontAlgn="base" hangingPunct="0">
        <a:lnSpc>
          <a:spcPts val="2600"/>
        </a:lnSpc>
        <a:spcBef>
          <a:spcPct val="0"/>
        </a:spcBef>
        <a:spcAft>
          <a:spcPct val="0"/>
        </a:spcAft>
        <a:defRPr sz="2400" b="1">
          <a:solidFill>
            <a:schemeClr val="tx1"/>
          </a:solidFill>
          <a:latin typeface="Arial" charset="0"/>
        </a:defRPr>
      </a:lvl2pPr>
      <a:lvl3pPr algn="ctr" rtl="0" eaLnBrk="0" fontAlgn="base" hangingPunct="0">
        <a:lnSpc>
          <a:spcPts val="2600"/>
        </a:lnSpc>
        <a:spcBef>
          <a:spcPct val="0"/>
        </a:spcBef>
        <a:spcAft>
          <a:spcPct val="0"/>
        </a:spcAft>
        <a:defRPr sz="2400" b="1">
          <a:solidFill>
            <a:schemeClr val="tx1"/>
          </a:solidFill>
          <a:latin typeface="Arial" charset="0"/>
        </a:defRPr>
      </a:lvl3pPr>
      <a:lvl4pPr algn="ctr" rtl="0" eaLnBrk="0" fontAlgn="base" hangingPunct="0">
        <a:lnSpc>
          <a:spcPts val="2600"/>
        </a:lnSpc>
        <a:spcBef>
          <a:spcPct val="0"/>
        </a:spcBef>
        <a:spcAft>
          <a:spcPct val="0"/>
        </a:spcAft>
        <a:defRPr sz="2400" b="1">
          <a:solidFill>
            <a:schemeClr val="tx1"/>
          </a:solidFill>
          <a:latin typeface="Arial" charset="0"/>
        </a:defRPr>
      </a:lvl4pPr>
      <a:lvl5pPr algn="ctr" rtl="0" eaLnBrk="0" fontAlgn="base" hangingPunct="0">
        <a:lnSpc>
          <a:spcPts val="2600"/>
        </a:lnSpc>
        <a:spcBef>
          <a:spcPct val="0"/>
        </a:spcBef>
        <a:spcAft>
          <a:spcPct val="0"/>
        </a:spcAft>
        <a:defRPr sz="2400" b="1">
          <a:solidFill>
            <a:schemeClr val="tx1"/>
          </a:solidFill>
          <a:latin typeface="Arial" charset="0"/>
        </a:defRPr>
      </a:lvl5pPr>
      <a:lvl6pPr marL="457200" algn="l" rtl="0" fontAlgn="base">
        <a:lnSpc>
          <a:spcPts val="2600"/>
        </a:lnSpc>
        <a:spcBef>
          <a:spcPct val="0"/>
        </a:spcBef>
        <a:spcAft>
          <a:spcPct val="0"/>
        </a:spcAft>
        <a:defRPr sz="2400" b="1">
          <a:solidFill>
            <a:schemeClr val="tx1"/>
          </a:solidFill>
          <a:latin typeface="Verdana" pitchFamily="34" charset="0"/>
        </a:defRPr>
      </a:lvl6pPr>
      <a:lvl7pPr marL="914400" algn="l" rtl="0" fontAlgn="base">
        <a:lnSpc>
          <a:spcPts val="2600"/>
        </a:lnSpc>
        <a:spcBef>
          <a:spcPct val="0"/>
        </a:spcBef>
        <a:spcAft>
          <a:spcPct val="0"/>
        </a:spcAft>
        <a:defRPr sz="2400" b="1">
          <a:solidFill>
            <a:schemeClr val="tx1"/>
          </a:solidFill>
          <a:latin typeface="Verdana" pitchFamily="34" charset="0"/>
        </a:defRPr>
      </a:lvl7pPr>
      <a:lvl8pPr marL="1371600" algn="l" rtl="0" fontAlgn="base">
        <a:lnSpc>
          <a:spcPts val="2600"/>
        </a:lnSpc>
        <a:spcBef>
          <a:spcPct val="0"/>
        </a:spcBef>
        <a:spcAft>
          <a:spcPct val="0"/>
        </a:spcAft>
        <a:defRPr sz="2400" b="1">
          <a:solidFill>
            <a:schemeClr val="tx1"/>
          </a:solidFill>
          <a:latin typeface="Verdana" pitchFamily="34" charset="0"/>
        </a:defRPr>
      </a:lvl8pPr>
      <a:lvl9pPr marL="1828800" algn="l" rtl="0" fontAlgn="base">
        <a:lnSpc>
          <a:spcPts val="2600"/>
        </a:lnSpc>
        <a:spcBef>
          <a:spcPct val="0"/>
        </a:spcBef>
        <a:spcAft>
          <a:spcPct val="0"/>
        </a:spcAft>
        <a:defRPr sz="2400" b="1">
          <a:solidFill>
            <a:schemeClr val="tx1"/>
          </a:solidFill>
          <a:latin typeface="Verdana" pitchFamily="34" charset="0"/>
        </a:defRPr>
      </a:lvl9pPr>
    </p:titleStyle>
    <p:bodyStyle>
      <a:lvl1pPr marL="273050" indent="-190500" algn="l" rtl="0" eaLnBrk="0" fontAlgn="base" hangingPunct="0">
        <a:spcBef>
          <a:spcPct val="20000"/>
        </a:spcBef>
        <a:spcAft>
          <a:spcPct val="0"/>
        </a:spcAft>
        <a:buSzPct val="85000"/>
        <a:buChar char="•"/>
        <a:defRPr sz="2000">
          <a:solidFill>
            <a:schemeClr val="tx1"/>
          </a:solidFill>
          <a:latin typeface="+mn-lt"/>
          <a:ea typeface="+mn-ea"/>
          <a:cs typeface="+mn-cs"/>
        </a:defRPr>
      </a:lvl1pPr>
      <a:lvl2pPr marL="623888" indent="-171450" algn="l" rtl="0" eaLnBrk="0" fontAlgn="base" hangingPunct="0">
        <a:spcBef>
          <a:spcPts val="500"/>
        </a:spcBef>
        <a:spcAft>
          <a:spcPct val="0"/>
        </a:spcAft>
        <a:buSzPct val="85000"/>
        <a:buChar char="•"/>
        <a:defRPr sz="1500">
          <a:solidFill>
            <a:srgbClr val="7F7F7F"/>
          </a:solidFill>
          <a:latin typeface="+mn-lt"/>
        </a:defRPr>
      </a:lvl2pPr>
      <a:lvl3pPr marL="896938" indent="-93663" algn="l" rtl="0" eaLnBrk="0" fontAlgn="base" hangingPunct="0">
        <a:spcBef>
          <a:spcPts val="500"/>
        </a:spcBef>
        <a:spcAft>
          <a:spcPct val="0"/>
        </a:spcAft>
        <a:buFont typeface="Verdana" panose="020B0604030504040204" pitchFamily="34" charset="0"/>
        <a:buChar char="−"/>
        <a:defRPr sz="1500">
          <a:solidFill>
            <a:srgbClr val="7F7F7F"/>
          </a:solidFill>
          <a:latin typeface="+mn-lt"/>
        </a:defRPr>
      </a:lvl3pPr>
      <a:lvl4pPr marL="1169988" indent="-93663" algn="l" rtl="0" eaLnBrk="0" fontAlgn="base" hangingPunct="0">
        <a:spcBef>
          <a:spcPts val="500"/>
        </a:spcBef>
        <a:spcAft>
          <a:spcPct val="0"/>
        </a:spcAft>
        <a:buFont typeface="Verdana" panose="020B0604030504040204" pitchFamily="34" charset="0"/>
        <a:buChar char="−"/>
        <a:defRPr sz="1500">
          <a:solidFill>
            <a:srgbClr val="7F7F7F"/>
          </a:solidFill>
          <a:latin typeface="+mn-lt"/>
        </a:defRPr>
      </a:lvl4pPr>
      <a:lvl5pPr marL="1430338" indent="-80963" algn="l" rtl="0" eaLnBrk="0" fontAlgn="base" hangingPunct="0">
        <a:spcBef>
          <a:spcPts val="500"/>
        </a:spcBef>
        <a:spcAft>
          <a:spcPct val="0"/>
        </a:spcAft>
        <a:buFont typeface="Verdana" panose="020B0604030504040204" pitchFamily="34" charset="0"/>
        <a:buChar char="−"/>
        <a:defRPr sz="1500">
          <a:solidFill>
            <a:srgbClr val="7F7F7F"/>
          </a:solidFill>
          <a:latin typeface="+mn-lt"/>
        </a:defRPr>
      </a:lvl5pPr>
      <a:lvl6pPr marL="1887538" indent="-80963" algn="l" rtl="0" fontAlgn="base">
        <a:spcBef>
          <a:spcPts val="500"/>
        </a:spcBef>
        <a:spcAft>
          <a:spcPct val="0"/>
        </a:spcAft>
        <a:buFont typeface="Verdana" pitchFamily="34" charset="0"/>
        <a:buChar char="−"/>
        <a:defRPr>
          <a:solidFill>
            <a:schemeClr val="hlink"/>
          </a:solidFill>
          <a:latin typeface="+mn-lt"/>
        </a:defRPr>
      </a:lvl6pPr>
      <a:lvl7pPr marL="2344738" indent="-80963" algn="l" rtl="0" fontAlgn="base">
        <a:spcBef>
          <a:spcPts val="500"/>
        </a:spcBef>
        <a:spcAft>
          <a:spcPct val="0"/>
        </a:spcAft>
        <a:buFont typeface="Verdana" pitchFamily="34" charset="0"/>
        <a:buChar char="−"/>
        <a:defRPr>
          <a:solidFill>
            <a:schemeClr val="hlink"/>
          </a:solidFill>
          <a:latin typeface="+mn-lt"/>
        </a:defRPr>
      </a:lvl7pPr>
      <a:lvl8pPr marL="2801938" indent="-80963" algn="l" rtl="0" fontAlgn="base">
        <a:spcBef>
          <a:spcPts val="500"/>
        </a:spcBef>
        <a:spcAft>
          <a:spcPct val="0"/>
        </a:spcAft>
        <a:buFont typeface="Verdana" pitchFamily="34" charset="0"/>
        <a:buChar char="−"/>
        <a:defRPr>
          <a:solidFill>
            <a:schemeClr val="hlink"/>
          </a:solidFill>
          <a:latin typeface="+mn-lt"/>
        </a:defRPr>
      </a:lvl8pPr>
      <a:lvl9pPr marL="3259138" indent="-80963" algn="l" rtl="0" fontAlgn="base">
        <a:spcBef>
          <a:spcPts val="500"/>
        </a:spcBef>
        <a:spcAft>
          <a:spcPct val="0"/>
        </a:spcAft>
        <a:buFont typeface="Verdana" pitchFamily="34" charset="0"/>
        <a:buChar char="−"/>
        <a:defRPr>
          <a:solidFill>
            <a:schemeClr va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4" descr="VEI_boog[volg boo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9488"/>
            <a:ext cx="9144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Afbeelding 5" descr="Wereld.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3188" y="1117600"/>
            <a:ext cx="430688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Afbeelding 3" descr="sustainable.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52738" y="5367338"/>
            <a:ext cx="34385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0"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Afbeelding 4" descr="VEI_boog[volg boo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9488"/>
            <a:ext cx="9144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Afbeelding 5" descr="Wereld.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3188" y="1117600"/>
            <a:ext cx="430688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Afbeelding 3" descr="sustainable.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52738" y="5367338"/>
            <a:ext cx="34385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1"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1"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fld id="{2EF1B899-B57C-4ECA-B931-938AF895014D}" type="datetime1">
              <a:rPr lang="en-GB"/>
              <a:pPr>
                <a:defRPr/>
              </a:pPr>
              <a:t>15/08/2018</a:t>
            </a:fld>
            <a:endParaRPr lang="en-US"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D0300D2A-CAFD-42DA-926D-C0EA1C064092}"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7" r:id="rId1"/>
    <p:sldLayoutId id="2147484102" r:id="rId2"/>
    <p:sldLayoutId id="2147484108" r:id="rId3"/>
    <p:sldLayoutId id="2147484103" r:id="rId4"/>
    <p:sldLayoutId id="2147484104" r:id="rId5"/>
    <p:sldLayoutId id="2147484105" r:id="rId6"/>
    <p:sldLayoutId id="2147484109" r:id="rId7"/>
    <p:sldLayoutId id="2147484110" r:id="rId8"/>
    <p:sldLayoutId id="2147484111" r:id="rId9"/>
    <p:sldLayoutId id="2147484106" r:id="rId10"/>
    <p:sldLayoutId id="2147484112" r:id="rId11"/>
    <p:sldLayoutId id="2147484113" r:id="rId12"/>
  </p:sldLayoutIdLst>
  <p:hf hd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9.jpeg"/><Relationship Id="rId4" Type="http://schemas.openxmlformats.org/officeDocument/2006/relationships/image" Target="../media/image17.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comments" Target="../comments/comment1.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l/url?sa=i&amp;rct=j&amp;q=maintenance&amp;source=images&amp;cd=&amp;cad=rja&amp;docid=gY7BcCFjrl_OwM&amp;tbnid=L6RMCrVSDrLZTM:&amp;ved=0CAUQjRw&amp;url=http://www.lachatelaine-massage.be/?cmslang%3Den&amp;ei=xkE4Ubn8NKmaiQeuiYDYDQ&amp;bvm=bv.43287494,d.dGY&amp;psig=AFQjCNFQFGoTZs2veK39PjAM26u0PlvAtg&amp;ust=1362727619764744"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a:xfrm>
            <a:off x="822325" y="758825"/>
            <a:ext cx="7543800" cy="3565525"/>
          </a:xfrm>
        </p:spPr>
        <p:txBody>
          <a:bodyPr/>
          <a:lstStyle/>
          <a:p>
            <a:pPr eaLnBrk="1" fontAlgn="auto" hangingPunct="1">
              <a:lnSpc>
                <a:spcPct val="100000"/>
              </a:lnSpc>
              <a:spcAft>
                <a:spcPts val="0"/>
              </a:spcAft>
              <a:defRPr/>
            </a:pPr>
            <a:r>
              <a:rPr lang="nl-NL" altLang="nl-NL" sz="5400" b="1" dirty="0" smtClean="0"/>
              <a:t>Operations </a:t>
            </a:r>
            <a:r>
              <a:rPr lang="nl-NL" altLang="nl-NL" sz="5400" b="1" dirty="0" err="1" smtClean="0"/>
              <a:t>and</a:t>
            </a:r>
            <a:r>
              <a:rPr lang="nl-NL" altLang="nl-NL" sz="5400" b="1" dirty="0" smtClean="0"/>
              <a:t> Maintenance</a:t>
            </a:r>
          </a:p>
        </p:txBody>
      </p:sp>
      <p:sp>
        <p:nvSpPr>
          <p:cNvPr id="3" name="Ondertitel 2"/>
          <p:cNvSpPr>
            <a:spLocks noGrp="1"/>
          </p:cNvSpPr>
          <p:nvPr>
            <p:ph type="subTitle" idx="1"/>
          </p:nvPr>
        </p:nvSpPr>
        <p:spPr>
          <a:xfrm>
            <a:off x="825500" y="4456113"/>
            <a:ext cx="7543800" cy="1143000"/>
          </a:xfrm>
        </p:spPr>
        <p:txBody>
          <a:bodyPr rtlCol="0"/>
          <a:lstStyle/>
          <a:p>
            <a:pPr eaLnBrk="1" fontAlgn="auto" hangingPunct="1">
              <a:defRPr/>
            </a:pPr>
            <a:r>
              <a:rPr lang="nl-NL" dirty="0" err="1" smtClean="0"/>
              <a:t>Curative</a:t>
            </a:r>
            <a:r>
              <a:rPr lang="nl-NL" dirty="0"/>
              <a:t> </a:t>
            </a:r>
            <a:r>
              <a:rPr lang="nl-NL" dirty="0" err="1" smtClean="0"/>
              <a:t>and</a:t>
            </a:r>
            <a:r>
              <a:rPr lang="nl-NL" dirty="0" smtClean="0"/>
              <a:t> </a:t>
            </a:r>
            <a:r>
              <a:rPr lang="nl-NL" dirty="0" err="1" smtClean="0"/>
              <a:t>preventive</a:t>
            </a:r>
            <a:r>
              <a:rPr lang="nl-NL" dirty="0" smtClean="0"/>
              <a:t> maintenance</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34DD77C1-A083-48DB-9A83-4EDD751261CD}" type="slidenum">
              <a:rPr lang="en-US" sz="1000" b="1">
                <a:solidFill>
                  <a:schemeClr val="accent2"/>
                </a:solidFill>
                <a:latin typeface="+mn-lt"/>
              </a:rPr>
              <a:pPr algn="ctr" eaLnBrk="1" hangingPunct="1">
                <a:defRPr/>
              </a:pPr>
              <a:t>10</a:t>
            </a:fld>
            <a:endParaRPr lang="en-US" sz="1000" b="1">
              <a:solidFill>
                <a:schemeClr val="accent2"/>
              </a:solidFill>
              <a:latin typeface="+mn-lt"/>
            </a:endParaRPr>
          </a:p>
        </p:txBody>
      </p:sp>
      <p:sp>
        <p:nvSpPr>
          <p:cNvPr id="29699"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Curative maintenance</a:t>
            </a:r>
          </a:p>
        </p:txBody>
      </p:sp>
      <p:sp>
        <p:nvSpPr>
          <p:cNvPr id="3" name="Slide Number Placeholder 2"/>
          <p:cNvSpPr>
            <a:spLocks noGrp="1"/>
          </p:cNvSpPr>
          <p:nvPr>
            <p:ph type="sldNum" sz="quarter" idx="12"/>
          </p:nvPr>
        </p:nvSpPr>
        <p:spPr/>
        <p:txBody>
          <a:bodyPr/>
          <a:lstStyle/>
          <a:p>
            <a:pPr>
              <a:defRPr/>
            </a:pPr>
            <a:fld id="{DE62020B-2C08-4A85-8463-B912AF09CAAA}" type="slidenum">
              <a:rPr lang="en-US">
                <a:solidFill>
                  <a:srgbClr val="2D9BDC"/>
                </a:solidFill>
              </a:rPr>
              <a:pPr>
                <a:defRPr/>
              </a:pPr>
              <a:t>10</a:t>
            </a:fld>
            <a:endParaRPr lang="en-US">
              <a:solidFill>
                <a:srgbClr val="2D9BDC"/>
              </a:solidFill>
            </a:endParaRPr>
          </a:p>
        </p:txBody>
      </p:sp>
      <p:sp>
        <p:nvSpPr>
          <p:cNvPr id="6" name="Titel 1"/>
          <p:cNvSpPr txBox="1">
            <a:spLocks/>
          </p:cNvSpPr>
          <p:nvPr/>
        </p:nvSpPr>
        <p:spPr>
          <a:xfrm>
            <a:off x="215900" y="185738"/>
            <a:ext cx="9036050" cy="968375"/>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Curative</a:t>
            </a:r>
            <a:r>
              <a:rPr lang="nl-NL" altLang="nl-NL" sz="4400" dirty="0" smtClean="0">
                <a:solidFill>
                  <a:schemeClr val="tx1">
                    <a:lumMod val="75000"/>
                    <a:lumOff val="25000"/>
                  </a:schemeClr>
                </a:solidFill>
              </a:rPr>
              <a:t> maintenance: Appendages</a:t>
            </a:r>
          </a:p>
        </p:txBody>
      </p:sp>
      <p:sp>
        <p:nvSpPr>
          <p:cNvPr id="7" name="Tijdelijke aanduiding voor inhoud 2"/>
          <p:cNvSpPr txBox="1">
            <a:spLocks/>
          </p:cNvSpPr>
          <p:nvPr/>
        </p:nvSpPr>
        <p:spPr>
          <a:xfrm>
            <a:off x="323850" y="836613"/>
            <a:ext cx="8280400" cy="4689475"/>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dirty="0" smtClean="0"/>
              <a:t>Guidelines  for curative maintenance of appendages: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All repairs and replacements of failing appendages need to be carried </a:t>
            </a:r>
            <a:r>
              <a:rPr lang="en-US" dirty="0" smtClean="0">
                <a:solidFill>
                  <a:schemeClr val="tx1">
                    <a:lumMod val="75000"/>
                    <a:lumOff val="25000"/>
                  </a:schemeClr>
                </a:solidFill>
              </a:rPr>
              <a:t>out </a:t>
            </a:r>
            <a:r>
              <a:rPr lang="en-US" dirty="0">
                <a:solidFill>
                  <a:schemeClr val="tx1">
                    <a:lumMod val="75000"/>
                    <a:lumOff val="25000"/>
                  </a:schemeClr>
                </a:solidFill>
              </a:rPr>
              <a:t>with standard materials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If an appendage is broken, the degree of wear must be determined in </a:t>
            </a:r>
            <a:r>
              <a:rPr lang="en-US" dirty="0" smtClean="0">
                <a:solidFill>
                  <a:schemeClr val="tx1">
                    <a:lumMod val="75000"/>
                    <a:lumOff val="25000"/>
                  </a:schemeClr>
                </a:solidFill>
              </a:rPr>
              <a:t>order </a:t>
            </a:r>
            <a:r>
              <a:rPr lang="en-US" dirty="0">
                <a:solidFill>
                  <a:schemeClr val="tx1">
                    <a:lumMod val="75000"/>
                    <a:lumOff val="25000"/>
                  </a:schemeClr>
                </a:solidFill>
              </a:rPr>
              <a:t>to decide whether it needs to be repaired or replaced. </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Replacement is necessary when repairing is not possible or more </a:t>
            </a:r>
            <a:r>
              <a:rPr lang="en-US" dirty="0" smtClean="0">
                <a:solidFill>
                  <a:schemeClr val="tx1">
                    <a:lumMod val="75000"/>
                    <a:lumOff val="25000"/>
                  </a:schemeClr>
                </a:solidFill>
              </a:rPr>
              <a:t>costly </a:t>
            </a:r>
            <a:r>
              <a:rPr lang="en-US" dirty="0">
                <a:solidFill>
                  <a:schemeClr val="tx1">
                    <a:lumMod val="75000"/>
                    <a:lumOff val="25000"/>
                  </a:schemeClr>
                </a:solidFill>
              </a:rPr>
              <a:t>than repair</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Repair of appendages often is cheaper than replacement. For </a:t>
            </a:r>
            <a:r>
              <a:rPr lang="en-US" dirty="0" smtClean="0">
                <a:solidFill>
                  <a:schemeClr val="tx1">
                    <a:lumMod val="75000"/>
                    <a:lumOff val="25000"/>
                  </a:schemeClr>
                </a:solidFill>
              </a:rPr>
              <a:t>instance </a:t>
            </a:r>
            <a:r>
              <a:rPr lang="en-US" dirty="0">
                <a:solidFill>
                  <a:schemeClr val="tx1">
                    <a:lumMod val="75000"/>
                    <a:lumOff val="25000"/>
                  </a:schemeClr>
                </a:solidFill>
              </a:rPr>
              <a:t>the repair of a leaking seal by replacing the seal. </a:t>
            </a:r>
            <a:r>
              <a:rPr lang="en-US" dirty="0" smtClean="0">
                <a:solidFill>
                  <a:schemeClr val="tx1">
                    <a:lumMod val="75000"/>
                    <a:lumOff val="25000"/>
                  </a:schemeClr>
                </a:solidFill>
              </a:rPr>
              <a:t>Before repair </a:t>
            </a:r>
            <a:r>
              <a:rPr lang="en-US" dirty="0">
                <a:solidFill>
                  <a:schemeClr val="tx1">
                    <a:lumMod val="75000"/>
                    <a:lumOff val="25000"/>
                  </a:schemeClr>
                </a:solidFill>
              </a:rPr>
              <a:t>always contact the supplier for availability of spare parts if the </a:t>
            </a:r>
            <a:r>
              <a:rPr lang="en-US" dirty="0" smtClean="0">
                <a:solidFill>
                  <a:schemeClr val="tx1">
                    <a:lumMod val="75000"/>
                    <a:lumOff val="25000"/>
                  </a:schemeClr>
                </a:solidFill>
              </a:rPr>
              <a:t>spare </a:t>
            </a:r>
            <a:r>
              <a:rPr lang="en-US" dirty="0">
                <a:solidFill>
                  <a:schemeClr val="tx1">
                    <a:lumMod val="75000"/>
                    <a:lumOff val="25000"/>
                  </a:schemeClr>
                </a:solidFill>
              </a:rPr>
              <a:t>parts are not in stock</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The asset manager or caretaker decides whether to use spare parts or </a:t>
            </a:r>
            <a:r>
              <a:rPr lang="en-US" dirty="0" smtClean="0">
                <a:solidFill>
                  <a:schemeClr val="tx1">
                    <a:lumMod val="75000"/>
                    <a:lumOff val="25000"/>
                  </a:schemeClr>
                </a:solidFill>
              </a:rPr>
              <a:t>buy </a:t>
            </a:r>
            <a:r>
              <a:rPr lang="en-US" dirty="0">
                <a:solidFill>
                  <a:schemeClr val="tx1">
                    <a:lumMod val="75000"/>
                    <a:lumOff val="25000"/>
                  </a:schemeClr>
                </a:solidFill>
              </a:rPr>
              <a:t>a new appendage. </a:t>
            </a:r>
            <a:endParaRPr lang="nl-NL" dirty="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B32C797E-030C-4AAD-9441-5ED575CD3E6D}" type="slidenum">
              <a:rPr lang="en-US" sz="1000" b="1">
                <a:solidFill>
                  <a:schemeClr val="accent2"/>
                </a:solidFill>
                <a:latin typeface="+mn-lt"/>
              </a:rPr>
              <a:pPr algn="ctr" eaLnBrk="1" hangingPunct="1">
                <a:defRPr/>
              </a:pPr>
              <a:t>11</a:t>
            </a:fld>
            <a:endParaRPr lang="en-US" sz="1000" b="1">
              <a:solidFill>
                <a:schemeClr val="accent2"/>
              </a:solidFill>
              <a:latin typeface="+mn-lt"/>
            </a:endParaRPr>
          </a:p>
        </p:txBody>
      </p:sp>
      <p:sp>
        <p:nvSpPr>
          <p:cNvPr id="31747"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Curative maintenance</a:t>
            </a:r>
          </a:p>
        </p:txBody>
      </p:sp>
      <p:sp>
        <p:nvSpPr>
          <p:cNvPr id="3" name="Slide Number Placeholder 2"/>
          <p:cNvSpPr>
            <a:spLocks noGrp="1"/>
          </p:cNvSpPr>
          <p:nvPr>
            <p:ph type="sldNum" sz="quarter" idx="12"/>
          </p:nvPr>
        </p:nvSpPr>
        <p:spPr/>
        <p:txBody>
          <a:bodyPr/>
          <a:lstStyle/>
          <a:p>
            <a:pPr>
              <a:defRPr/>
            </a:pPr>
            <a:fld id="{0E04BF04-94D3-49F1-8875-DD5531C68D9B}" type="slidenum">
              <a:rPr lang="en-US">
                <a:solidFill>
                  <a:srgbClr val="2D9BDC"/>
                </a:solidFill>
              </a:rPr>
              <a:pPr>
                <a:defRPr/>
              </a:pPr>
              <a:t>11</a:t>
            </a:fld>
            <a:endParaRPr lang="en-US">
              <a:solidFill>
                <a:srgbClr val="2D9BDC"/>
              </a:solidFill>
            </a:endParaRPr>
          </a:p>
        </p:txBody>
      </p:sp>
      <p:sp>
        <p:nvSpPr>
          <p:cNvPr id="6" name="Titel 1"/>
          <p:cNvSpPr txBox="1">
            <a:spLocks/>
          </p:cNvSpPr>
          <p:nvPr/>
        </p:nvSpPr>
        <p:spPr>
          <a:xfrm>
            <a:off x="576263" y="185738"/>
            <a:ext cx="9036050" cy="612775"/>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Curative</a:t>
            </a:r>
            <a:r>
              <a:rPr lang="nl-NL" altLang="nl-NL" sz="4400" dirty="0" smtClean="0">
                <a:solidFill>
                  <a:schemeClr val="tx1">
                    <a:lumMod val="75000"/>
                    <a:lumOff val="25000"/>
                  </a:schemeClr>
                </a:solidFill>
              </a:rPr>
              <a:t> maintenance: </a:t>
            </a:r>
            <a:r>
              <a:rPr lang="nl-NL" altLang="nl-NL" sz="4400" dirty="0" err="1" smtClean="0">
                <a:solidFill>
                  <a:schemeClr val="tx1">
                    <a:lumMod val="75000"/>
                    <a:lumOff val="25000"/>
                  </a:schemeClr>
                </a:solidFill>
              </a:rPr>
              <a:t>pipelines</a:t>
            </a:r>
            <a:endParaRPr lang="nl-NL" altLang="nl-NL" sz="4400" dirty="0" smtClean="0">
              <a:solidFill>
                <a:schemeClr val="tx1">
                  <a:lumMod val="75000"/>
                  <a:lumOff val="25000"/>
                </a:schemeClr>
              </a:solidFill>
            </a:endParaRPr>
          </a:p>
        </p:txBody>
      </p:sp>
      <p:sp>
        <p:nvSpPr>
          <p:cNvPr id="7" name="Tijdelijke aanduiding voor inhoud 2"/>
          <p:cNvSpPr txBox="1">
            <a:spLocks/>
          </p:cNvSpPr>
          <p:nvPr/>
        </p:nvSpPr>
        <p:spPr>
          <a:xfrm>
            <a:off x="431800" y="1331913"/>
            <a:ext cx="8280400" cy="4618037"/>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dirty="0" smtClean="0"/>
              <a:t>Guidelines for curative maintenance of pipelines: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Repairs of leakages are carried out with standard materials. This means that the warehouse must have all the necessary materials in stock</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The internal diameter of materials used for repair must be the same as the ones from the existing pipelines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If it is not possible to install materials with the same diameter, the diameter of the replaced material must be as close as possible to the original. For example when PE-pipes are replaced by PVC-pipes. Changes in material or diameters must be registered and implemented in all databases and software (</a:t>
            </a:r>
            <a:r>
              <a:rPr lang="en-US" dirty="0" err="1">
                <a:solidFill>
                  <a:schemeClr val="tx1">
                    <a:lumMod val="75000"/>
                    <a:lumOff val="25000"/>
                  </a:schemeClr>
                </a:solidFill>
              </a:rPr>
              <a:t>f.e</a:t>
            </a:r>
            <a:r>
              <a:rPr lang="en-US" dirty="0">
                <a:solidFill>
                  <a:schemeClr val="tx1">
                    <a:lumMod val="75000"/>
                    <a:lumOff val="25000"/>
                  </a:schemeClr>
                </a:solidFill>
              </a:rPr>
              <a:t>. GIS and hydrological model). </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Repair or replacement of damaged pipelines must be done as soon as possible to minimize the damage to the surrounding area and to minimize the loss water. </a:t>
            </a:r>
            <a:endParaRPr lang="nl-NL" dirty="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C69F1DD8-1DE7-4B49-B262-B21FBB53281E}" type="slidenum">
              <a:rPr lang="en-US" sz="1000" b="1">
                <a:solidFill>
                  <a:schemeClr val="accent2"/>
                </a:solidFill>
                <a:latin typeface="+mn-lt"/>
              </a:rPr>
              <a:pPr algn="ctr" eaLnBrk="1" hangingPunct="1">
                <a:defRPr/>
              </a:pPr>
              <a:t>12</a:t>
            </a:fld>
            <a:endParaRPr lang="en-US" sz="1000" b="1">
              <a:solidFill>
                <a:schemeClr val="accent2"/>
              </a:solidFill>
              <a:latin typeface="+mn-lt"/>
            </a:endParaRPr>
          </a:p>
        </p:txBody>
      </p:sp>
      <p:sp>
        <p:nvSpPr>
          <p:cNvPr id="33795"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Curative maintenance</a:t>
            </a:r>
          </a:p>
        </p:txBody>
      </p:sp>
      <p:sp>
        <p:nvSpPr>
          <p:cNvPr id="3" name="Slide Number Placeholder 2"/>
          <p:cNvSpPr>
            <a:spLocks noGrp="1"/>
          </p:cNvSpPr>
          <p:nvPr>
            <p:ph type="sldNum" sz="quarter" idx="12"/>
          </p:nvPr>
        </p:nvSpPr>
        <p:spPr/>
        <p:txBody>
          <a:bodyPr/>
          <a:lstStyle/>
          <a:p>
            <a:pPr>
              <a:defRPr/>
            </a:pPr>
            <a:fld id="{C98D95C0-6715-417F-A803-8A805B2176B5}" type="slidenum">
              <a:rPr lang="en-US">
                <a:solidFill>
                  <a:srgbClr val="2D9BDC"/>
                </a:solidFill>
              </a:rPr>
              <a:pPr>
                <a:defRPr/>
              </a:pPr>
              <a:t>12</a:t>
            </a:fld>
            <a:endParaRPr lang="en-US">
              <a:solidFill>
                <a:srgbClr val="2D9BDC"/>
              </a:solidFill>
            </a:endParaRPr>
          </a:p>
        </p:txBody>
      </p:sp>
      <p:sp>
        <p:nvSpPr>
          <p:cNvPr id="6" name="Titel 1"/>
          <p:cNvSpPr txBox="1">
            <a:spLocks/>
          </p:cNvSpPr>
          <p:nvPr/>
        </p:nvSpPr>
        <p:spPr>
          <a:xfrm>
            <a:off x="431800" y="185738"/>
            <a:ext cx="9036050" cy="655637"/>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Curative</a:t>
            </a:r>
            <a:r>
              <a:rPr lang="nl-NL" altLang="nl-NL" sz="4400" dirty="0" smtClean="0">
                <a:solidFill>
                  <a:schemeClr val="tx1">
                    <a:lumMod val="75000"/>
                    <a:lumOff val="25000"/>
                  </a:schemeClr>
                </a:solidFill>
              </a:rPr>
              <a:t> maintenance: PVC </a:t>
            </a:r>
            <a:r>
              <a:rPr lang="nl-NL" altLang="nl-NL" sz="4400" dirty="0" err="1" smtClean="0">
                <a:solidFill>
                  <a:schemeClr val="tx1">
                    <a:lumMod val="75000"/>
                    <a:lumOff val="25000"/>
                  </a:schemeClr>
                </a:solidFill>
              </a:rPr>
              <a:t>pipes</a:t>
            </a:r>
            <a:endParaRPr lang="nl-NL" altLang="nl-NL" sz="4400" dirty="0" smtClean="0">
              <a:solidFill>
                <a:schemeClr val="tx1">
                  <a:lumMod val="75000"/>
                  <a:lumOff val="25000"/>
                </a:schemeClr>
              </a:solidFill>
            </a:endParaRPr>
          </a:p>
        </p:txBody>
      </p:sp>
      <p:sp>
        <p:nvSpPr>
          <p:cNvPr id="7" name="Tijdelijke aanduiding voor inhoud 2"/>
          <p:cNvSpPr txBox="1">
            <a:spLocks/>
          </p:cNvSpPr>
          <p:nvPr/>
        </p:nvSpPr>
        <p:spPr>
          <a:xfrm>
            <a:off x="431800" y="841375"/>
            <a:ext cx="8280400" cy="5395913"/>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dirty="0" smtClean="0"/>
              <a:t>Guidelines for curative maintenance of PVC pipes: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In case a part of a PVC pipe is replaced the diameter and pressure class from the </a:t>
            </a:r>
            <a:r>
              <a:rPr lang="en-US" dirty="0" smtClean="0">
                <a:solidFill>
                  <a:schemeClr val="tx1">
                    <a:lumMod val="75000"/>
                    <a:lumOff val="25000"/>
                  </a:schemeClr>
                </a:solidFill>
              </a:rPr>
              <a:t>existing </a:t>
            </a:r>
            <a:r>
              <a:rPr lang="en-US" dirty="0">
                <a:solidFill>
                  <a:schemeClr val="tx1">
                    <a:lumMod val="75000"/>
                    <a:lumOff val="25000"/>
                  </a:schemeClr>
                </a:solidFill>
              </a:rPr>
              <a:t>and the new pipe must be the same</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The connections between the existing and new pipe can be made with the use of a </a:t>
            </a:r>
            <a:r>
              <a:rPr lang="en-US" dirty="0" smtClean="0">
                <a:solidFill>
                  <a:schemeClr val="tx1">
                    <a:lumMod val="75000"/>
                    <a:lumOff val="25000"/>
                  </a:schemeClr>
                </a:solidFill>
              </a:rPr>
              <a:t>socket </a:t>
            </a:r>
            <a:r>
              <a:rPr lang="en-US" dirty="0">
                <a:solidFill>
                  <a:schemeClr val="tx1">
                    <a:lumMod val="75000"/>
                    <a:lumOff val="25000"/>
                  </a:schemeClr>
                </a:solidFill>
              </a:rPr>
              <a:t>of galvanized iron and a socket of PVC. The iron socket (and the PVC socket; </a:t>
            </a:r>
            <a:r>
              <a:rPr lang="en-US" dirty="0" smtClean="0">
                <a:solidFill>
                  <a:schemeClr val="tx1">
                    <a:lumMod val="75000"/>
                    <a:lumOff val="25000"/>
                  </a:schemeClr>
                </a:solidFill>
              </a:rPr>
              <a:t>PVC </a:t>
            </a:r>
            <a:r>
              <a:rPr lang="en-US" dirty="0">
                <a:solidFill>
                  <a:schemeClr val="tx1">
                    <a:lumMod val="75000"/>
                    <a:lumOff val="25000"/>
                  </a:schemeClr>
                </a:solidFill>
              </a:rPr>
              <a:t>socket first ???) must be pushed completely over the existing PVC pipe. After the </a:t>
            </a:r>
            <a:r>
              <a:rPr lang="en-US" dirty="0" smtClean="0">
                <a:solidFill>
                  <a:schemeClr val="tx1">
                    <a:lumMod val="75000"/>
                    <a:lumOff val="25000"/>
                  </a:schemeClr>
                </a:solidFill>
              </a:rPr>
              <a:t>new </a:t>
            </a:r>
            <a:r>
              <a:rPr lang="en-US" dirty="0">
                <a:solidFill>
                  <a:schemeClr val="tx1">
                    <a:lumMod val="75000"/>
                    <a:lumOff val="25000"/>
                  </a:schemeClr>
                </a:solidFill>
              </a:rPr>
              <a:t>part of PVC pipe is in place, with the use of the PVC socket, the iron socket can be </a:t>
            </a:r>
            <a:r>
              <a:rPr lang="en-US" dirty="0" smtClean="0">
                <a:solidFill>
                  <a:schemeClr val="tx1">
                    <a:lumMod val="75000"/>
                    <a:lumOff val="25000"/>
                  </a:schemeClr>
                </a:solidFill>
              </a:rPr>
              <a:t>pushed </a:t>
            </a:r>
            <a:r>
              <a:rPr lang="en-US" dirty="0">
                <a:solidFill>
                  <a:schemeClr val="tx1">
                    <a:lumMod val="75000"/>
                    <a:lumOff val="25000"/>
                  </a:schemeClr>
                </a:solidFill>
              </a:rPr>
              <a:t>back partly over the existing and partly over the new pipe. With this method the </a:t>
            </a:r>
            <a:r>
              <a:rPr lang="en-US" dirty="0" smtClean="0">
                <a:solidFill>
                  <a:schemeClr val="tx1">
                    <a:lumMod val="75000"/>
                    <a:lumOff val="25000"/>
                  </a:schemeClr>
                </a:solidFill>
              </a:rPr>
              <a:t>new </a:t>
            </a:r>
            <a:r>
              <a:rPr lang="en-US" dirty="0">
                <a:solidFill>
                  <a:schemeClr val="tx1">
                    <a:lumMod val="75000"/>
                    <a:lumOff val="25000"/>
                  </a:schemeClr>
                </a:solidFill>
              </a:rPr>
              <a:t>pipe can be installed without digging up big lengths of the existing pipe</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It is also possible to repair with two PVC sockets. Use two additional pieces of pipe. Put </a:t>
            </a:r>
            <a:r>
              <a:rPr lang="en-US" dirty="0" smtClean="0">
                <a:solidFill>
                  <a:schemeClr val="tx1">
                    <a:lumMod val="75000"/>
                    <a:lumOff val="25000"/>
                  </a:schemeClr>
                </a:solidFill>
              </a:rPr>
              <a:t>both </a:t>
            </a:r>
            <a:r>
              <a:rPr lang="en-US" dirty="0">
                <a:solidFill>
                  <a:schemeClr val="tx1">
                    <a:lumMod val="75000"/>
                    <a:lumOff val="25000"/>
                  </a:schemeClr>
                </a:solidFill>
              </a:rPr>
              <a:t>sockets on a piece of PVC pipe. Put the two pieces with sockets on both ends of </a:t>
            </a:r>
            <a:r>
              <a:rPr lang="en-US" dirty="0" smtClean="0">
                <a:solidFill>
                  <a:schemeClr val="tx1">
                    <a:lumMod val="75000"/>
                    <a:lumOff val="25000"/>
                  </a:schemeClr>
                </a:solidFill>
              </a:rPr>
              <a:t>the </a:t>
            </a:r>
            <a:r>
              <a:rPr lang="en-US" dirty="0">
                <a:solidFill>
                  <a:schemeClr val="tx1">
                    <a:lumMod val="75000"/>
                    <a:lumOff val="25000"/>
                  </a:schemeClr>
                </a:solidFill>
              </a:rPr>
              <a:t>existing pipe and push the sockets over the new pipe until the pieces of additional </a:t>
            </a:r>
            <a:r>
              <a:rPr lang="en-US" dirty="0" smtClean="0">
                <a:solidFill>
                  <a:schemeClr val="tx1">
                    <a:lumMod val="75000"/>
                    <a:lumOff val="25000"/>
                  </a:schemeClr>
                </a:solidFill>
              </a:rPr>
              <a:t>pipe </a:t>
            </a:r>
            <a:r>
              <a:rPr lang="en-US" dirty="0">
                <a:solidFill>
                  <a:schemeClr val="tx1">
                    <a:lumMod val="75000"/>
                    <a:lumOff val="25000"/>
                  </a:schemeClr>
                </a:solidFill>
              </a:rPr>
              <a:t>fall out. By doing this the sealing rings of the sockets do not damage. Now place </a:t>
            </a:r>
            <a:r>
              <a:rPr lang="en-US" dirty="0" smtClean="0">
                <a:solidFill>
                  <a:schemeClr val="tx1">
                    <a:lumMod val="75000"/>
                    <a:lumOff val="25000"/>
                  </a:schemeClr>
                </a:solidFill>
              </a:rPr>
              <a:t>the </a:t>
            </a:r>
            <a:r>
              <a:rPr lang="en-US" dirty="0">
                <a:solidFill>
                  <a:schemeClr val="tx1">
                    <a:lumMod val="75000"/>
                    <a:lumOff val="25000"/>
                  </a:schemeClr>
                </a:solidFill>
              </a:rPr>
              <a:t>new pipe between the two existing pipe ends, mark the distance of half the length of </a:t>
            </a:r>
            <a:r>
              <a:rPr lang="en-US" dirty="0" smtClean="0">
                <a:solidFill>
                  <a:schemeClr val="tx1">
                    <a:lumMod val="75000"/>
                    <a:lumOff val="25000"/>
                  </a:schemeClr>
                </a:solidFill>
              </a:rPr>
              <a:t>the </a:t>
            </a:r>
            <a:r>
              <a:rPr lang="en-US" dirty="0">
                <a:solidFill>
                  <a:schemeClr val="tx1">
                    <a:lumMod val="75000"/>
                    <a:lumOff val="25000"/>
                  </a:schemeClr>
                </a:solidFill>
              </a:rPr>
              <a:t>socket on the existing pipe ends and push the socket on both </a:t>
            </a:r>
            <a:r>
              <a:rPr lang="en-US" dirty="0" smtClean="0">
                <a:solidFill>
                  <a:schemeClr val="tx1">
                    <a:lumMod val="75000"/>
                    <a:lumOff val="25000"/>
                  </a:schemeClr>
                </a:solidFill>
              </a:rPr>
              <a:t>sides </a:t>
            </a:r>
            <a:r>
              <a:rPr lang="en-US" dirty="0">
                <a:solidFill>
                  <a:schemeClr val="tx1">
                    <a:lumMod val="75000"/>
                    <a:lumOff val="25000"/>
                  </a:schemeClr>
                </a:solidFill>
              </a:rPr>
              <a:t>up to the mark.</a:t>
            </a:r>
            <a:endParaRPr lang="nl-NL" dirty="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C5C624CE-15A6-4BDB-A911-5E3F903720C0}" type="slidenum">
              <a:rPr lang="en-US" sz="1000" b="1">
                <a:solidFill>
                  <a:schemeClr val="accent2"/>
                </a:solidFill>
                <a:latin typeface="+mn-lt"/>
              </a:rPr>
              <a:pPr algn="ctr" eaLnBrk="1" hangingPunct="1">
                <a:defRPr/>
              </a:pPr>
              <a:t>13</a:t>
            </a:fld>
            <a:endParaRPr lang="en-US" sz="1000" b="1">
              <a:solidFill>
                <a:schemeClr val="accent2"/>
              </a:solidFill>
              <a:latin typeface="+mn-lt"/>
            </a:endParaRPr>
          </a:p>
        </p:txBody>
      </p:sp>
      <p:sp>
        <p:nvSpPr>
          <p:cNvPr id="35843"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Curative maintenance</a:t>
            </a:r>
          </a:p>
        </p:txBody>
      </p:sp>
      <p:sp>
        <p:nvSpPr>
          <p:cNvPr id="3" name="Slide Number Placeholder 2"/>
          <p:cNvSpPr>
            <a:spLocks noGrp="1"/>
          </p:cNvSpPr>
          <p:nvPr>
            <p:ph type="sldNum" sz="quarter" idx="12"/>
          </p:nvPr>
        </p:nvSpPr>
        <p:spPr/>
        <p:txBody>
          <a:bodyPr/>
          <a:lstStyle/>
          <a:p>
            <a:pPr>
              <a:defRPr/>
            </a:pPr>
            <a:fld id="{DAD51D0A-7151-4BDF-84DC-FCE2BE468AF8}" type="slidenum">
              <a:rPr lang="en-US">
                <a:solidFill>
                  <a:srgbClr val="2D9BDC"/>
                </a:solidFill>
              </a:rPr>
              <a:pPr>
                <a:defRPr/>
              </a:pPr>
              <a:t>13</a:t>
            </a:fld>
            <a:endParaRPr lang="en-US">
              <a:solidFill>
                <a:srgbClr val="2D9BDC"/>
              </a:solidFill>
            </a:endParaRPr>
          </a:p>
        </p:txBody>
      </p:sp>
      <p:sp>
        <p:nvSpPr>
          <p:cNvPr id="6" name="Titel 1"/>
          <p:cNvSpPr txBox="1">
            <a:spLocks/>
          </p:cNvSpPr>
          <p:nvPr/>
        </p:nvSpPr>
        <p:spPr>
          <a:xfrm>
            <a:off x="431800" y="185738"/>
            <a:ext cx="9036050" cy="968375"/>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Curative</a:t>
            </a:r>
            <a:r>
              <a:rPr lang="nl-NL" altLang="nl-NL" sz="4400" dirty="0" smtClean="0">
                <a:solidFill>
                  <a:schemeClr val="tx1">
                    <a:lumMod val="75000"/>
                    <a:lumOff val="25000"/>
                  </a:schemeClr>
                </a:solidFill>
              </a:rPr>
              <a:t> maintenance: PE </a:t>
            </a:r>
            <a:r>
              <a:rPr lang="nl-NL" altLang="nl-NL" sz="4400" dirty="0" err="1" smtClean="0">
                <a:solidFill>
                  <a:schemeClr val="tx1">
                    <a:lumMod val="75000"/>
                    <a:lumOff val="25000"/>
                  </a:schemeClr>
                </a:solidFill>
              </a:rPr>
              <a:t>pipes</a:t>
            </a:r>
            <a:endParaRPr lang="nl-NL" altLang="nl-NL" sz="4400" dirty="0" smtClean="0">
              <a:solidFill>
                <a:schemeClr val="tx1">
                  <a:lumMod val="75000"/>
                  <a:lumOff val="25000"/>
                </a:schemeClr>
              </a:solidFill>
            </a:endParaRPr>
          </a:p>
        </p:txBody>
      </p:sp>
      <p:sp>
        <p:nvSpPr>
          <p:cNvPr id="7" name="Tijdelijke aanduiding voor inhoud 2"/>
          <p:cNvSpPr txBox="1">
            <a:spLocks/>
          </p:cNvSpPr>
          <p:nvPr/>
        </p:nvSpPr>
        <p:spPr>
          <a:xfrm>
            <a:off x="239713" y="1044575"/>
            <a:ext cx="8280400" cy="4976813"/>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dirty="0" smtClean="0"/>
              <a:t>Guidelines for curative maintenance of  PE pipes: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Small holes in PE pipelines can easily be repaired with repair clamps. </a:t>
            </a:r>
            <a:r>
              <a:rPr lang="en-US" dirty="0" smtClean="0">
                <a:solidFill>
                  <a:schemeClr val="tx1">
                    <a:lumMod val="75000"/>
                    <a:lumOff val="25000"/>
                  </a:schemeClr>
                </a:solidFill>
              </a:rPr>
              <a:t>These </a:t>
            </a:r>
            <a:r>
              <a:rPr lang="en-US" dirty="0">
                <a:solidFill>
                  <a:schemeClr val="tx1">
                    <a:lumMod val="75000"/>
                    <a:lumOff val="25000"/>
                  </a:schemeClr>
                </a:solidFill>
              </a:rPr>
              <a:t>clamps exist of two separate half-shells which are placed over </a:t>
            </a:r>
            <a:r>
              <a:rPr lang="en-US" dirty="0" smtClean="0">
                <a:solidFill>
                  <a:schemeClr val="tx1">
                    <a:lumMod val="75000"/>
                    <a:lumOff val="25000"/>
                  </a:schemeClr>
                </a:solidFill>
              </a:rPr>
              <a:t>the </a:t>
            </a:r>
            <a:r>
              <a:rPr lang="en-US" dirty="0">
                <a:solidFill>
                  <a:schemeClr val="tx1">
                    <a:lumMod val="75000"/>
                    <a:lumOff val="25000"/>
                  </a:schemeClr>
                </a:solidFill>
              </a:rPr>
              <a:t>leak. The two parts are bolted together. These clamps are only </a:t>
            </a:r>
            <a:r>
              <a:rPr lang="en-US" dirty="0" smtClean="0">
                <a:solidFill>
                  <a:schemeClr val="tx1">
                    <a:lumMod val="75000"/>
                    <a:lumOff val="25000"/>
                  </a:schemeClr>
                </a:solidFill>
              </a:rPr>
              <a:t>applied </a:t>
            </a:r>
            <a:r>
              <a:rPr lang="en-US" dirty="0">
                <a:solidFill>
                  <a:schemeClr val="tx1">
                    <a:lumMod val="75000"/>
                    <a:lumOff val="25000"/>
                  </a:schemeClr>
                </a:solidFill>
              </a:rPr>
              <a:t>on PE pipes</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In case of a pipe burst in a PE pipe and it is necessary to replace that </a:t>
            </a:r>
            <a:r>
              <a:rPr lang="en-US" dirty="0" smtClean="0">
                <a:solidFill>
                  <a:schemeClr val="tx1">
                    <a:lumMod val="75000"/>
                    <a:lumOff val="25000"/>
                  </a:schemeClr>
                </a:solidFill>
              </a:rPr>
              <a:t>part </a:t>
            </a:r>
            <a:r>
              <a:rPr lang="en-US" dirty="0">
                <a:solidFill>
                  <a:schemeClr val="tx1">
                    <a:lumMod val="75000"/>
                    <a:lumOff val="25000"/>
                  </a:schemeClr>
                </a:solidFill>
              </a:rPr>
              <a:t>of PE pipe for a new PE pipe. The diameter and pressure class of </a:t>
            </a:r>
            <a:r>
              <a:rPr lang="en-US" dirty="0" smtClean="0">
                <a:solidFill>
                  <a:schemeClr val="tx1">
                    <a:lumMod val="75000"/>
                    <a:lumOff val="25000"/>
                  </a:schemeClr>
                </a:solidFill>
              </a:rPr>
              <a:t>the </a:t>
            </a:r>
            <a:r>
              <a:rPr lang="en-US" dirty="0">
                <a:solidFill>
                  <a:schemeClr val="tx1">
                    <a:lumMod val="75000"/>
                    <a:lumOff val="25000"/>
                  </a:schemeClr>
                </a:solidFill>
              </a:rPr>
              <a:t>existing and the new pipe must be the same. Connections </a:t>
            </a:r>
            <a:r>
              <a:rPr lang="en-US" dirty="0" smtClean="0">
                <a:solidFill>
                  <a:schemeClr val="tx1">
                    <a:lumMod val="75000"/>
                    <a:lumOff val="25000"/>
                  </a:schemeClr>
                </a:solidFill>
              </a:rPr>
              <a:t>between </a:t>
            </a:r>
            <a:r>
              <a:rPr lang="en-US" dirty="0">
                <a:solidFill>
                  <a:schemeClr val="tx1">
                    <a:lumMod val="75000"/>
                    <a:lumOff val="25000"/>
                  </a:schemeClr>
                </a:solidFill>
              </a:rPr>
              <a:t>the existing PE pipe and the new PE pipe must be made by </a:t>
            </a:r>
            <a:r>
              <a:rPr lang="en-US" dirty="0" smtClean="0">
                <a:solidFill>
                  <a:schemeClr val="tx1">
                    <a:lumMod val="75000"/>
                    <a:lumOff val="25000"/>
                  </a:schemeClr>
                </a:solidFill>
              </a:rPr>
              <a:t>using </a:t>
            </a:r>
            <a:r>
              <a:rPr lang="en-US" dirty="0">
                <a:solidFill>
                  <a:schemeClr val="tx1">
                    <a:lumMod val="75000"/>
                    <a:lumOff val="25000"/>
                  </a:schemeClr>
                </a:solidFill>
              </a:rPr>
              <a:t>electro-welded sockets made of HDPE</a:t>
            </a:r>
          </a:p>
          <a:p>
            <a:pPr>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If a pipeline bursts frequently it must be decided whether to replace </a:t>
            </a:r>
            <a:r>
              <a:rPr lang="en-US" dirty="0" smtClean="0">
                <a:solidFill>
                  <a:schemeClr val="tx1">
                    <a:lumMod val="75000"/>
                    <a:lumOff val="25000"/>
                  </a:schemeClr>
                </a:solidFill>
              </a:rPr>
              <a:t>this </a:t>
            </a:r>
            <a:r>
              <a:rPr lang="en-US" dirty="0">
                <a:solidFill>
                  <a:schemeClr val="tx1">
                    <a:lumMod val="75000"/>
                    <a:lumOff val="25000"/>
                  </a:schemeClr>
                </a:solidFill>
              </a:rPr>
              <a:t>pipeline totally or keep repairing it. This decision is based on an </a:t>
            </a:r>
            <a:r>
              <a:rPr lang="en-US" dirty="0" smtClean="0">
                <a:solidFill>
                  <a:schemeClr val="tx1">
                    <a:lumMod val="75000"/>
                    <a:lumOff val="25000"/>
                  </a:schemeClr>
                </a:solidFill>
              </a:rPr>
              <a:t>evaluation </a:t>
            </a:r>
            <a:r>
              <a:rPr lang="en-US" dirty="0">
                <a:solidFill>
                  <a:schemeClr val="tx1">
                    <a:lumMod val="75000"/>
                    <a:lumOff val="25000"/>
                  </a:schemeClr>
                </a:solidFill>
              </a:rPr>
              <a:t>of cost, amount of work and losses of water for both </a:t>
            </a:r>
            <a:r>
              <a:rPr lang="en-US" dirty="0" smtClean="0">
                <a:solidFill>
                  <a:schemeClr val="tx1">
                    <a:lumMod val="75000"/>
                    <a:lumOff val="25000"/>
                  </a:schemeClr>
                </a:solidFill>
              </a:rPr>
              <a:t>scenarios </a:t>
            </a:r>
            <a:endParaRPr lang="nl-NL" dirty="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a:xfrm>
            <a:off x="822325" y="758825"/>
            <a:ext cx="7543800" cy="3565525"/>
          </a:xfrm>
        </p:spPr>
        <p:txBody>
          <a:bodyPr/>
          <a:lstStyle/>
          <a:p>
            <a:pPr eaLnBrk="1" fontAlgn="auto" hangingPunct="1">
              <a:spcAft>
                <a:spcPts val="0"/>
              </a:spcAft>
              <a:defRPr/>
            </a:pPr>
            <a:r>
              <a:rPr lang="nl-NL" altLang="nl-NL" dirty="0" smtClean="0"/>
              <a:t>2. </a:t>
            </a:r>
            <a:r>
              <a:rPr lang="nl-NL" altLang="nl-NL" dirty="0" err="1" smtClean="0"/>
              <a:t>Preventive</a:t>
            </a:r>
            <a:r>
              <a:rPr lang="nl-NL" altLang="nl-NL" dirty="0" smtClean="0"/>
              <a:t> Maintenance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75" y="2416175"/>
            <a:ext cx="1971675"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2B20C594-698E-4BA1-96CB-0F9FD6E33FA6}" type="slidenum">
              <a:rPr lang="en-US" sz="1000" b="1">
                <a:solidFill>
                  <a:schemeClr val="accent2"/>
                </a:solidFill>
                <a:latin typeface="+mn-lt"/>
              </a:rPr>
              <a:pPr algn="ctr" eaLnBrk="1" hangingPunct="1">
                <a:defRPr/>
              </a:pPr>
              <a:t>15</a:t>
            </a:fld>
            <a:endParaRPr lang="en-US" sz="1000" b="1">
              <a:solidFill>
                <a:schemeClr val="accent2"/>
              </a:solidFill>
              <a:latin typeface="+mn-lt"/>
            </a:endParaRPr>
          </a:p>
        </p:txBody>
      </p:sp>
      <p:sp>
        <p:nvSpPr>
          <p:cNvPr id="38916"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smtClean="0"/>
              <a:t>Preventive maintenance</a:t>
            </a:r>
            <a:endParaRPr lang="en-US" dirty="0"/>
          </a:p>
        </p:txBody>
      </p:sp>
      <p:sp>
        <p:nvSpPr>
          <p:cNvPr id="3" name="Slide Number Placeholder 2"/>
          <p:cNvSpPr>
            <a:spLocks noGrp="1"/>
          </p:cNvSpPr>
          <p:nvPr>
            <p:ph type="sldNum" sz="quarter" idx="12"/>
          </p:nvPr>
        </p:nvSpPr>
        <p:spPr/>
        <p:txBody>
          <a:bodyPr/>
          <a:lstStyle/>
          <a:p>
            <a:pPr>
              <a:defRPr/>
            </a:pPr>
            <a:fld id="{752B5513-B238-4939-9296-590447E33C7C}" type="slidenum">
              <a:rPr lang="en-US">
                <a:solidFill>
                  <a:srgbClr val="2D9BDC"/>
                </a:solidFill>
              </a:rPr>
              <a:pPr>
                <a:defRPr/>
              </a:pPr>
              <a:t>15</a:t>
            </a:fld>
            <a:endParaRPr lang="en-US">
              <a:solidFill>
                <a:srgbClr val="2D9BDC"/>
              </a:solidFill>
            </a:endParaRPr>
          </a:p>
        </p:txBody>
      </p:sp>
      <p:sp>
        <p:nvSpPr>
          <p:cNvPr id="9" name="Titel 1"/>
          <p:cNvSpPr txBox="1">
            <a:spLocks/>
          </p:cNvSpPr>
          <p:nvPr/>
        </p:nvSpPr>
        <p:spPr>
          <a:xfrm>
            <a:off x="250825" y="214313"/>
            <a:ext cx="9194800" cy="692150"/>
          </a:xfrm>
          <a:prstGeom prst="rect">
            <a:avLst/>
          </a:prstGeom>
        </p:spPr>
        <p:txBody>
          <a:bodyPr>
            <a:normAutofit fontScale="97500" lnSpcReduction="10000"/>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dirty="0" err="1" smtClean="0">
                <a:solidFill>
                  <a:schemeClr val="tx1">
                    <a:lumMod val="75000"/>
                    <a:lumOff val="25000"/>
                  </a:schemeClr>
                </a:solidFill>
              </a:rPr>
              <a:t>Preventive</a:t>
            </a:r>
            <a:r>
              <a:rPr lang="nl-NL" altLang="nl-NL" dirty="0" smtClean="0">
                <a:solidFill>
                  <a:schemeClr val="tx1">
                    <a:lumMod val="75000"/>
                    <a:lumOff val="25000"/>
                  </a:schemeClr>
                </a:solidFill>
              </a:rPr>
              <a:t> maintenance in </a:t>
            </a:r>
            <a:r>
              <a:rPr lang="nl-NL" altLang="nl-NL" dirty="0" err="1" smtClean="0">
                <a:solidFill>
                  <a:schemeClr val="tx1">
                    <a:lumMod val="75000"/>
                    <a:lumOff val="25000"/>
                  </a:schemeClr>
                </a:solidFill>
              </a:rPr>
              <a:t>practice</a:t>
            </a:r>
            <a:endParaRPr lang="nl-NL" altLang="nl-NL" dirty="0" smtClean="0">
              <a:solidFill>
                <a:schemeClr val="tx1">
                  <a:lumMod val="75000"/>
                  <a:lumOff val="25000"/>
                </a:schemeClr>
              </a:solidFill>
            </a:endParaRPr>
          </a:p>
        </p:txBody>
      </p:sp>
      <p:pic>
        <p:nvPicPr>
          <p:cNvPr id="389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563" y="3644900"/>
            <a:ext cx="12128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513" y="4868863"/>
            <a:ext cx="1166812"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275" y="4010025"/>
            <a:ext cx="1141413"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575" y="5297488"/>
            <a:ext cx="1336675" cy="92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0413" y="3432175"/>
            <a:ext cx="1057275" cy="167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
        <p:nvSpPr>
          <p:cNvPr id="10" name="Tijdelijke aanduiding voor inhoud 2"/>
          <p:cNvSpPr txBox="1">
            <a:spLocks/>
          </p:cNvSpPr>
          <p:nvPr/>
        </p:nvSpPr>
        <p:spPr>
          <a:xfrm>
            <a:off x="257175" y="830263"/>
            <a:ext cx="8280400" cy="5551487"/>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eaLnBrk="1" fontAlgn="auto" hangingPunct="1">
              <a:buFontTx/>
              <a:buNone/>
              <a:defRPr/>
            </a:pPr>
            <a:r>
              <a:rPr lang="en-GB" altLang="en-US" sz="1800" dirty="0"/>
              <a:t>Preventive </a:t>
            </a:r>
            <a:r>
              <a:rPr lang="en-GB" altLang="en-US" sz="1800" dirty="0" smtClean="0"/>
              <a:t>maintenance comprises </a:t>
            </a:r>
            <a:r>
              <a:rPr lang="en-GB" altLang="en-US" sz="1800" dirty="0"/>
              <a:t>all activities undertaken to prevent malfunctions and/ or to extend the life of the assets. </a:t>
            </a:r>
            <a:r>
              <a:rPr lang="en-US" sz="1800" dirty="0" smtClean="0">
                <a:solidFill>
                  <a:schemeClr val="tx1">
                    <a:lumMod val="75000"/>
                    <a:lumOff val="25000"/>
                  </a:schemeClr>
                </a:solidFill>
              </a:rPr>
              <a:t>Before we do preventative maintenance or inspections a number of conditions must be met:</a:t>
            </a:r>
          </a:p>
          <a:p>
            <a:pPr eaLnBrk="1" fontAlgn="auto" hangingPunct="1">
              <a:buClr>
                <a:schemeClr val="tx1">
                  <a:lumMod val="75000"/>
                  <a:lumOff val="25000"/>
                </a:schemeClr>
              </a:buClr>
              <a:buFont typeface="Arial" panose="020B0604020202020204" pitchFamily="34" charset="0"/>
              <a:buChar char="•"/>
              <a:defRPr/>
            </a:pPr>
            <a:r>
              <a:rPr lang="en-US" sz="1800" dirty="0" smtClean="0">
                <a:solidFill>
                  <a:schemeClr val="tx1">
                    <a:lumMod val="75000"/>
                    <a:lumOff val="25000"/>
                  </a:schemeClr>
                </a:solidFill>
              </a:rPr>
              <a:t> The location of all pipes and appendages are known and stored in an electronic database (like GIS)</a:t>
            </a:r>
          </a:p>
          <a:p>
            <a:pPr eaLnBrk="1" fontAlgn="auto" hangingPunct="1">
              <a:buClr>
                <a:schemeClr val="tx1">
                  <a:lumMod val="75000"/>
                  <a:lumOff val="25000"/>
                </a:schemeClr>
              </a:buClr>
              <a:buFont typeface="Arial" panose="020B0604020202020204" pitchFamily="34" charset="0"/>
              <a:buChar char="•"/>
              <a:defRPr/>
            </a:pPr>
            <a:r>
              <a:rPr lang="en-US" sz="1800" dirty="0" smtClean="0">
                <a:solidFill>
                  <a:schemeClr val="tx1">
                    <a:lumMod val="75000"/>
                    <a:lumOff val="25000"/>
                  </a:schemeClr>
                </a:solidFill>
              </a:rPr>
              <a:t> The appendages are accessible</a:t>
            </a:r>
          </a:p>
          <a:p>
            <a:pPr eaLnBrk="1" fontAlgn="auto" hangingPunct="1">
              <a:buClr>
                <a:schemeClr val="tx1">
                  <a:lumMod val="75000"/>
                  <a:lumOff val="25000"/>
                </a:schemeClr>
              </a:buClr>
              <a:buFont typeface="Arial" panose="020B0604020202020204" pitchFamily="34" charset="0"/>
              <a:buChar char="•"/>
              <a:defRPr/>
            </a:pPr>
            <a:r>
              <a:rPr lang="en-US" sz="1800" dirty="0" smtClean="0">
                <a:solidFill>
                  <a:schemeClr val="tx1">
                    <a:lumMod val="75000"/>
                    <a:lumOff val="25000"/>
                  </a:schemeClr>
                </a:solidFill>
              </a:rPr>
              <a:t> The appendages are boxed and covered with a steel or concrete lit</a:t>
            </a:r>
          </a:p>
          <a:p>
            <a:pPr eaLnBrk="1" fontAlgn="auto" hangingPunct="1">
              <a:buClr>
                <a:schemeClr val="tx1">
                  <a:lumMod val="75000"/>
                  <a:lumOff val="25000"/>
                </a:schemeClr>
              </a:buClr>
              <a:buFont typeface="Arial" panose="020B0604020202020204" pitchFamily="34" charset="0"/>
              <a:buChar char="•"/>
              <a:defRPr/>
            </a:pPr>
            <a:endParaRPr lang="en-US" sz="1800" dirty="0">
              <a:solidFill>
                <a:schemeClr val="tx1">
                  <a:lumMod val="75000"/>
                  <a:lumOff val="25000"/>
                </a:schemeClr>
              </a:solidFill>
            </a:endParaRPr>
          </a:p>
          <a:p>
            <a:pPr marL="0" indent="0" eaLnBrk="1" fontAlgn="auto" hangingPunct="1">
              <a:buClr>
                <a:schemeClr val="tx1">
                  <a:lumMod val="75000"/>
                  <a:lumOff val="25000"/>
                </a:schemeClr>
              </a:buClr>
              <a:buFont typeface="Calibri" panose="020F0502020204030204" pitchFamily="34" charset="0"/>
              <a:buNone/>
              <a:defRPr/>
            </a:pPr>
            <a:r>
              <a:rPr lang="en-US" sz="1800" dirty="0" smtClean="0">
                <a:solidFill>
                  <a:schemeClr val="tx1">
                    <a:lumMod val="75000"/>
                    <a:lumOff val="25000"/>
                  </a:schemeClr>
                </a:solidFill>
              </a:rPr>
              <a:t>Examples of appendages are: </a:t>
            </a:r>
            <a:r>
              <a:rPr lang="en-US" sz="1800" dirty="0">
                <a:solidFill>
                  <a:schemeClr val="tx1">
                    <a:lumMod val="75000"/>
                    <a:lumOff val="25000"/>
                  </a:schemeClr>
                </a:solidFill>
              </a:rPr>
              <a:t> </a:t>
            </a:r>
            <a:endParaRPr lang="en-US" sz="1800" dirty="0" smtClean="0">
              <a:solidFill>
                <a:schemeClr val="tx1">
                  <a:lumMod val="75000"/>
                  <a:lumOff val="25000"/>
                </a:schemeClr>
              </a:solidFill>
            </a:endParaRPr>
          </a:p>
          <a:p>
            <a:pPr lvl="1" eaLnBrk="1" fontAlgn="auto" hangingPunct="1">
              <a:buClr>
                <a:schemeClr val="tx1">
                  <a:lumMod val="75000"/>
                  <a:lumOff val="25000"/>
                </a:schemeClr>
              </a:buClr>
              <a:buFont typeface="Courier New" panose="02070309020205020404" pitchFamily="49" charset="0"/>
              <a:buChar char="o"/>
              <a:defRPr/>
            </a:pPr>
            <a:r>
              <a:rPr lang="en-US" sz="1600" dirty="0" smtClean="0">
                <a:solidFill>
                  <a:schemeClr val="tx1">
                    <a:lumMod val="75000"/>
                    <a:lumOff val="25000"/>
                  </a:schemeClr>
                </a:solidFill>
              </a:rPr>
              <a:t>Valves </a:t>
            </a:r>
          </a:p>
          <a:p>
            <a:pPr lvl="1" eaLnBrk="1" fontAlgn="auto" hangingPunct="1">
              <a:buClr>
                <a:schemeClr val="tx1">
                  <a:lumMod val="75000"/>
                  <a:lumOff val="25000"/>
                </a:schemeClr>
              </a:buClr>
              <a:buFont typeface="Courier New" panose="02070309020205020404" pitchFamily="49" charset="0"/>
              <a:buChar char="o"/>
              <a:defRPr/>
            </a:pPr>
            <a:r>
              <a:rPr lang="en-US" sz="1600" dirty="0" smtClean="0">
                <a:solidFill>
                  <a:schemeClr val="tx1">
                    <a:lumMod val="75000"/>
                    <a:lumOff val="25000"/>
                  </a:schemeClr>
                </a:solidFill>
              </a:rPr>
              <a:t>Pressure </a:t>
            </a:r>
            <a:r>
              <a:rPr lang="en-US" sz="1600" dirty="0">
                <a:solidFill>
                  <a:schemeClr val="tx1">
                    <a:lumMod val="75000"/>
                    <a:lumOff val="25000"/>
                  </a:schemeClr>
                </a:solidFill>
              </a:rPr>
              <a:t>reduce valves</a:t>
            </a:r>
          </a:p>
          <a:p>
            <a:pPr lvl="1" eaLnBrk="1" fontAlgn="auto" hangingPunct="1">
              <a:buClr>
                <a:schemeClr val="tx1">
                  <a:lumMod val="75000"/>
                  <a:lumOff val="25000"/>
                </a:schemeClr>
              </a:buClr>
              <a:buFont typeface="Courier New" panose="02070309020205020404" pitchFamily="49" charset="0"/>
              <a:buChar char="o"/>
              <a:defRPr/>
            </a:pPr>
            <a:r>
              <a:rPr lang="en-US" sz="1600" dirty="0" smtClean="0">
                <a:solidFill>
                  <a:schemeClr val="tx1">
                    <a:lumMod val="75000"/>
                    <a:lumOff val="25000"/>
                  </a:schemeClr>
                </a:solidFill>
              </a:rPr>
              <a:t>Non </a:t>
            </a:r>
            <a:r>
              <a:rPr lang="en-US" sz="1600" dirty="0">
                <a:solidFill>
                  <a:schemeClr val="tx1">
                    <a:lumMod val="75000"/>
                    <a:lumOff val="25000"/>
                  </a:schemeClr>
                </a:solidFill>
              </a:rPr>
              <a:t>return valves</a:t>
            </a:r>
          </a:p>
          <a:p>
            <a:pPr lvl="1" eaLnBrk="1" fontAlgn="auto" hangingPunct="1">
              <a:buClr>
                <a:schemeClr val="tx1">
                  <a:lumMod val="75000"/>
                  <a:lumOff val="25000"/>
                </a:schemeClr>
              </a:buClr>
              <a:buFont typeface="Courier New" panose="02070309020205020404" pitchFamily="49" charset="0"/>
              <a:buChar char="o"/>
              <a:defRPr/>
            </a:pPr>
            <a:r>
              <a:rPr lang="en-US" sz="1600" dirty="0" smtClean="0">
                <a:solidFill>
                  <a:schemeClr val="tx1">
                    <a:lumMod val="75000"/>
                    <a:lumOff val="25000"/>
                  </a:schemeClr>
                </a:solidFill>
              </a:rPr>
              <a:t>Fire </a:t>
            </a:r>
            <a:r>
              <a:rPr lang="en-US" sz="1600" dirty="0">
                <a:solidFill>
                  <a:schemeClr val="tx1">
                    <a:lumMod val="75000"/>
                    <a:lumOff val="25000"/>
                  </a:schemeClr>
                </a:solidFill>
              </a:rPr>
              <a:t>hydrants</a:t>
            </a:r>
          </a:p>
          <a:p>
            <a:pPr lvl="1" eaLnBrk="1" fontAlgn="auto" hangingPunct="1">
              <a:buClr>
                <a:schemeClr val="tx1">
                  <a:lumMod val="75000"/>
                  <a:lumOff val="25000"/>
                </a:schemeClr>
              </a:buClr>
              <a:buFont typeface="Courier New" panose="02070309020205020404" pitchFamily="49" charset="0"/>
              <a:buChar char="o"/>
              <a:defRPr/>
            </a:pPr>
            <a:r>
              <a:rPr lang="en-GB" sz="1600" dirty="0" smtClean="0">
                <a:solidFill>
                  <a:schemeClr val="tx1">
                    <a:lumMod val="75000"/>
                    <a:lumOff val="25000"/>
                  </a:schemeClr>
                </a:solidFill>
              </a:rPr>
              <a:t>Main </a:t>
            </a:r>
            <a:r>
              <a:rPr lang="en-GB" sz="1600" dirty="0">
                <a:solidFill>
                  <a:schemeClr val="tx1">
                    <a:lumMod val="75000"/>
                    <a:lumOff val="25000"/>
                  </a:schemeClr>
                </a:solidFill>
              </a:rPr>
              <a:t>water meters</a:t>
            </a:r>
            <a:endParaRPr lang="nl-NL" sz="1600" dirty="0">
              <a:solidFill>
                <a:schemeClr val="tx1">
                  <a:lumMod val="75000"/>
                  <a:lumOff val="25000"/>
                </a:schemeClr>
              </a:solidFill>
            </a:endParaRPr>
          </a:p>
          <a:p>
            <a:pPr lvl="1" eaLnBrk="1" fontAlgn="auto" hangingPunct="1">
              <a:buClr>
                <a:schemeClr val="tx1">
                  <a:lumMod val="75000"/>
                  <a:lumOff val="25000"/>
                </a:schemeClr>
              </a:buClr>
              <a:buFont typeface="Courier New" panose="02070309020205020404" pitchFamily="49" charset="0"/>
              <a:buChar char="o"/>
              <a:defRPr/>
            </a:pPr>
            <a:r>
              <a:rPr lang="en-GB" sz="1600" dirty="0" smtClean="0">
                <a:solidFill>
                  <a:schemeClr val="tx1">
                    <a:lumMod val="75000"/>
                    <a:lumOff val="25000"/>
                  </a:schemeClr>
                </a:solidFill>
              </a:rPr>
              <a:t>Water </a:t>
            </a:r>
            <a:r>
              <a:rPr lang="en-GB" sz="1600" dirty="0">
                <a:solidFill>
                  <a:schemeClr val="tx1">
                    <a:lumMod val="75000"/>
                    <a:lumOff val="25000"/>
                  </a:schemeClr>
                </a:solidFill>
              </a:rPr>
              <a:t>meters house connections</a:t>
            </a:r>
            <a:endParaRPr lang="en-US" sz="1600" dirty="0">
              <a:solidFill>
                <a:schemeClr val="tx1">
                  <a:lumMod val="75000"/>
                  <a:lumOff val="25000"/>
                </a:schemeClr>
              </a:solidFill>
            </a:endParaRPr>
          </a:p>
          <a:p>
            <a:pPr lvl="1" eaLnBrk="1" fontAlgn="auto" hangingPunct="1">
              <a:buClr>
                <a:schemeClr val="tx1">
                  <a:lumMod val="75000"/>
                  <a:lumOff val="25000"/>
                </a:schemeClr>
              </a:buClr>
              <a:buFont typeface="Courier New" panose="02070309020205020404" pitchFamily="49" charset="0"/>
              <a:buChar char="o"/>
              <a:defRPr/>
            </a:pPr>
            <a:r>
              <a:rPr lang="en-GB" sz="1600" dirty="0" smtClean="0">
                <a:solidFill>
                  <a:schemeClr val="tx1">
                    <a:lumMod val="75000"/>
                    <a:lumOff val="25000"/>
                  </a:schemeClr>
                </a:solidFill>
              </a:rPr>
              <a:t>Flush points</a:t>
            </a:r>
          </a:p>
          <a:p>
            <a:pPr lvl="1" eaLnBrk="1" fontAlgn="auto" hangingPunct="1">
              <a:buClr>
                <a:schemeClr val="tx1">
                  <a:lumMod val="75000"/>
                  <a:lumOff val="25000"/>
                </a:schemeClr>
              </a:buClr>
              <a:buFont typeface="Courier New" panose="02070309020205020404" pitchFamily="49" charset="0"/>
              <a:buChar char="o"/>
              <a:defRPr/>
            </a:pPr>
            <a:r>
              <a:rPr lang="nl-NL" sz="1600" dirty="0" smtClean="0">
                <a:solidFill>
                  <a:schemeClr val="tx1">
                    <a:lumMod val="75000"/>
                    <a:lumOff val="25000"/>
                  </a:schemeClr>
                </a:solidFill>
              </a:rPr>
              <a:t>Distribution pumps</a:t>
            </a:r>
            <a:endParaRPr lang="nl-NL"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64425F73-0EEF-451E-9CFC-A999D213A103}" type="slidenum">
              <a:rPr lang="en-US" sz="1000" b="1">
                <a:solidFill>
                  <a:schemeClr val="accent2"/>
                </a:solidFill>
                <a:latin typeface="+mn-lt"/>
              </a:rPr>
              <a:pPr algn="ctr" eaLnBrk="1" hangingPunct="1">
                <a:defRPr/>
              </a:pPr>
              <a:t>16</a:t>
            </a:fld>
            <a:endParaRPr lang="en-US" sz="1000" b="1">
              <a:solidFill>
                <a:schemeClr val="accent2"/>
              </a:solidFill>
              <a:latin typeface="+mn-lt"/>
            </a:endParaRPr>
          </a:p>
        </p:txBody>
      </p:sp>
      <p:sp>
        <p:nvSpPr>
          <p:cNvPr id="40963"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8E395CDE-2783-45C2-83F8-914B972B9E94}" type="slidenum">
              <a:rPr lang="en-US">
                <a:solidFill>
                  <a:srgbClr val="2D9BDC"/>
                </a:solidFill>
              </a:rPr>
              <a:pPr>
                <a:defRPr/>
              </a:pPr>
              <a:t>16</a:t>
            </a:fld>
            <a:endParaRPr lang="en-US">
              <a:solidFill>
                <a:srgbClr val="2D9BDC"/>
              </a:solidFill>
            </a:endParaRPr>
          </a:p>
        </p:txBody>
      </p:sp>
      <p:sp>
        <p:nvSpPr>
          <p:cNvPr id="12" name="Titel 1"/>
          <p:cNvSpPr txBox="1">
            <a:spLocks/>
          </p:cNvSpPr>
          <p:nvPr/>
        </p:nvSpPr>
        <p:spPr>
          <a:xfrm>
            <a:off x="179388" y="44450"/>
            <a:ext cx="8680450" cy="968375"/>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Preventative</a:t>
            </a:r>
            <a:r>
              <a:rPr lang="nl-NL" altLang="nl-NL" sz="4400" dirty="0" smtClean="0">
                <a:solidFill>
                  <a:schemeClr val="tx1">
                    <a:lumMod val="75000"/>
                    <a:lumOff val="25000"/>
                  </a:schemeClr>
                </a:solidFill>
              </a:rPr>
              <a:t> maintenance: </a:t>
            </a:r>
            <a:r>
              <a:rPr lang="nl-NL" altLang="nl-NL" sz="4400" dirty="0" err="1" smtClean="0">
                <a:solidFill>
                  <a:schemeClr val="tx1">
                    <a:lumMod val="75000"/>
                    <a:lumOff val="25000"/>
                  </a:schemeClr>
                </a:solidFill>
              </a:rPr>
              <a:t>inspection</a:t>
            </a:r>
            <a:endParaRPr lang="nl-NL" altLang="nl-NL" sz="4400" dirty="0" smtClean="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
        <p:nvSpPr>
          <p:cNvPr id="13" name="Tijdelijke aanduiding voor inhoud 2"/>
          <p:cNvSpPr txBox="1">
            <a:spLocks/>
          </p:cNvSpPr>
          <p:nvPr/>
        </p:nvSpPr>
        <p:spPr>
          <a:xfrm>
            <a:off x="179388" y="528638"/>
            <a:ext cx="8713787" cy="5761037"/>
          </a:xfrm>
          <a:prstGeom prst="rect">
            <a:avLst/>
          </a:prstGeom>
        </p:spPr>
        <p:txBody>
          <a:bodyPr>
            <a:normAutofit fontScale="92500" lnSpcReduction="2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eaLnBrk="1" fontAlgn="auto" hangingPunct="1">
              <a:buFontTx/>
              <a:buNone/>
              <a:defRPr/>
            </a:pPr>
            <a:r>
              <a:rPr lang="en-US" sz="2200" dirty="0" smtClean="0">
                <a:solidFill>
                  <a:schemeClr val="tx1">
                    <a:lumMod val="75000"/>
                    <a:lumOff val="25000"/>
                  </a:schemeClr>
                </a:solidFill>
              </a:rPr>
              <a:t>All </a:t>
            </a:r>
            <a:r>
              <a:rPr lang="en-US" sz="2200" dirty="0" smtClean="0">
                <a:solidFill>
                  <a:srgbClr val="FF0000"/>
                </a:solidFill>
              </a:rPr>
              <a:t>network appendages </a:t>
            </a:r>
            <a:r>
              <a:rPr lang="en-US" sz="2200" dirty="0" smtClean="0">
                <a:solidFill>
                  <a:schemeClr val="tx1">
                    <a:lumMod val="75000"/>
                    <a:lumOff val="25000"/>
                  </a:schemeClr>
                </a:solidFill>
              </a:rPr>
              <a:t>need regular</a:t>
            </a:r>
            <a:r>
              <a:rPr lang="en-US" sz="2200" dirty="0" smtClean="0">
                <a:solidFill>
                  <a:srgbClr val="FF0000"/>
                </a:solidFill>
              </a:rPr>
              <a:t> inspection </a:t>
            </a:r>
            <a:r>
              <a:rPr lang="en-US" sz="2200" dirty="0" smtClean="0">
                <a:solidFill>
                  <a:schemeClr val="tx1">
                    <a:lumMod val="75000"/>
                    <a:lumOff val="25000"/>
                  </a:schemeClr>
                </a:solidFill>
              </a:rPr>
              <a:t>on their state of maintenance and functionality. Inspection involves, checking if:</a:t>
            </a: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Appendages are accessible and their protective boxes and nearby surroundings clean</a:t>
            </a: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Appendages are clean </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Can meters be read?</a:t>
            </a:r>
          </a:p>
          <a:p>
            <a:pPr lvl="1" fontAlgn="auto">
              <a:buClr>
                <a:schemeClr val="tx1">
                  <a:lumMod val="75000"/>
                  <a:lumOff val="25000"/>
                </a:schemeClr>
              </a:buClr>
              <a:buFont typeface="Arial" panose="020B0604020202020204" pitchFamily="34" charset="0"/>
              <a:buChar char="•"/>
              <a:defRPr/>
            </a:pPr>
            <a:r>
              <a:rPr lang="en-GB" altLang="nl-NL" dirty="0" smtClean="0">
                <a:solidFill>
                  <a:schemeClr val="tx1">
                    <a:lumMod val="75000"/>
                    <a:lumOff val="25000"/>
                  </a:schemeClr>
                </a:solidFill>
              </a:rPr>
              <a:t>Are </a:t>
            </a:r>
            <a:r>
              <a:rPr lang="en-GB" altLang="nl-NL" dirty="0">
                <a:solidFill>
                  <a:schemeClr val="tx1">
                    <a:lumMod val="75000"/>
                    <a:lumOff val="25000"/>
                  </a:schemeClr>
                </a:solidFill>
              </a:rPr>
              <a:t>all moving parts </a:t>
            </a:r>
            <a:r>
              <a:rPr lang="en-GB" altLang="nl-NL" dirty="0" smtClean="0">
                <a:solidFill>
                  <a:schemeClr val="tx1">
                    <a:lumMod val="75000"/>
                    <a:lumOff val="25000"/>
                  </a:schemeClr>
                </a:solidFill>
              </a:rPr>
              <a:t>inside appendages functioning according </a:t>
            </a:r>
            <a:r>
              <a:rPr lang="en-GB" altLang="nl-NL" dirty="0">
                <a:solidFill>
                  <a:schemeClr val="tx1">
                    <a:lumMod val="75000"/>
                    <a:lumOff val="25000"/>
                  </a:schemeClr>
                </a:solidFill>
              </a:rPr>
              <a:t>to </a:t>
            </a:r>
            <a:r>
              <a:rPr lang="en-GB" altLang="nl-NL" dirty="0" smtClean="0">
                <a:solidFill>
                  <a:schemeClr val="tx1">
                    <a:lumMod val="75000"/>
                    <a:lumOff val="25000"/>
                  </a:schemeClr>
                </a:solidFill>
              </a:rPr>
              <a:t>specifications?</a:t>
            </a:r>
            <a:endParaRPr lang="en-US" altLang="nl-NL" dirty="0">
              <a:solidFill>
                <a:schemeClr val="tx1">
                  <a:lumMod val="75000"/>
                  <a:lumOff val="25000"/>
                </a:schemeClr>
              </a:solidFill>
            </a:endParaRP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The installation of the appendages are correct</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Any leakage in the installation?</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Meters well-aligned </a:t>
            </a:r>
          </a:p>
          <a:p>
            <a:pPr lvl="1" fontAlgn="auto">
              <a:buClr>
                <a:schemeClr val="tx1">
                  <a:lumMod val="75000"/>
                  <a:lumOff val="25000"/>
                </a:schemeClr>
              </a:buClr>
              <a:buFont typeface="Arial" panose="020B0604020202020204" pitchFamily="34" charset="0"/>
              <a:buChar char="•"/>
              <a:defRPr/>
            </a:pPr>
            <a:r>
              <a:rPr lang="en-GB" altLang="nl-NL" dirty="0" smtClean="0">
                <a:solidFill>
                  <a:schemeClr val="tx1">
                    <a:lumMod val="75000"/>
                    <a:lumOff val="25000"/>
                  </a:schemeClr>
                </a:solidFill>
              </a:rPr>
              <a:t>Are pipes covered </a:t>
            </a:r>
            <a:r>
              <a:rPr lang="en-GB" altLang="nl-NL" dirty="0">
                <a:solidFill>
                  <a:schemeClr val="tx1">
                    <a:lumMod val="75000"/>
                    <a:lumOff val="25000"/>
                  </a:schemeClr>
                </a:solidFill>
              </a:rPr>
              <a:t>with enough </a:t>
            </a:r>
            <a:r>
              <a:rPr lang="en-GB" altLang="nl-NL" dirty="0" smtClean="0">
                <a:solidFill>
                  <a:schemeClr val="tx1">
                    <a:lumMod val="75000"/>
                    <a:lumOff val="25000"/>
                  </a:schemeClr>
                </a:solidFill>
              </a:rPr>
              <a:t>soil?</a:t>
            </a:r>
            <a:endParaRPr lang="en-US" altLang="nl-NL" dirty="0" smtClean="0">
              <a:solidFill>
                <a:schemeClr val="tx1">
                  <a:lumMod val="75000"/>
                  <a:lumOff val="25000"/>
                </a:schemeClr>
              </a:solidFill>
            </a:endParaRP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Appendages are working correctly</a:t>
            </a:r>
          </a:p>
          <a:p>
            <a:pPr lvl="1" fontAlgn="auto">
              <a:buClr>
                <a:schemeClr val="tx1">
                  <a:lumMod val="75000"/>
                  <a:lumOff val="25000"/>
                </a:schemeClr>
              </a:buClr>
              <a:buFont typeface="Arial" panose="020B0604020202020204" pitchFamily="34" charset="0"/>
              <a:buChar char="•"/>
              <a:defRPr/>
            </a:pPr>
            <a:r>
              <a:rPr lang="en-US" altLang="nl-NL" dirty="0">
                <a:solidFill>
                  <a:schemeClr val="tx1">
                    <a:lumMod val="75000"/>
                    <a:lumOff val="25000"/>
                  </a:schemeClr>
                </a:solidFill>
              </a:rPr>
              <a:t>Can valves be easily be closed and opened?</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Correct meter readings</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Correct </a:t>
            </a:r>
            <a:r>
              <a:rPr lang="en-US" altLang="nl-NL" dirty="0">
                <a:solidFill>
                  <a:schemeClr val="tx1">
                    <a:lumMod val="75000"/>
                    <a:lumOff val="25000"/>
                  </a:schemeClr>
                </a:solidFill>
              </a:rPr>
              <a:t>pressure on </a:t>
            </a:r>
            <a:r>
              <a:rPr lang="en-US" altLang="nl-NL" dirty="0" smtClean="0">
                <a:solidFill>
                  <a:schemeClr val="tx1">
                    <a:lumMod val="75000"/>
                    <a:lumOff val="25000"/>
                  </a:schemeClr>
                </a:solidFill>
              </a:rPr>
              <a:t>PRVs</a:t>
            </a:r>
            <a:endParaRPr lang="en-US" altLang="nl-NL" dirty="0">
              <a:solidFill>
                <a:schemeClr val="tx1">
                  <a:lumMod val="75000"/>
                  <a:lumOff val="25000"/>
                </a:schemeClr>
              </a:solidFill>
            </a:endParaRP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Appendages are in general good state</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No corrosion?</a:t>
            </a:r>
          </a:p>
          <a:p>
            <a:pPr lvl="1" fontAlgn="auto">
              <a:buClr>
                <a:schemeClr val="tx1">
                  <a:lumMod val="75000"/>
                  <a:lumOff val="25000"/>
                </a:schemeClr>
              </a:buClr>
              <a:buFont typeface="Arial" panose="020B0604020202020204" pitchFamily="34" charset="0"/>
              <a:buChar char="•"/>
              <a:defRPr/>
            </a:pPr>
            <a:r>
              <a:rPr lang="en-GB" dirty="0" smtClean="0">
                <a:solidFill>
                  <a:schemeClr val="tx1">
                    <a:lumMod val="75000"/>
                    <a:lumOff val="25000"/>
                  </a:schemeClr>
                </a:solidFill>
              </a:rPr>
              <a:t>Sealing ring</a:t>
            </a:r>
            <a:r>
              <a:rPr lang="en-GB" dirty="0">
                <a:solidFill>
                  <a:schemeClr val="tx1">
                    <a:lumMod val="75000"/>
                    <a:lumOff val="25000"/>
                  </a:schemeClr>
                </a:solidFill>
              </a:rPr>
              <a:t>, edge of nozzle and slotted ring </a:t>
            </a:r>
            <a:r>
              <a:rPr lang="en-GB" dirty="0" smtClean="0">
                <a:solidFill>
                  <a:schemeClr val="tx1">
                    <a:lumMod val="75000"/>
                    <a:lumOff val="25000"/>
                  </a:schemeClr>
                </a:solidFill>
              </a:rPr>
              <a:t>in </a:t>
            </a:r>
            <a:r>
              <a:rPr lang="en-GB" dirty="0">
                <a:solidFill>
                  <a:schemeClr val="tx1">
                    <a:lumMod val="75000"/>
                    <a:lumOff val="25000"/>
                  </a:schemeClr>
                </a:solidFill>
              </a:rPr>
              <a:t>good </a:t>
            </a:r>
            <a:r>
              <a:rPr lang="en-GB" dirty="0" smtClean="0">
                <a:solidFill>
                  <a:schemeClr val="tx1">
                    <a:lumMod val="75000"/>
                    <a:lumOff val="25000"/>
                  </a:schemeClr>
                </a:solidFill>
              </a:rPr>
              <a:t>condition?</a:t>
            </a:r>
          </a:p>
          <a:p>
            <a:pPr lvl="1" fontAlgn="auto">
              <a:buClr>
                <a:schemeClr val="tx1">
                  <a:lumMod val="75000"/>
                  <a:lumOff val="25000"/>
                </a:schemeClr>
              </a:buClr>
              <a:buFont typeface="Arial" panose="020B0604020202020204" pitchFamily="34" charset="0"/>
              <a:buChar char="•"/>
              <a:defRPr/>
            </a:pPr>
            <a:r>
              <a:rPr lang="nl-NL" dirty="0" err="1" smtClean="0">
                <a:solidFill>
                  <a:schemeClr val="tx1">
                    <a:lumMod val="75000"/>
                    <a:lumOff val="25000"/>
                  </a:schemeClr>
                </a:solidFill>
              </a:rPr>
              <a:t>What</a:t>
            </a:r>
            <a:r>
              <a:rPr lang="nl-NL" dirty="0">
                <a:solidFill>
                  <a:schemeClr val="tx1">
                    <a:lumMod val="75000"/>
                    <a:lumOff val="25000"/>
                  </a:schemeClr>
                </a:solidFill>
              </a:rPr>
              <a:t> </a:t>
            </a:r>
            <a:r>
              <a:rPr lang="nl-NL" dirty="0" smtClean="0">
                <a:solidFill>
                  <a:schemeClr val="tx1">
                    <a:lumMod val="75000"/>
                    <a:lumOff val="25000"/>
                  </a:schemeClr>
                </a:solidFill>
              </a:rPr>
              <a:t>is </a:t>
            </a:r>
            <a:r>
              <a:rPr lang="nl-NL" dirty="0" err="1" smtClean="0">
                <a:solidFill>
                  <a:schemeClr val="tx1">
                    <a:lumMod val="75000"/>
                    <a:lumOff val="25000"/>
                  </a:schemeClr>
                </a:solidFill>
              </a:rPr>
              <a:t>the</a:t>
            </a:r>
            <a:r>
              <a:rPr lang="nl-NL" dirty="0" smtClean="0">
                <a:solidFill>
                  <a:schemeClr val="tx1">
                    <a:lumMod val="75000"/>
                    <a:lumOff val="25000"/>
                  </a:schemeClr>
                </a:solidFill>
              </a:rPr>
              <a:t> </a:t>
            </a:r>
            <a:r>
              <a:rPr lang="nl-NL" dirty="0" err="1" smtClean="0">
                <a:solidFill>
                  <a:schemeClr val="tx1">
                    <a:lumMod val="75000"/>
                    <a:lumOff val="25000"/>
                  </a:schemeClr>
                </a:solidFill>
              </a:rPr>
              <a:t>age</a:t>
            </a:r>
            <a:r>
              <a:rPr lang="nl-NL" dirty="0" smtClean="0">
                <a:solidFill>
                  <a:schemeClr val="tx1">
                    <a:lumMod val="75000"/>
                    <a:lumOff val="25000"/>
                  </a:schemeClr>
                </a:solidFill>
              </a:rPr>
              <a:t> of </a:t>
            </a:r>
            <a:r>
              <a:rPr lang="nl-NL" dirty="0" err="1" smtClean="0">
                <a:solidFill>
                  <a:schemeClr val="tx1">
                    <a:lumMod val="75000"/>
                    <a:lumOff val="25000"/>
                  </a:schemeClr>
                </a:solidFill>
              </a:rPr>
              <a:t>the</a:t>
            </a:r>
            <a:r>
              <a:rPr lang="nl-NL" dirty="0" smtClean="0">
                <a:solidFill>
                  <a:schemeClr val="tx1">
                    <a:lumMod val="75000"/>
                    <a:lumOff val="25000"/>
                  </a:schemeClr>
                </a:solidFill>
              </a:rPr>
              <a:t> appendages </a:t>
            </a:r>
            <a:r>
              <a:rPr lang="nl-NL" dirty="0" err="1" smtClean="0">
                <a:solidFill>
                  <a:schemeClr val="tx1">
                    <a:lumMod val="75000"/>
                    <a:lumOff val="25000"/>
                  </a:schemeClr>
                </a:solidFill>
              </a:rPr>
              <a:t>vs</a:t>
            </a:r>
            <a:r>
              <a:rPr lang="nl-NL" dirty="0" smtClean="0">
                <a:solidFill>
                  <a:schemeClr val="tx1">
                    <a:lumMod val="75000"/>
                    <a:lumOff val="25000"/>
                  </a:schemeClr>
                </a:solidFill>
              </a:rPr>
              <a:t> </a:t>
            </a:r>
            <a:r>
              <a:rPr lang="nl-NL" dirty="0" err="1" smtClean="0">
                <a:solidFill>
                  <a:schemeClr val="tx1">
                    <a:lumMod val="75000"/>
                    <a:lumOff val="25000"/>
                  </a:schemeClr>
                </a:solidFill>
              </a:rPr>
              <a:t>factory</a:t>
            </a:r>
            <a:r>
              <a:rPr lang="nl-NL" dirty="0" smtClean="0">
                <a:solidFill>
                  <a:schemeClr val="tx1">
                    <a:lumMod val="75000"/>
                    <a:lumOff val="25000"/>
                  </a:schemeClr>
                </a:solidFill>
              </a:rPr>
              <a:t> life-time (</a:t>
            </a:r>
            <a:r>
              <a:rPr lang="nl-NL" dirty="0" err="1" smtClean="0">
                <a:solidFill>
                  <a:schemeClr val="tx1">
                    <a:lumMod val="75000"/>
                    <a:lumOff val="25000"/>
                  </a:schemeClr>
                </a:solidFill>
              </a:rPr>
              <a:t>especially</a:t>
            </a:r>
            <a:r>
              <a:rPr lang="nl-NL" dirty="0" smtClean="0">
                <a:solidFill>
                  <a:schemeClr val="tx1">
                    <a:lumMod val="75000"/>
                    <a:lumOff val="25000"/>
                  </a:schemeClr>
                </a:solidFill>
              </a:rPr>
              <a:t> </a:t>
            </a:r>
            <a:r>
              <a:rPr lang="nl-NL" dirty="0" err="1" smtClean="0">
                <a:solidFill>
                  <a:schemeClr val="tx1">
                    <a:lumMod val="75000"/>
                    <a:lumOff val="25000"/>
                  </a:schemeClr>
                </a:solidFill>
              </a:rPr>
              <a:t>for</a:t>
            </a:r>
            <a:r>
              <a:rPr lang="nl-NL" dirty="0" smtClean="0">
                <a:solidFill>
                  <a:schemeClr val="tx1">
                    <a:lumMod val="75000"/>
                    <a:lumOff val="25000"/>
                  </a:schemeClr>
                </a:solidFill>
              </a:rPr>
              <a:t> customer meters)</a:t>
            </a:r>
            <a:endParaRPr lang="en-GB" dirty="0">
              <a:solidFill>
                <a:schemeClr val="tx1">
                  <a:lumMod val="75000"/>
                  <a:lumOff val="25000"/>
                </a:schemeClr>
              </a:solidFill>
            </a:endParaRPr>
          </a:p>
          <a:p>
            <a:pPr fontAlgn="auto">
              <a:buClr>
                <a:schemeClr val="tx1">
                  <a:lumMod val="75000"/>
                  <a:lumOff val="25000"/>
                </a:schemeClr>
              </a:buClr>
              <a:buFont typeface="Arial" panose="020B0604020202020204" pitchFamily="34" charset="0"/>
              <a:buChar char="•"/>
              <a:defRPr/>
            </a:pPr>
            <a:r>
              <a:rPr lang="en-GB" dirty="0" smtClean="0">
                <a:solidFill>
                  <a:schemeClr val="tx1">
                    <a:lumMod val="75000"/>
                    <a:lumOff val="25000"/>
                  </a:schemeClr>
                </a:solidFill>
              </a:rPr>
              <a:t> Location of appendages c</a:t>
            </a:r>
            <a:r>
              <a:rPr lang="nl-NL" dirty="0" err="1" smtClean="0">
                <a:solidFill>
                  <a:schemeClr val="tx1">
                    <a:lumMod val="75000"/>
                    <a:lumOff val="25000"/>
                  </a:schemeClr>
                </a:solidFill>
              </a:rPr>
              <a:t>orrespond</a:t>
            </a:r>
            <a:r>
              <a:rPr lang="nl-NL" dirty="0" smtClean="0">
                <a:solidFill>
                  <a:schemeClr val="tx1">
                    <a:lumMod val="75000"/>
                    <a:lumOff val="25000"/>
                  </a:schemeClr>
                </a:solidFill>
              </a:rPr>
              <a:t> </a:t>
            </a:r>
            <a:r>
              <a:rPr lang="nl-NL" dirty="0" err="1" smtClean="0">
                <a:solidFill>
                  <a:schemeClr val="tx1">
                    <a:lumMod val="75000"/>
                    <a:lumOff val="25000"/>
                  </a:schemeClr>
                </a:solidFill>
              </a:rPr>
              <a:t>with</a:t>
            </a:r>
            <a:r>
              <a:rPr lang="nl-NL" dirty="0" smtClean="0">
                <a:solidFill>
                  <a:schemeClr val="tx1">
                    <a:lumMod val="75000"/>
                    <a:lumOff val="25000"/>
                  </a:schemeClr>
                </a:solidFill>
              </a:rPr>
              <a:t> GIS data</a:t>
            </a:r>
            <a:endParaRPr lang="en-GB"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60363"/>
            <a:ext cx="3360738"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A976E102-A07B-4947-AD61-C53B0C9420B0}" type="slidenum">
              <a:rPr lang="en-US" sz="1000" b="1">
                <a:solidFill>
                  <a:schemeClr val="accent2"/>
                </a:solidFill>
                <a:latin typeface="+mn-lt"/>
              </a:rPr>
              <a:pPr algn="ctr" eaLnBrk="1" hangingPunct="1">
                <a:defRPr/>
              </a:pPr>
              <a:t>17</a:t>
            </a:fld>
            <a:endParaRPr lang="en-US" sz="1000" b="1">
              <a:solidFill>
                <a:schemeClr val="accent2"/>
              </a:solidFill>
              <a:latin typeface="+mn-lt"/>
            </a:endParaRPr>
          </a:p>
        </p:txBody>
      </p:sp>
      <p:sp>
        <p:nvSpPr>
          <p:cNvPr id="43012"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F214577A-FFC2-46AD-B705-404970F7996E}" type="slidenum">
              <a:rPr lang="en-US">
                <a:solidFill>
                  <a:srgbClr val="2D9BDC"/>
                </a:solidFill>
              </a:rPr>
              <a:pPr>
                <a:defRPr/>
              </a:pPr>
              <a:t>17</a:t>
            </a:fld>
            <a:endParaRPr lang="en-US">
              <a:solidFill>
                <a:srgbClr val="2D9BDC"/>
              </a:solidFill>
            </a:endParaRPr>
          </a:p>
        </p:txBody>
      </p:sp>
      <p:sp>
        <p:nvSpPr>
          <p:cNvPr id="6" name="Titel 1"/>
          <p:cNvSpPr txBox="1">
            <a:spLocks/>
          </p:cNvSpPr>
          <p:nvPr/>
        </p:nvSpPr>
        <p:spPr>
          <a:xfrm>
            <a:off x="1901825" y="57150"/>
            <a:ext cx="8172450" cy="722313"/>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Inspection</a:t>
            </a:r>
            <a:r>
              <a:rPr lang="nl-NL" altLang="nl-NL" sz="4400" dirty="0" smtClean="0">
                <a:solidFill>
                  <a:schemeClr val="tx1">
                    <a:lumMod val="75000"/>
                    <a:lumOff val="25000"/>
                  </a:schemeClr>
                </a:solidFill>
              </a:rPr>
              <a:t>: </a:t>
            </a:r>
            <a:r>
              <a:rPr lang="nl-NL" altLang="nl-NL" sz="4400" dirty="0" err="1" smtClean="0">
                <a:solidFill>
                  <a:schemeClr val="tx1">
                    <a:lumMod val="75000"/>
                    <a:lumOff val="25000"/>
                  </a:schemeClr>
                </a:solidFill>
              </a:rPr>
              <a:t>valves</a:t>
            </a:r>
            <a:endParaRPr lang="nl-NL" altLang="nl-NL" sz="4400" dirty="0" smtClean="0">
              <a:solidFill>
                <a:schemeClr val="tx1">
                  <a:lumMod val="75000"/>
                  <a:lumOff val="25000"/>
                </a:schemeClr>
              </a:solidFill>
            </a:endParaRPr>
          </a:p>
        </p:txBody>
      </p:sp>
      <p:sp>
        <p:nvSpPr>
          <p:cNvPr id="9" name="Tijdelijke aanduiding voor inhoud 2"/>
          <p:cNvSpPr txBox="1">
            <a:spLocks/>
          </p:cNvSpPr>
          <p:nvPr/>
        </p:nvSpPr>
        <p:spPr>
          <a:xfrm>
            <a:off x="179388" y="877888"/>
            <a:ext cx="7543800" cy="2590800"/>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altLang="nl-NL" i="1" dirty="0" smtClean="0"/>
              <a:t>The procedures for the checking plain valves:</a:t>
            </a:r>
          </a:p>
          <a:p>
            <a:pPr eaLnBrk="1" fontAlgn="auto" hangingPunct="1">
              <a:buClr>
                <a:schemeClr val="tx1">
                  <a:lumMod val="75000"/>
                  <a:lumOff val="25000"/>
                </a:schemeClr>
              </a:buClr>
              <a:buFont typeface="Arial" panose="020B0604020202020204" pitchFamily="34" charset="0"/>
              <a:buChar char="•"/>
              <a:defRPr/>
            </a:pPr>
            <a:r>
              <a:rPr lang="en-US" altLang="nl-NL" sz="1800" dirty="0">
                <a:solidFill>
                  <a:schemeClr val="tx1">
                    <a:lumMod val="75000"/>
                    <a:lumOff val="25000"/>
                  </a:schemeClr>
                </a:solidFill>
              </a:rPr>
              <a:t>Check if the valve can easily be closed and opened</a:t>
            </a:r>
          </a:p>
          <a:p>
            <a:pPr eaLnBrk="1" fontAlgn="auto" hangingPunct="1">
              <a:buClr>
                <a:schemeClr val="tx1">
                  <a:lumMod val="75000"/>
                  <a:lumOff val="25000"/>
                </a:schemeClr>
              </a:buClr>
              <a:buFont typeface="Arial" panose="020B0604020202020204" pitchFamily="34" charset="0"/>
              <a:buChar char="•"/>
              <a:defRPr/>
            </a:pPr>
            <a:r>
              <a:rPr lang="en-US" altLang="nl-NL" sz="1800" dirty="0">
                <a:solidFill>
                  <a:schemeClr val="tx1">
                    <a:lumMod val="75000"/>
                    <a:lumOff val="25000"/>
                  </a:schemeClr>
                </a:solidFill>
              </a:rPr>
              <a:t>Check if the valve is not leaking</a:t>
            </a:r>
          </a:p>
          <a:p>
            <a:pPr eaLnBrk="1" fontAlgn="auto" hangingPunct="1">
              <a:buClr>
                <a:schemeClr val="tx1">
                  <a:lumMod val="75000"/>
                  <a:lumOff val="25000"/>
                </a:schemeClr>
              </a:buClr>
              <a:buFont typeface="Arial" panose="020B0604020202020204" pitchFamily="34" charset="0"/>
              <a:buChar char="•"/>
              <a:defRPr/>
            </a:pPr>
            <a:r>
              <a:rPr lang="en-US" altLang="nl-NL" sz="1800" dirty="0">
                <a:solidFill>
                  <a:schemeClr val="tx1">
                    <a:lumMod val="75000"/>
                    <a:lumOff val="25000"/>
                  </a:schemeClr>
                </a:solidFill>
              </a:rPr>
              <a:t>Check if the valve is not corroded</a:t>
            </a:r>
          </a:p>
          <a:p>
            <a:pPr eaLnBrk="1" fontAlgn="auto" hangingPunct="1">
              <a:buClr>
                <a:schemeClr val="tx1">
                  <a:lumMod val="75000"/>
                  <a:lumOff val="25000"/>
                </a:schemeClr>
              </a:buClr>
              <a:buFont typeface="Arial" panose="020B0604020202020204" pitchFamily="34" charset="0"/>
              <a:buChar char="•"/>
              <a:defRPr/>
            </a:pPr>
            <a:r>
              <a:rPr lang="en-US" altLang="nl-NL" sz="1800" dirty="0">
                <a:solidFill>
                  <a:schemeClr val="tx1">
                    <a:lumMod val="75000"/>
                    <a:lumOff val="25000"/>
                  </a:schemeClr>
                </a:solidFill>
              </a:rPr>
              <a:t>Repaint if necessary</a:t>
            </a:r>
          </a:p>
          <a:p>
            <a:pPr eaLnBrk="1" fontAlgn="auto" hangingPunct="1">
              <a:buClr>
                <a:schemeClr val="tx1">
                  <a:lumMod val="75000"/>
                  <a:lumOff val="25000"/>
                </a:schemeClr>
              </a:buClr>
              <a:buFont typeface="Arial" panose="020B0604020202020204" pitchFamily="34" charset="0"/>
              <a:buChar char="•"/>
              <a:defRPr/>
            </a:pPr>
            <a:r>
              <a:rPr lang="en-US" altLang="nl-NL" sz="1800" dirty="0">
                <a:solidFill>
                  <a:schemeClr val="tx1">
                    <a:lumMod val="75000"/>
                    <a:lumOff val="25000"/>
                  </a:schemeClr>
                </a:solidFill>
              </a:rPr>
              <a:t>Open and close the valve five times to flush coarse grime</a:t>
            </a:r>
          </a:p>
        </p:txBody>
      </p:sp>
      <p:sp>
        <p:nvSpPr>
          <p:cNvPr id="11" name="Tijdelijke aanduiding voor inhoud 2"/>
          <p:cNvSpPr txBox="1">
            <a:spLocks/>
          </p:cNvSpPr>
          <p:nvPr/>
        </p:nvSpPr>
        <p:spPr>
          <a:xfrm>
            <a:off x="2781300" y="3519488"/>
            <a:ext cx="6413500" cy="2559050"/>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 typeface="Calibri" panose="020F0502020204030204" pitchFamily="34" charset="0"/>
              <a:buNone/>
              <a:defRPr/>
            </a:pPr>
            <a:r>
              <a:rPr lang="en-GB" i="1" dirty="0"/>
              <a:t>Pressure reduce </a:t>
            </a:r>
            <a:r>
              <a:rPr lang="en-GB" i="1" dirty="0" smtClean="0"/>
              <a:t>valves:</a:t>
            </a:r>
            <a:endParaRPr lang="en-GB" i="1" dirty="0"/>
          </a:p>
          <a:p>
            <a:pPr eaLnBrk="1" fontAlgn="auto" hangingPunct="1">
              <a:buClr>
                <a:schemeClr val="tx1">
                  <a:lumMod val="75000"/>
                  <a:lumOff val="25000"/>
                </a:schemeClr>
              </a:buClr>
              <a:buFont typeface="Arial" panose="020B0604020202020204" pitchFamily="34" charset="0"/>
              <a:buChar char="•"/>
              <a:defRPr/>
            </a:pPr>
            <a:r>
              <a:rPr lang="en-GB" sz="1800" dirty="0">
                <a:solidFill>
                  <a:schemeClr val="tx1">
                    <a:lumMod val="75000"/>
                    <a:lumOff val="25000"/>
                  </a:schemeClr>
                </a:solidFill>
              </a:rPr>
              <a:t> Check outlet pressure with a manometer when no flow is occurring</a:t>
            </a:r>
          </a:p>
          <a:p>
            <a:pPr eaLnBrk="1" fontAlgn="auto" hangingPunct="1">
              <a:buClr>
                <a:schemeClr val="tx1">
                  <a:lumMod val="75000"/>
                  <a:lumOff val="25000"/>
                </a:schemeClr>
              </a:buClr>
              <a:buFont typeface="Arial" panose="020B0604020202020204" pitchFamily="34" charset="0"/>
              <a:buChar char="•"/>
              <a:defRPr/>
            </a:pPr>
            <a:r>
              <a:rPr lang="en-GB" sz="1800" dirty="0">
                <a:solidFill>
                  <a:schemeClr val="tx1">
                    <a:lumMod val="75000"/>
                    <a:lumOff val="25000"/>
                  </a:schemeClr>
                </a:solidFill>
              </a:rPr>
              <a:t> Check the filter on contamination. Clean filter if necessary</a:t>
            </a:r>
            <a:endParaRPr lang="nl-NL" sz="1800" dirty="0">
              <a:solidFill>
                <a:schemeClr val="tx1">
                  <a:lumMod val="75000"/>
                  <a:lumOff val="25000"/>
                </a:schemeClr>
              </a:solidFill>
            </a:endParaRPr>
          </a:p>
          <a:p>
            <a:pPr eaLnBrk="1" fontAlgn="auto" hangingPunct="1">
              <a:buClr>
                <a:schemeClr val="tx1">
                  <a:lumMod val="75000"/>
                  <a:lumOff val="25000"/>
                </a:schemeClr>
              </a:buClr>
              <a:buFont typeface="Arial" panose="020B0604020202020204" pitchFamily="34" charset="0"/>
              <a:buChar char="•"/>
              <a:defRPr/>
            </a:pPr>
            <a:r>
              <a:rPr lang="en-GB" sz="1800" dirty="0">
                <a:solidFill>
                  <a:schemeClr val="tx1">
                    <a:lumMod val="75000"/>
                    <a:lumOff val="25000"/>
                  </a:schemeClr>
                </a:solidFill>
              </a:rPr>
              <a:t> Check if the sealing ring, edge of nozzle and slotted ring are in good condition if necessary replace the entire valve insert</a:t>
            </a:r>
          </a:p>
          <a:p>
            <a:pPr eaLnBrk="1" fontAlgn="auto" hangingPunct="1">
              <a:buClr>
                <a:schemeClr val="tx1">
                  <a:lumMod val="75000"/>
                  <a:lumOff val="25000"/>
                </a:schemeClr>
              </a:buClr>
              <a:buFont typeface="Arial" panose="020B0604020202020204" pitchFamily="34" charset="0"/>
              <a:buChar char="•"/>
              <a:defRPr/>
            </a:pPr>
            <a:r>
              <a:rPr lang="en-GB" sz="1800" dirty="0">
                <a:solidFill>
                  <a:schemeClr val="tx1">
                    <a:lumMod val="75000"/>
                    <a:lumOff val="25000"/>
                  </a:schemeClr>
                </a:solidFill>
              </a:rPr>
              <a:t> Re-check outlet pressure again. Adjust pressure setting PRV if necessary.</a:t>
            </a:r>
            <a:endParaRPr lang="nl-NL" sz="1800" dirty="0">
              <a:solidFill>
                <a:schemeClr val="tx1">
                  <a:lumMod val="75000"/>
                  <a:lumOff val="25000"/>
                </a:schemeClr>
              </a:solidFill>
            </a:endParaRPr>
          </a:p>
          <a:p>
            <a:pPr>
              <a:defRPr/>
            </a:pPr>
            <a:endParaRPr lang="nl-NL" dirty="0"/>
          </a:p>
        </p:txBody>
      </p:sp>
      <p:pic>
        <p:nvPicPr>
          <p:cNvPr id="430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3595688"/>
            <a:ext cx="1951037"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2CC95D43-6899-4495-9D7E-5FC6ECD012A5}" type="slidenum">
              <a:rPr lang="en-US" sz="1000" b="1">
                <a:solidFill>
                  <a:schemeClr val="accent2"/>
                </a:solidFill>
                <a:latin typeface="+mn-lt"/>
              </a:rPr>
              <a:pPr algn="ctr" eaLnBrk="1" hangingPunct="1">
                <a:defRPr/>
              </a:pPr>
              <a:t>18</a:t>
            </a:fld>
            <a:endParaRPr lang="en-US" sz="1000" b="1">
              <a:solidFill>
                <a:schemeClr val="accent2"/>
              </a:solidFill>
              <a:latin typeface="+mn-lt"/>
            </a:endParaRPr>
          </a:p>
        </p:txBody>
      </p:sp>
      <p:sp>
        <p:nvSpPr>
          <p:cNvPr id="45059"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E8042FAB-D380-41A3-AD4B-C449383A7734}" type="slidenum">
              <a:rPr lang="en-US">
                <a:solidFill>
                  <a:srgbClr val="2D9BDC"/>
                </a:solidFill>
              </a:rPr>
              <a:pPr>
                <a:defRPr/>
              </a:pPr>
              <a:t>18</a:t>
            </a:fld>
            <a:endParaRPr lang="en-US">
              <a:solidFill>
                <a:srgbClr val="2D9BDC"/>
              </a:solidFill>
            </a:endParaRPr>
          </a:p>
        </p:txBody>
      </p:sp>
      <p:sp>
        <p:nvSpPr>
          <p:cNvPr id="7" name="Tijdelijke aanduiding voor inhoud 2"/>
          <p:cNvSpPr txBox="1">
            <a:spLocks/>
          </p:cNvSpPr>
          <p:nvPr/>
        </p:nvSpPr>
        <p:spPr>
          <a:xfrm>
            <a:off x="360363" y="1308100"/>
            <a:ext cx="7543800" cy="4022725"/>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sz="2400" i="1" dirty="0" smtClean="0"/>
              <a:t>Non-return valves:</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a:t>
            </a:r>
            <a:r>
              <a:rPr lang="en-US" dirty="0">
                <a:solidFill>
                  <a:schemeClr val="tx1">
                    <a:lumMod val="75000"/>
                    <a:lumOff val="25000"/>
                  </a:schemeClr>
                </a:solidFill>
              </a:rPr>
              <a:t>Check if the non-return valve is working</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Remove all coarse grime and accumulated scale inside the non-return valve</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all moving parts inside the non-return valve are functioning </a:t>
            </a:r>
            <a:r>
              <a:rPr lang="en-US" dirty="0" smtClean="0">
                <a:solidFill>
                  <a:schemeClr val="tx1">
                    <a:lumMod val="75000"/>
                    <a:lumOff val="25000"/>
                  </a:schemeClr>
                </a:solidFill>
              </a:rPr>
              <a:t>according </a:t>
            </a:r>
            <a:r>
              <a:rPr lang="en-US" dirty="0">
                <a:solidFill>
                  <a:schemeClr val="tx1">
                    <a:lumMod val="75000"/>
                    <a:lumOff val="25000"/>
                  </a:schemeClr>
                </a:solidFill>
              </a:rPr>
              <a:t>to specifications</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the non-return valve is not corroded</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Repaint if necessary</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Re-install the non-return valve</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Make sure that the seals of the valve are in good condition</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the non-return valve is not leaking.    </a:t>
            </a:r>
            <a:endParaRPr lang="nl-NL" dirty="0">
              <a:solidFill>
                <a:schemeClr val="tx1">
                  <a:lumMod val="75000"/>
                  <a:lumOff val="25000"/>
                </a:schemeClr>
              </a:solidFill>
            </a:endParaRPr>
          </a:p>
        </p:txBody>
      </p:sp>
      <p:pic>
        <p:nvPicPr>
          <p:cNvPr id="450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306763"/>
            <a:ext cx="26590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1692275" y="128588"/>
            <a:ext cx="8172450" cy="723900"/>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Inspection</a:t>
            </a:r>
            <a:r>
              <a:rPr lang="nl-NL" altLang="nl-NL" sz="4400" dirty="0" smtClean="0">
                <a:solidFill>
                  <a:schemeClr val="tx1">
                    <a:lumMod val="75000"/>
                    <a:lumOff val="25000"/>
                  </a:schemeClr>
                </a:solidFill>
              </a:rPr>
              <a:t>: </a:t>
            </a:r>
            <a:r>
              <a:rPr lang="nl-NL" altLang="nl-NL" sz="4400" dirty="0" err="1" smtClean="0">
                <a:solidFill>
                  <a:schemeClr val="tx1">
                    <a:lumMod val="75000"/>
                    <a:lumOff val="25000"/>
                  </a:schemeClr>
                </a:solidFill>
              </a:rPr>
              <a:t>valves</a:t>
            </a:r>
            <a:endParaRPr lang="nl-NL" altLang="nl-NL" sz="4400" dirty="0" smtClean="0">
              <a:solidFill>
                <a:schemeClr val="tx1">
                  <a:lumMod val="75000"/>
                  <a:lumOff val="2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8698A890-7788-4FC7-BEDB-0DBE76CDF427}" type="slidenum">
              <a:rPr lang="en-US" sz="1000" b="1">
                <a:solidFill>
                  <a:schemeClr val="accent2"/>
                </a:solidFill>
                <a:latin typeface="+mn-lt"/>
              </a:rPr>
              <a:pPr algn="ctr" eaLnBrk="1" hangingPunct="1">
                <a:defRPr/>
              </a:pPr>
              <a:t>19</a:t>
            </a:fld>
            <a:endParaRPr lang="en-US" sz="1000" b="1">
              <a:solidFill>
                <a:schemeClr val="accent2"/>
              </a:solidFill>
              <a:latin typeface="+mn-lt"/>
            </a:endParaRPr>
          </a:p>
        </p:txBody>
      </p:sp>
      <p:sp>
        <p:nvSpPr>
          <p:cNvPr id="47107"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0639E41A-4E45-45D5-851E-88AC8CD5ABA0}" type="slidenum">
              <a:rPr lang="en-US">
                <a:solidFill>
                  <a:srgbClr val="2D9BDC"/>
                </a:solidFill>
              </a:rPr>
              <a:pPr>
                <a:defRPr/>
              </a:pPr>
              <a:t>19</a:t>
            </a:fld>
            <a:endParaRPr lang="en-US">
              <a:solidFill>
                <a:srgbClr val="2D9BDC"/>
              </a:solidFill>
            </a:endParaRPr>
          </a:p>
        </p:txBody>
      </p:sp>
      <p:sp>
        <p:nvSpPr>
          <p:cNvPr id="9" name="Titel 1"/>
          <p:cNvSpPr txBox="1">
            <a:spLocks/>
          </p:cNvSpPr>
          <p:nvPr/>
        </p:nvSpPr>
        <p:spPr>
          <a:xfrm>
            <a:off x="1692275" y="128588"/>
            <a:ext cx="8172450" cy="723900"/>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Inspection</a:t>
            </a:r>
            <a:r>
              <a:rPr lang="nl-NL" altLang="nl-NL" sz="4400" dirty="0" smtClean="0">
                <a:solidFill>
                  <a:schemeClr val="tx1">
                    <a:lumMod val="75000"/>
                    <a:lumOff val="25000"/>
                  </a:schemeClr>
                </a:solidFill>
              </a:rPr>
              <a:t>: </a:t>
            </a:r>
            <a:r>
              <a:rPr lang="nl-NL" altLang="nl-NL" sz="4400" dirty="0" err="1" smtClean="0">
                <a:solidFill>
                  <a:schemeClr val="tx1">
                    <a:lumMod val="75000"/>
                    <a:lumOff val="25000"/>
                  </a:schemeClr>
                </a:solidFill>
              </a:rPr>
              <a:t>fire</a:t>
            </a:r>
            <a:r>
              <a:rPr lang="nl-NL" altLang="nl-NL" sz="4400" dirty="0" smtClean="0">
                <a:solidFill>
                  <a:schemeClr val="tx1">
                    <a:lumMod val="75000"/>
                    <a:lumOff val="25000"/>
                  </a:schemeClr>
                </a:solidFill>
              </a:rPr>
              <a:t> </a:t>
            </a:r>
            <a:r>
              <a:rPr lang="nl-NL" altLang="nl-NL" sz="4400" dirty="0" err="1" smtClean="0">
                <a:solidFill>
                  <a:schemeClr val="tx1">
                    <a:lumMod val="75000"/>
                    <a:lumOff val="25000"/>
                  </a:schemeClr>
                </a:solidFill>
              </a:rPr>
              <a:t>hydrants</a:t>
            </a:r>
            <a:endParaRPr lang="nl-NL" altLang="nl-NL" sz="4400" dirty="0" smtClean="0">
              <a:solidFill>
                <a:schemeClr val="tx1">
                  <a:lumMod val="75000"/>
                  <a:lumOff val="25000"/>
                </a:schemeClr>
              </a:solidFill>
            </a:endParaRPr>
          </a:p>
        </p:txBody>
      </p:sp>
      <p:sp>
        <p:nvSpPr>
          <p:cNvPr id="10" name="Tijdelijke aanduiding voor inhoud 2"/>
          <p:cNvSpPr txBox="1">
            <a:spLocks/>
          </p:cNvSpPr>
          <p:nvPr/>
        </p:nvSpPr>
        <p:spPr>
          <a:xfrm>
            <a:off x="395288" y="1196975"/>
            <a:ext cx="6624637" cy="3190875"/>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GB" i="1" dirty="0" smtClean="0"/>
              <a:t>Fire hydrants (above ground):</a:t>
            </a:r>
          </a:p>
          <a:p>
            <a:pPr eaLnBrk="1" fontAlgn="auto" hangingPunct="1">
              <a:buClr>
                <a:schemeClr val="tx1">
                  <a:lumMod val="75000"/>
                  <a:lumOff val="25000"/>
                </a:schemeClr>
              </a:buClr>
              <a:buFont typeface="Arial" panose="020B0604020202020204" pitchFamily="34" charset="0"/>
              <a:buChar char="•"/>
              <a:defRPr/>
            </a:pPr>
            <a:r>
              <a:rPr lang="en-GB" dirty="0">
                <a:solidFill>
                  <a:schemeClr val="tx1">
                    <a:lumMod val="75000"/>
                    <a:lumOff val="25000"/>
                  </a:schemeClr>
                </a:solidFill>
              </a:rPr>
              <a:t> Check if the caps on the couplings are functioning.</a:t>
            </a:r>
            <a:endParaRPr lang="nl-NL" dirty="0">
              <a:solidFill>
                <a:schemeClr val="tx1">
                  <a:lumMod val="75000"/>
                  <a:lumOff val="25000"/>
                </a:schemeClr>
              </a:solidFill>
            </a:endParaRPr>
          </a:p>
          <a:p>
            <a:pPr eaLnBrk="1" fontAlgn="auto" hangingPunct="1">
              <a:buClr>
                <a:schemeClr val="tx1">
                  <a:lumMod val="75000"/>
                  <a:lumOff val="25000"/>
                </a:schemeClr>
              </a:buClr>
              <a:buFont typeface="Arial" panose="020B0604020202020204" pitchFamily="34" charset="0"/>
              <a:buChar char="•"/>
              <a:defRPr/>
            </a:pPr>
            <a:r>
              <a:rPr lang="en-GB" dirty="0">
                <a:solidFill>
                  <a:schemeClr val="tx1">
                    <a:lumMod val="75000"/>
                    <a:lumOff val="25000"/>
                  </a:schemeClr>
                </a:solidFill>
              </a:rPr>
              <a:t> Check if the couplings for hoses on the fire hydrant are in good condition.</a:t>
            </a:r>
            <a:endParaRPr lang="nl-NL" dirty="0">
              <a:solidFill>
                <a:schemeClr val="tx1">
                  <a:lumMod val="75000"/>
                  <a:lumOff val="25000"/>
                </a:schemeClr>
              </a:solidFill>
            </a:endParaRPr>
          </a:p>
          <a:p>
            <a:pPr eaLnBrk="1" fontAlgn="auto" hangingPunct="1">
              <a:buClr>
                <a:schemeClr val="tx1">
                  <a:lumMod val="75000"/>
                  <a:lumOff val="25000"/>
                </a:schemeClr>
              </a:buClr>
              <a:buFont typeface="Arial" panose="020B0604020202020204" pitchFamily="34" charset="0"/>
              <a:buChar char="•"/>
              <a:defRPr/>
            </a:pPr>
            <a:r>
              <a:rPr lang="en-GB" dirty="0">
                <a:solidFill>
                  <a:schemeClr val="tx1">
                    <a:lumMod val="75000"/>
                    <a:lumOff val="25000"/>
                  </a:schemeClr>
                </a:solidFill>
              </a:rPr>
              <a:t> Open the fire hydrant completely and flush until clean water appears.</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Repaint if necessary</a:t>
            </a:r>
          </a:p>
          <a:p>
            <a:pPr>
              <a:buFont typeface="Wingdings" pitchFamily="2" charset="2"/>
              <a:buChar char="Ø"/>
              <a:defRPr/>
            </a:pPr>
            <a:endParaRPr lang="nl-NL" dirty="0" smtClean="0"/>
          </a:p>
          <a:p>
            <a:pPr>
              <a:defRPr/>
            </a:pPr>
            <a:endParaRPr lang="nl-NL" dirty="0"/>
          </a:p>
        </p:txBody>
      </p:sp>
      <p:pic>
        <p:nvPicPr>
          <p:cNvPr id="471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981075"/>
            <a:ext cx="1727200"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732338"/>
            <a:ext cx="1295400" cy="11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NL" dirty="0" smtClean="0">
                <a:solidFill>
                  <a:schemeClr val="tx1">
                    <a:lumMod val="75000"/>
                    <a:lumOff val="25000"/>
                  </a:schemeClr>
                </a:solidFill>
              </a:rPr>
              <a:t>Content</a:t>
            </a:r>
            <a:endParaRPr lang="nl-NL" dirty="0">
              <a:solidFill>
                <a:schemeClr val="tx1">
                  <a:lumMod val="75000"/>
                  <a:lumOff val="25000"/>
                </a:schemeClr>
              </a:solidFill>
            </a:endParaRPr>
          </a:p>
        </p:txBody>
      </p:sp>
      <p:sp>
        <p:nvSpPr>
          <p:cNvPr id="3" name="Tijdelijke aanduiding voor inhoud 2"/>
          <p:cNvSpPr>
            <a:spLocks noGrp="1"/>
          </p:cNvSpPr>
          <p:nvPr>
            <p:ph idx="1"/>
          </p:nvPr>
        </p:nvSpPr>
        <p:spPr>
          <a:xfrm>
            <a:off x="822325" y="1989138"/>
            <a:ext cx="7543800" cy="4022725"/>
          </a:xfrm>
        </p:spPr>
        <p:txBody>
          <a:bodyPr rtlCol="0">
            <a:normAutofit/>
          </a:bodyPr>
          <a:lstStyle/>
          <a:p>
            <a:pPr marL="91440" indent="-91440" eaLnBrk="1" fontAlgn="auto" hangingPunct="1">
              <a:defRPr/>
            </a:pPr>
            <a:r>
              <a:rPr lang="nl-NL" dirty="0" err="1" smtClean="0">
                <a:solidFill>
                  <a:schemeClr val="tx1">
                    <a:lumMod val="75000"/>
                    <a:lumOff val="25000"/>
                  </a:schemeClr>
                </a:solidFill>
              </a:rPr>
              <a:t>Introduction</a:t>
            </a:r>
            <a:r>
              <a:rPr lang="nl-NL" dirty="0" smtClean="0">
                <a:solidFill>
                  <a:schemeClr val="tx1">
                    <a:lumMod val="75000"/>
                    <a:lumOff val="25000"/>
                  </a:schemeClr>
                </a:solidFill>
              </a:rPr>
              <a:t> </a:t>
            </a:r>
            <a:r>
              <a:rPr lang="nl-NL" dirty="0" err="1" smtClean="0">
                <a:solidFill>
                  <a:schemeClr val="tx1">
                    <a:lumMod val="75000"/>
                    <a:lumOff val="25000"/>
                  </a:schemeClr>
                </a:solidFill>
              </a:rPr>
              <a:t>to</a:t>
            </a:r>
            <a:r>
              <a:rPr lang="nl-NL" dirty="0" smtClean="0">
                <a:solidFill>
                  <a:schemeClr val="tx1">
                    <a:lumMod val="75000"/>
                    <a:lumOff val="25000"/>
                  </a:schemeClr>
                </a:solidFill>
              </a:rPr>
              <a:t> O&amp;M</a:t>
            </a:r>
          </a:p>
          <a:p>
            <a:pPr marL="91440" indent="-91440" eaLnBrk="1" fontAlgn="auto" hangingPunct="1">
              <a:defRPr/>
            </a:pPr>
            <a:r>
              <a:rPr lang="nl-NL" dirty="0" err="1" smtClean="0">
                <a:solidFill>
                  <a:schemeClr val="tx1">
                    <a:lumMod val="75000"/>
                    <a:lumOff val="25000"/>
                  </a:schemeClr>
                </a:solidFill>
              </a:rPr>
              <a:t>Curative</a:t>
            </a:r>
            <a:r>
              <a:rPr lang="nl-NL" dirty="0" smtClean="0">
                <a:solidFill>
                  <a:schemeClr val="tx1">
                    <a:lumMod val="75000"/>
                    <a:lumOff val="25000"/>
                  </a:schemeClr>
                </a:solidFill>
              </a:rPr>
              <a:t> Maintenance</a:t>
            </a:r>
          </a:p>
          <a:p>
            <a:pPr marL="91440" indent="-91440" eaLnBrk="1" fontAlgn="auto" hangingPunct="1">
              <a:defRPr/>
            </a:pPr>
            <a:r>
              <a:rPr lang="nl-NL" dirty="0" err="1" smtClean="0">
                <a:solidFill>
                  <a:schemeClr val="tx1">
                    <a:lumMod val="75000"/>
                    <a:lumOff val="25000"/>
                  </a:schemeClr>
                </a:solidFill>
              </a:rPr>
              <a:t>Preventive</a:t>
            </a:r>
            <a:r>
              <a:rPr lang="nl-NL" dirty="0" smtClean="0">
                <a:solidFill>
                  <a:schemeClr val="tx1">
                    <a:lumMod val="75000"/>
                    <a:lumOff val="25000"/>
                  </a:schemeClr>
                </a:solidFill>
              </a:rPr>
              <a:t> Maintenance</a:t>
            </a:r>
          </a:p>
          <a:p>
            <a:pPr marL="91440" indent="-91440" eaLnBrk="1" fontAlgn="auto" hangingPunct="1">
              <a:defRPr/>
            </a:pPr>
            <a:r>
              <a:rPr lang="nl-NL" dirty="0" smtClean="0">
                <a:solidFill>
                  <a:schemeClr val="tx1">
                    <a:lumMod val="75000"/>
                    <a:lumOff val="25000"/>
                  </a:schemeClr>
                </a:solidFill>
              </a:rPr>
              <a:t>O&amp;M </a:t>
            </a:r>
            <a:r>
              <a:rPr lang="nl-NL" dirty="0" err="1" smtClean="0">
                <a:solidFill>
                  <a:schemeClr val="tx1">
                    <a:lumMod val="75000"/>
                    <a:lumOff val="25000"/>
                  </a:schemeClr>
                </a:solidFill>
              </a:rPr>
              <a:t>for</a:t>
            </a:r>
            <a:r>
              <a:rPr lang="nl-NL" dirty="0" smtClean="0">
                <a:solidFill>
                  <a:schemeClr val="tx1">
                    <a:lumMod val="75000"/>
                    <a:lumOff val="25000"/>
                  </a:schemeClr>
                </a:solidFill>
              </a:rPr>
              <a:t> Customer Relations</a:t>
            </a:r>
          </a:p>
          <a:p>
            <a:pPr marL="82550" indent="0" eaLnBrk="1" fontAlgn="auto" hangingPunct="1">
              <a:buFont typeface="Calibri" panose="020F0502020204030204" pitchFamily="34" charset="0"/>
              <a:buNone/>
              <a:defRPr/>
            </a:pPr>
            <a:endParaRPr lang="nl-NL" dirty="0" smtClean="0">
              <a:solidFill>
                <a:schemeClr val="tx1">
                  <a:lumMod val="75000"/>
                  <a:lumOff val="25000"/>
                </a:schemeClr>
              </a:solidFill>
            </a:endParaRP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4E6153-9B7E-44F7-99EE-4B818F2C9640}" type="slidenum">
              <a:rPr lang="en-US" altLang="en-US"/>
              <a:pPr>
                <a:defRPr/>
              </a:pPr>
              <a:t>2</a:t>
            </a:fld>
            <a:endParaRPr lang="en-US" alt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5364B62C-3ED8-4DDD-8C6E-BF4AC3FD218A}" type="slidenum">
              <a:rPr lang="en-US" sz="1000" b="1">
                <a:solidFill>
                  <a:schemeClr val="accent2"/>
                </a:solidFill>
                <a:latin typeface="+mn-lt"/>
              </a:rPr>
              <a:pPr algn="ctr" eaLnBrk="1" hangingPunct="1">
                <a:defRPr/>
              </a:pPr>
              <a:t>20</a:t>
            </a:fld>
            <a:endParaRPr lang="en-US" sz="1000" b="1">
              <a:solidFill>
                <a:schemeClr val="accent2"/>
              </a:solidFill>
              <a:latin typeface="+mn-lt"/>
            </a:endParaRPr>
          </a:p>
        </p:txBody>
      </p:sp>
      <p:sp>
        <p:nvSpPr>
          <p:cNvPr id="49155" name="Rectangle 3"/>
          <p:cNvSpPr>
            <a:spLocks noChangeArrowheads="1"/>
          </p:cNvSpPr>
          <p:nvPr/>
        </p:nvSpPr>
        <p:spPr bwMode="auto">
          <a:xfrm>
            <a:off x="0" y="836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F2CEE91B-3B2A-4143-A9BC-E19FC6429270}" type="slidenum">
              <a:rPr lang="en-US">
                <a:solidFill>
                  <a:srgbClr val="2D9BDC"/>
                </a:solidFill>
              </a:rPr>
              <a:pPr>
                <a:defRPr/>
              </a:pPr>
              <a:t>20</a:t>
            </a:fld>
            <a:endParaRPr lang="en-US">
              <a:solidFill>
                <a:srgbClr val="2D9BDC"/>
              </a:solidFill>
            </a:endParaRPr>
          </a:p>
        </p:txBody>
      </p:sp>
      <p:sp>
        <p:nvSpPr>
          <p:cNvPr id="9" name="Titel 1"/>
          <p:cNvSpPr txBox="1">
            <a:spLocks/>
          </p:cNvSpPr>
          <p:nvPr/>
        </p:nvSpPr>
        <p:spPr>
          <a:xfrm>
            <a:off x="1187450" y="149225"/>
            <a:ext cx="8172450" cy="722313"/>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Inspection</a:t>
            </a:r>
            <a:r>
              <a:rPr lang="nl-NL" altLang="nl-NL" sz="4400" dirty="0" smtClean="0">
                <a:solidFill>
                  <a:schemeClr val="tx1">
                    <a:lumMod val="75000"/>
                    <a:lumOff val="25000"/>
                  </a:schemeClr>
                </a:solidFill>
              </a:rPr>
              <a:t>: bulk water meters</a:t>
            </a:r>
          </a:p>
        </p:txBody>
      </p:sp>
      <p:sp>
        <p:nvSpPr>
          <p:cNvPr id="13" name="Tijdelijke aanduiding voor inhoud 2"/>
          <p:cNvSpPr txBox="1">
            <a:spLocks/>
          </p:cNvSpPr>
          <p:nvPr/>
        </p:nvSpPr>
        <p:spPr>
          <a:xfrm>
            <a:off x="179388" y="885825"/>
            <a:ext cx="8950325" cy="5184775"/>
          </a:xfrm>
          <a:prstGeom prst="rect">
            <a:avLst/>
          </a:prstGeom>
        </p:spPr>
        <p:txBody>
          <a:bodyPr/>
          <a:lstStyle>
            <a:lvl1pPr marL="8255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274638" indent="-9048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buFontTx/>
              <a:buNone/>
            </a:pPr>
            <a:r>
              <a:rPr lang="en-US" altLang="en-US" i="1"/>
              <a:t>Bulk water meters</a:t>
            </a:r>
            <a:r>
              <a:rPr lang="nl-NL" altLang="en-US" i="1"/>
              <a:t>:</a:t>
            </a:r>
            <a:endParaRPr lang="en-US" altLang="en-US" i="1"/>
          </a:p>
          <a:p>
            <a:pPr eaLnBrk="1" hangingPunct="1">
              <a:buClr>
                <a:srgbClr val="404040"/>
              </a:buClr>
              <a:buFont typeface="Arial" panose="020B0604020202020204" pitchFamily="34" charset="0"/>
              <a:buChar char="•"/>
            </a:pPr>
            <a:r>
              <a:rPr lang="en-US" altLang="en-US"/>
              <a:t> Check on a regular basis if the water meters are still running and check the data from the data collection system with an actual reading of the meter</a:t>
            </a:r>
          </a:p>
          <a:p>
            <a:pPr eaLnBrk="1" hangingPunct="1">
              <a:buClr>
                <a:srgbClr val="404040"/>
              </a:buClr>
              <a:buFont typeface="Arial" panose="020B0604020202020204" pitchFamily="34" charset="0"/>
              <a:buChar char="•"/>
            </a:pPr>
            <a:r>
              <a:rPr lang="en-US" altLang="en-US"/>
              <a:t> If a water meter is malfunctioning:</a:t>
            </a:r>
          </a:p>
          <a:p>
            <a:pPr lvl="2" eaLnBrk="1" hangingPunct="1">
              <a:spcBef>
                <a:spcPts val="600"/>
              </a:spcBef>
              <a:spcAft>
                <a:spcPts val="200"/>
              </a:spcAft>
              <a:buClr>
                <a:srgbClr val="404040"/>
              </a:buClr>
              <a:buFont typeface="Arial" panose="020B0604020202020204" pitchFamily="34" charset="0"/>
              <a:buChar char="•"/>
            </a:pPr>
            <a:r>
              <a:rPr lang="en-US" altLang="en-US" sz="1800"/>
              <a:t>Close the isolating valves on both sides of the water meter</a:t>
            </a:r>
          </a:p>
          <a:p>
            <a:pPr lvl="2" eaLnBrk="1" hangingPunct="1">
              <a:spcBef>
                <a:spcPts val="600"/>
              </a:spcBef>
              <a:spcAft>
                <a:spcPts val="200"/>
              </a:spcAft>
              <a:buClr>
                <a:srgbClr val="404040"/>
              </a:buClr>
              <a:buFont typeface="Arial" panose="020B0604020202020204" pitchFamily="34" charset="0"/>
              <a:buChar char="•"/>
            </a:pPr>
            <a:r>
              <a:rPr lang="en-US" altLang="en-US" sz="1800"/>
              <a:t>Unscrew the bolts to remove the water meter</a:t>
            </a:r>
          </a:p>
          <a:p>
            <a:pPr lvl="2" eaLnBrk="1" hangingPunct="1">
              <a:spcBef>
                <a:spcPts val="600"/>
              </a:spcBef>
              <a:spcAft>
                <a:spcPts val="200"/>
              </a:spcAft>
              <a:buClr>
                <a:srgbClr val="404040"/>
              </a:buClr>
              <a:buFont typeface="Arial" panose="020B0604020202020204" pitchFamily="34" charset="0"/>
              <a:buChar char="•"/>
            </a:pPr>
            <a:r>
              <a:rPr lang="en-US" altLang="en-US" sz="1800"/>
              <a:t>Check the inside of the water meter on coarse grime, accumulated scale or blockades</a:t>
            </a:r>
          </a:p>
          <a:p>
            <a:pPr lvl="2" eaLnBrk="1" hangingPunct="1">
              <a:spcBef>
                <a:spcPts val="600"/>
              </a:spcBef>
              <a:spcAft>
                <a:spcPts val="200"/>
              </a:spcAft>
              <a:buClr>
                <a:srgbClr val="404040"/>
              </a:buClr>
              <a:buFont typeface="Arial" panose="020B0604020202020204" pitchFamily="34" charset="0"/>
              <a:buChar char="•"/>
            </a:pPr>
            <a:r>
              <a:rPr lang="en-US" altLang="en-US" sz="1800"/>
              <a:t>Wash and clean the inside of the water meter with clean water in order to remove all dirt</a:t>
            </a:r>
          </a:p>
          <a:p>
            <a:pPr lvl="2" eaLnBrk="1" hangingPunct="1">
              <a:spcBef>
                <a:spcPts val="600"/>
              </a:spcBef>
              <a:spcAft>
                <a:spcPts val="200"/>
              </a:spcAft>
              <a:buClr>
                <a:srgbClr val="404040"/>
              </a:buClr>
              <a:buFont typeface="Arial" panose="020B0604020202020204" pitchFamily="34" charset="0"/>
              <a:buChar char="•"/>
            </a:pPr>
            <a:r>
              <a:rPr lang="en-US" altLang="en-US" sz="1800"/>
              <a:t>Check if all components are functioning according to specifications</a:t>
            </a:r>
          </a:p>
          <a:p>
            <a:pPr lvl="2" eaLnBrk="1" hangingPunct="1">
              <a:spcBef>
                <a:spcPts val="600"/>
              </a:spcBef>
              <a:spcAft>
                <a:spcPts val="200"/>
              </a:spcAft>
              <a:buClr>
                <a:srgbClr val="404040"/>
              </a:buClr>
              <a:buFont typeface="Arial" panose="020B0604020202020204" pitchFamily="34" charset="0"/>
              <a:buChar char="•"/>
            </a:pPr>
            <a:r>
              <a:rPr lang="en-US" altLang="en-US" sz="1800"/>
              <a:t>Check if the body from the water meter is not corroded. Repaint if necessary</a:t>
            </a:r>
          </a:p>
          <a:p>
            <a:pPr lvl="2" eaLnBrk="1" hangingPunct="1">
              <a:spcBef>
                <a:spcPts val="600"/>
              </a:spcBef>
              <a:spcAft>
                <a:spcPts val="200"/>
              </a:spcAft>
              <a:buClr>
                <a:srgbClr val="404040"/>
              </a:buClr>
              <a:buFont typeface="Arial" panose="020B0604020202020204" pitchFamily="34" charset="0"/>
              <a:buChar char="•"/>
            </a:pPr>
            <a:r>
              <a:rPr lang="en-US" altLang="en-US" sz="1800"/>
              <a:t>Re-install all internal components in reversed order and fasten and tighten all bolts</a:t>
            </a:r>
          </a:p>
          <a:p>
            <a:pPr lvl="2" eaLnBrk="1" hangingPunct="1">
              <a:spcBef>
                <a:spcPts val="600"/>
              </a:spcBef>
              <a:spcAft>
                <a:spcPts val="200"/>
              </a:spcAft>
              <a:buClr>
                <a:srgbClr val="404040"/>
              </a:buClr>
              <a:buFont typeface="Arial" panose="020B0604020202020204" pitchFamily="34" charset="0"/>
              <a:buChar char="•"/>
            </a:pPr>
            <a:r>
              <a:rPr lang="en-US" altLang="en-US" sz="1800"/>
              <a:t>Re-install the water meter</a:t>
            </a:r>
          </a:p>
          <a:p>
            <a:pPr lvl="2" eaLnBrk="1" hangingPunct="1">
              <a:spcBef>
                <a:spcPts val="600"/>
              </a:spcBef>
              <a:spcAft>
                <a:spcPts val="200"/>
              </a:spcAft>
              <a:buClr>
                <a:srgbClr val="404040"/>
              </a:buClr>
              <a:buFont typeface="Arial" panose="020B0604020202020204" pitchFamily="34" charset="0"/>
              <a:buChar char="•"/>
            </a:pPr>
            <a:r>
              <a:rPr lang="en-US" altLang="en-US" sz="1800"/>
              <a:t>Make sure that the seals fit properly</a:t>
            </a:r>
          </a:p>
          <a:p>
            <a:pPr lvl="2" eaLnBrk="1" hangingPunct="1">
              <a:spcBef>
                <a:spcPts val="600"/>
              </a:spcBef>
              <a:spcAft>
                <a:spcPts val="200"/>
              </a:spcAft>
              <a:buClr>
                <a:srgbClr val="404040"/>
              </a:buClr>
              <a:buFont typeface="Arial" panose="020B0604020202020204" pitchFamily="34" charset="0"/>
              <a:buChar char="•"/>
            </a:pPr>
            <a:r>
              <a:rPr lang="en-US" altLang="en-US" sz="1800"/>
              <a:t>Open the isolating valves besides the water meter</a:t>
            </a:r>
          </a:p>
          <a:p>
            <a:pPr lvl="2" eaLnBrk="1" hangingPunct="1">
              <a:spcBef>
                <a:spcPts val="600"/>
              </a:spcBef>
              <a:spcAft>
                <a:spcPts val="200"/>
              </a:spcAft>
              <a:buClr>
                <a:srgbClr val="404040"/>
              </a:buClr>
              <a:buFont typeface="Arial" panose="020B0604020202020204" pitchFamily="34" charset="0"/>
              <a:buChar char="•"/>
            </a:pPr>
            <a:r>
              <a:rPr lang="en-GB" altLang="en-US" sz="1800"/>
              <a:t>Check if there is no is leakage</a:t>
            </a:r>
            <a:endParaRPr lang="nl-NL" altLang="en-US" sz="1800"/>
          </a:p>
          <a:p>
            <a:pPr lvl="2">
              <a:buFont typeface="Wingdings" panose="05000000000000000000" pitchFamily="2" charset="2"/>
              <a:buChar char="§"/>
            </a:pPr>
            <a:endParaRPr lang="nl-NL" altLang="en-US" sz="1000">
              <a:solidFill>
                <a:schemeClr val="tx1"/>
              </a:solidFill>
            </a:endParaRPr>
          </a:p>
        </p:txBody>
      </p:sp>
      <p:pic>
        <p:nvPicPr>
          <p:cNvPr id="491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4932363"/>
            <a:ext cx="15081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88" y="338138"/>
            <a:ext cx="26384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ECE35B23-0505-493F-9EBB-A7684288BDD4}" type="slidenum">
              <a:rPr lang="en-US" sz="1000" b="1">
                <a:solidFill>
                  <a:schemeClr val="accent2"/>
                </a:solidFill>
                <a:latin typeface="+mn-lt"/>
              </a:rPr>
              <a:pPr algn="ctr" eaLnBrk="1" hangingPunct="1">
                <a:defRPr/>
              </a:pPr>
              <a:t>21</a:t>
            </a:fld>
            <a:endParaRPr lang="en-US" sz="1000" b="1">
              <a:solidFill>
                <a:schemeClr val="accent2"/>
              </a:solidFill>
              <a:latin typeface="+mn-lt"/>
            </a:endParaRPr>
          </a:p>
        </p:txBody>
      </p:sp>
      <p:sp>
        <p:nvSpPr>
          <p:cNvPr id="51204"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D6D68297-6C37-4261-A6DB-EA2F76D959EA}" type="slidenum">
              <a:rPr lang="en-US">
                <a:solidFill>
                  <a:srgbClr val="2D9BDC"/>
                </a:solidFill>
              </a:rPr>
              <a:pPr>
                <a:defRPr/>
              </a:pPr>
              <a:t>21</a:t>
            </a:fld>
            <a:endParaRPr lang="en-US">
              <a:solidFill>
                <a:srgbClr val="2D9BDC"/>
              </a:solidFill>
            </a:endParaRPr>
          </a:p>
        </p:txBody>
      </p:sp>
      <p:sp>
        <p:nvSpPr>
          <p:cNvPr id="9" name="Titel 1"/>
          <p:cNvSpPr txBox="1">
            <a:spLocks/>
          </p:cNvSpPr>
          <p:nvPr/>
        </p:nvSpPr>
        <p:spPr>
          <a:xfrm>
            <a:off x="638175" y="125413"/>
            <a:ext cx="8172450" cy="722312"/>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Inspection</a:t>
            </a:r>
            <a:r>
              <a:rPr lang="nl-NL" altLang="nl-NL" sz="4400" dirty="0" smtClean="0">
                <a:solidFill>
                  <a:schemeClr val="tx1">
                    <a:lumMod val="75000"/>
                    <a:lumOff val="25000"/>
                  </a:schemeClr>
                </a:solidFill>
              </a:rPr>
              <a:t>: house </a:t>
            </a:r>
            <a:r>
              <a:rPr lang="nl-NL" altLang="nl-NL" sz="4400" dirty="0" err="1" smtClean="0">
                <a:solidFill>
                  <a:schemeClr val="tx1">
                    <a:lumMod val="75000"/>
                    <a:lumOff val="25000"/>
                  </a:schemeClr>
                </a:solidFill>
              </a:rPr>
              <a:t>connections</a:t>
            </a:r>
            <a:endParaRPr lang="nl-NL" altLang="nl-NL" sz="4400" dirty="0" smtClean="0">
              <a:solidFill>
                <a:schemeClr val="tx1">
                  <a:lumMod val="75000"/>
                  <a:lumOff val="25000"/>
                </a:schemeClr>
              </a:solidFill>
            </a:endParaRPr>
          </a:p>
        </p:txBody>
      </p:sp>
      <p:sp>
        <p:nvSpPr>
          <p:cNvPr id="7" name="Tijdelijke aanduiding voor inhoud 2"/>
          <p:cNvSpPr txBox="1">
            <a:spLocks/>
          </p:cNvSpPr>
          <p:nvPr/>
        </p:nvSpPr>
        <p:spPr>
          <a:xfrm>
            <a:off x="323850" y="1398588"/>
            <a:ext cx="8280400" cy="4618037"/>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i="1" dirty="0" smtClean="0"/>
              <a:t>House connections, including water meters:</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the water meter is visible, accessible and clean</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client number, water meter numbers, etc. are complete   according to the standard of the customer/connections database</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all components from the house connection are working according to specifications</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the house connection on illegal sub connections</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If the life time of the water meters is exceeded, replace the waters meter (according to the standard)  for a new or rehabilitated water meter </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Check if the water meter is not installed upside down (illegal consumption by deviation)</a:t>
            </a:r>
            <a:endParaRPr lang="nl-NL" dirty="0">
              <a:solidFill>
                <a:schemeClr val="tx1">
                  <a:lumMod val="75000"/>
                  <a:lumOff val="2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7B8F8C18-09A3-426D-B9D2-8E8D2C1FFDD5}" type="slidenum">
              <a:rPr lang="en-US" sz="1000" b="1">
                <a:solidFill>
                  <a:schemeClr val="accent2"/>
                </a:solidFill>
                <a:latin typeface="+mn-lt"/>
              </a:rPr>
              <a:pPr algn="ctr" eaLnBrk="1" hangingPunct="1">
                <a:defRPr/>
              </a:pPr>
              <a:t>22</a:t>
            </a:fld>
            <a:endParaRPr lang="en-US" sz="1000" b="1">
              <a:solidFill>
                <a:schemeClr val="accent2"/>
              </a:solidFill>
              <a:latin typeface="+mn-lt"/>
            </a:endParaRPr>
          </a:p>
        </p:txBody>
      </p:sp>
      <p:sp>
        <p:nvSpPr>
          <p:cNvPr id="53251"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06F525E5-4E32-4AAD-A0F9-71B639F41AA1}" type="slidenum">
              <a:rPr lang="en-US">
                <a:solidFill>
                  <a:srgbClr val="2D9BDC"/>
                </a:solidFill>
              </a:rPr>
              <a:pPr>
                <a:defRPr/>
              </a:pPr>
              <a:t>22</a:t>
            </a:fld>
            <a:endParaRPr lang="en-US">
              <a:solidFill>
                <a:srgbClr val="2D9BDC"/>
              </a:solidFill>
            </a:endParaRPr>
          </a:p>
        </p:txBody>
      </p:sp>
      <p:sp>
        <p:nvSpPr>
          <p:cNvPr id="9" name="Titel 1"/>
          <p:cNvSpPr txBox="1">
            <a:spLocks/>
          </p:cNvSpPr>
          <p:nvPr/>
        </p:nvSpPr>
        <p:spPr>
          <a:xfrm>
            <a:off x="1692275" y="44450"/>
            <a:ext cx="8172450" cy="723900"/>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Inspection</a:t>
            </a:r>
            <a:r>
              <a:rPr lang="nl-NL" altLang="nl-NL" sz="4400" dirty="0" smtClean="0">
                <a:solidFill>
                  <a:schemeClr val="tx1">
                    <a:lumMod val="75000"/>
                    <a:lumOff val="25000"/>
                  </a:schemeClr>
                </a:solidFill>
              </a:rPr>
              <a:t>: Pipelines</a:t>
            </a:r>
          </a:p>
        </p:txBody>
      </p:sp>
      <p:sp>
        <p:nvSpPr>
          <p:cNvPr id="7" name="Tijdelijke aanduiding voor inhoud 2"/>
          <p:cNvSpPr txBox="1">
            <a:spLocks/>
          </p:cNvSpPr>
          <p:nvPr/>
        </p:nvSpPr>
        <p:spPr>
          <a:xfrm>
            <a:off x="6732588" y="2882900"/>
            <a:ext cx="2303462" cy="2849563"/>
          </a:xfrm>
          <a:prstGeom prst="rect">
            <a:avLst/>
          </a:prstGeom>
          <a:ln>
            <a:solidFill>
              <a:srgbClr val="FF3300"/>
            </a:solid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dirty="0" smtClean="0"/>
              <a:t>A condition for inspection and maintenance is that t</a:t>
            </a:r>
            <a:r>
              <a:rPr lang="en-US" dirty="0" smtClean="0">
                <a:solidFill>
                  <a:schemeClr val="tx1">
                    <a:lumMod val="75000"/>
                    <a:lumOff val="25000"/>
                  </a:schemeClr>
                </a:solidFill>
              </a:rPr>
              <a:t>he (correct!) location of all </a:t>
            </a:r>
            <a:r>
              <a:rPr lang="en-US" dirty="0">
                <a:solidFill>
                  <a:schemeClr val="tx1">
                    <a:lumMod val="75000"/>
                    <a:lumOff val="25000"/>
                  </a:schemeClr>
                </a:solidFill>
              </a:rPr>
              <a:t>distribution pipelines must be stored in an electronic database </a:t>
            </a:r>
            <a:r>
              <a:rPr lang="en-US" dirty="0" smtClean="0">
                <a:solidFill>
                  <a:schemeClr val="tx1">
                    <a:lumMod val="75000"/>
                    <a:lumOff val="25000"/>
                  </a:schemeClr>
                </a:solidFill>
              </a:rPr>
              <a:t>(i.e. GIS). </a:t>
            </a:r>
            <a:endParaRPr lang="en-US" dirty="0">
              <a:solidFill>
                <a:schemeClr val="tx1">
                  <a:lumMod val="75000"/>
                  <a:lumOff val="25000"/>
                </a:schemeClr>
              </a:solidFill>
            </a:endParaRPr>
          </a:p>
        </p:txBody>
      </p:sp>
      <p:pic>
        <p:nvPicPr>
          <p:cNvPr id="532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88913"/>
            <a:ext cx="2241550" cy="167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
        <p:nvSpPr>
          <p:cNvPr id="10" name="Tijdelijke aanduiding voor inhoud 2"/>
          <p:cNvSpPr txBox="1">
            <a:spLocks/>
          </p:cNvSpPr>
          <p:nvPr/>
        </p:nvSpPr>
        <p:spPr>
          <a:xfrm>
            <a:off x="125413" y="620713"/>
            <a:ext cx="6750050" cy="4895850"/>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i="1" dirty="0" smtClean="0"/>
              <a:t>Checks of the surrounding area</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All pipelines must be covered with enough soil</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Check if all pipelines are accessible.  No houses, big trees or other obstructions may be located on top of the pipelines</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Pipelines that cross roads need extra attention. Leakages occurring here can cause a lot of traffic problems. The use of a casing is advisable if frequent leakage occurs</a:t>
            </a:r>
          </a:p>
          <a:p>
            <a:pPr marL="82550" indent="0">
              <a:buFontTx/>
              <a:buNone/>
              <a:defRPr/>
            </a:pPr>
            <a:r>
              <a:rPr lang="en-US" i="1" dirty="0" smtClean="0"/>
              <a:t>Checks on functionality</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Check the pipelines for leakages. This can be done through field inspection, complains from customers or analyzing data</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Measuring the turbidity of the water transported. If the turbidity of the water is too high flushing plan must be made to clean the pipelines. This plan also contains the frequencies of cleaning</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Check pressures and flows by analyzing data from the data collection system</a:t>
            </a:r>
            <a:endParaRPr lang="nl-NL"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26669A91-C1EF-49CF-8308-5116ED623B2F}" type="slidenum">
              <a:rPr lang="en-US" sz="1000" b="1">
                <a:solidFill>
                  <a:schemeClr val="accent2"/>
                </a:solidFill>
                <a:latin typeface="+mn-lt"/>
              </a:rPr>
              <a:pPr algn="ctr" eaLnBrk="1" hangingPunct="1">
                <a:defRPr/>
              </a:pPr>
              <a:t>23</a:t>
            </a:fld>
            <a:endParaRPr lang="en-US" sz="1000" b="1">
              <a:solidFill>
                <a:schemeClr val="accent2"/>
              </a:solidFill>
              <a:latin typeface="+mn-lt"/>
            </a:endParaRPr>
          </a:p>
        </p:txBody>
      </p:sp>
      <p:sp>
        <p:nvSpPr>
          <p:cNvPr id="55299"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Preventive maintenance</a:t>
            </a:r>
          </a:p>
        </p:txBody>
      </p:sp>
      <p:sp>
        <p:nvSpPr>
          <p:cNvPr id="3" name="Slide Number Placeholder 2"/>
          <p:cNvSpPr>
            <a:spLocks noGrp="1"/>
          </p:cNvSpPr>
          <p:nvPr>
            <p:ph type="sldNum" sz="quarter" idx="12"/>
          </p:nvPr>
        </p:nvSpPr>
        <p:spPr/>
        <p:txBody>
          <a:bodyPr/>
          <a:lstStyle/>
          <a:p>
            <a:pPr>
              <a:defRPr/>
            </a:pPr>
            <a:fld id="{BF28853A-FE91-4FA9-B75F-873ABC90C84F}" type="slidenum">
              <a:rPr lang="en-US">
                <a:solidFill>
                  <a:srgbClr val="2D9BDC"/>
                </a:solidFill>
              </a:rPr>
              <a:pPr>
                <a:defRPr/>
              </a:pPr>
              <a:t>23</a:t>
            </a:fld>
            <a:endParaRPr lang="en-US">
              <a:solidFill>
                <a:srgbClr val="2D9BDC"/>
              </a:solidFill>
            </a:endParaRPr>
          </a:p>
        </p:txBody>
      </p:sp>
      <p:sp>
        <p:nvSpPr>
          <p:cNvPr id="6" name="Titel 1"/>
          <p:cNvSpPr txBox="1">
            <a:spLocks/>
          </p:cNvSpPr>
          <p:nvPr/>
        </p:nvSpPr>
        <p:spPr>
          <a:xfrm>
            <a:off x="323528" y="189706"/>
            <a:ext cx="7956376" cy="968375"/>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Preventative</a:t>
            </a:r>
            <a:r>
              <a:rPr lang="nl-NL" altLang="nl-NL" sz="4400" dirty="0" smtClean="0">
                <a:solidFill>
                  <a:schemeClr val="tx1">
                    <a:lumMod val="75000"/>
                    <a:lumOff val="25000"/>
                  </a:schemeClr>
                </a:solidFill>
              </a:rPr>
              <a:t> maintenance</a:t>
            </a:r>
          </a:p>
        </p:txBody>
      </p:sp>
      <p:sp>
        <p:nvSpPr>
          <p:cNvPr id="7" name="Tijdelijke aanduiding voor inhoud 2"/>
          <p:cNvSpPr txBox="1">
            <a:spLocks/>
          </p:cNvSpPr>
          <p:nvPr/>
        </p:nvSpPr>
        <p:spPr>
          <a:xfrm>
            <a:off x="107950" y="908050"/>
            <a:ext cx="8662988" cy="4022725"/>
          </a:xfrm>
          <a:prstGeom prst="rect">
            <a:avLst/>
          </a:prstGeom>
        </p:spPr>
        <p:txBody>
          <a:bodyPr>
            <a:normAutofit lnSpcReduction="1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eaLnBrk="1" fontAlgn="auto" hangingPunct="1">
              <a:buFontTx/>
              <a:buNone/>
              <a:defRPr/>
            </a:pPr>
            <a:r>
              <a:rPr lang="en-US" sz="2200" dirty="0" smtClean="0">
                <a:solidFill>
                  <a:schemeClr val="tx1">
                    <a:lumMod val="75000"/>
                    <a:lumOff val="25000"/>
                  </a:schemeClr>
                </a:solidFill>
              </a:rPr>
              <a:t>All </a:t>
            </a:r>
            <a:r>
              <a:rPr lang="en-US" sz="2200" dirty="0" smtClean="0">
                <a:solidFill>
                  <a:srgbClr val="FF0000"/>
                </a:solidFill>
              </a:rPr>
              <a:t>network appendages </a:t>
            </a:r>
            <a:r>
              <a:rPr lang="en-US" sz="2200" dirty="0" smtClean="0">
                <a:solidFill>
                  <a:schemeClr val="tx1">
                    <a:lumMod val="75000"/>
                    <a:lumOff val="25000"/>
                  </a:schemeClr>
                </a:solidFill>
              </a:rPr>
              <a:t>need regular</a:t>
            </a:r>
            <a:r>
              <a:rPr lang="en-US" sz="2200" dirty="0" smtClean="0">
                <a:solidFill>
                  <a:srgbClr val="FF0000"/>
                </a:solidFill>
              </a:rPr>
              <a:t> maintenance</a:t>
            </a:r>
            <a:r>
              <a:rPr lang="en-US" sz="2200" dirty="0" smtClean="0">
                <a:solidFill>
                  <a:schemeClr val="tx1">
                    <a:lumMod val="75000"/>
                    <a:lumOff val="25000"/>
                  </a:schemeClr>
                </a:solidFill>
              </a:rPr>
              <a:t>, which includes activities such as:</a:t>
            </a:r>
            <a:endParaRPr lang="en-US" altLang="nl-NL" dirty="0" smtClean="0">
              <a:solidFill>
                <a:schemeClr val="tx1">
                  <a:lumMod val="75000"/>
                  <a:lumOff val="25000"/>
                </a:schemeClr>
              </a:solidFill>
            </a:endParaRP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Cleaning</a:t>
            </a:r>
          </a:p>
          <a:p>
            <a:pPr lvl="1" fontAlgn="auto">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Remove </a:t>
            </a:r>
            <a:r>
              <a:rPr lang="en-US" dirty="0">
                <a:solidFill>
                  <a:schemeClr val="tx1">
                    <a:lumMod val="75000"/>
                    <a:lumOff val="25000"/>
                  </a:schemeClr>
                </a:solidFill>
              </a:rPr>
              <a:t>all coarse grime and accumulated scale inside the </a:t>
            </a:r>
            <a:r>
              <a:rPr lang="en-US" dirty="0" smtClean="0">
                <a:solidFill>
                  <a:schemeClr val="tx1">
                    <a:lumMod val="75000"/>
                    <a:lumOff val="25000"/>
                  </a:schemeClr>
                </a:solidFill>
              </a:rPr>
              <a:t>appendages (filters, meters, valves)</a:t>
            </a:r>
          </a:p>
          <a:p>
            <a:pPr lvl="1" fontAlgn="auto">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Take apart appendages, clean all bits and put back together</a:t>
            </a:r>
            <a:endParaRPr lang="en-US" dirty="0">
              <a:solidFill>
                <a:schemeClr val="tx1">
                  <a:lumMod val="75000"/>
                  <a:lumOff val="25000"/>
                </a:schemeClr>
              </a:solidFill>
            </a:endParaRP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Repainting</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For protection</a:t>
            </a:r>
          </a:p>
          <a:p>
            <a:pPr lvl="1"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For visual effect: appendages that look functional will be less likely abused</a:t>
            </a:r>
          </a:p>
          <a:p>
            <a:pPr fontAlgn="auto">
              <a:buClr>
                <a:schemeClr val="tx1">
                  <a:lumMod val="75000"/>
                  <a:lumOff val="25000"/>
                </a:schemeClr>
              </a:buClr>
              <a:buFont typeface="Arial" panose="020B0604020202020204" pitchFamily="34" charset="0"/>
              <a:buChar char="•"/>
              <a:defRPr/>
            </a:pPr>
            <a:r>
              <a:rPr lang="en-US" altLang="nl-NL" dirty="0" smtClean="0">
                <a:solidFill>
                  <a:schemeClr val="tx1">
                    <a:lumMod val="75000"/>
                    <a:lumOff val="25000"/>
                  </a:schemeClr>
                </a:solidFill>
              </a:rPr>
              <a:t> Start and stop pumps</a:t>
            </a:r>
          </a:p>
          <a:p>
            <a:pPr fontAlgn="auto">
              <a:buClr>
                <a:schemeClr val="tx1">
                  <a:lumMod val="75000"/>
                  <a:lumOff val="25000"/>
                </a:schemeClr>
              </a:buClr>
              <a:buFont typeface="Arial" panose="020B0604020202020204" pitchFamily="34" charset="0"/>
              <a:buChar char="•"/>
              <a:defRPr/>
            </a:pPr>
            <a:r>
              <a:rPr lang="en-GB" dirty="0" smtClean="0">
                <a:solidFill>
                  <a:schemeClr val="tx1">
                    <a:lumMod val="75000"/>
                    <a:lumOff val="25000"/>
                  </a:schemeClr>
                </a:solidFill>
              </a:rPr>
              <a:t> Repairing or replacing appendages or parts of appendages that are in bad state</a:t>
            </a:r>
          </a:p>
          <a:p>
            <a:pPr fontAlgn="auto">
              <a:buClr>
                <a:schemeClr val="tx1">
                  <a:lumMod val="75000"/>
                  <a:lumOff val="25000"/>
                </a:schemeClr>
              </a:buClr>
              <a:buFont typeface="Arial" panose="020B0604020202020204" pitchFamily="34" charset="0"/>
              <a:buChar char="•"/>
              <a:defRPr/>
            </a:pPr>
            <a:endParaRPr lang="en-US" altLang="nl-NL" dirty="0">
              <a:solidFill>
                <a:schemeClr val="tx1">
                  <a:lumMod val="75000"/>
                  <a:lumOff val="25000"/>
                </a:schemeClr>
              </a:solidFill>
            </a:endParaRPr>
          </a:p>
          <a:p>
            <a:pPr marL="0" indent="0" eaLnBrk="1" fontAlgn="auto" hangingPunct="1">
              <a:buFont typeface="Calibri" panose="020F0502020204030204" pitchFamily="34" charset="0"/>
              <a:buNone/>
              <a:defRPr/>
            </a:pPr>
            <a:endParaRPr lang="en-US" dirty="0" smtClean="0">
              <a:solidFill>
                <a:schemeClr val="tx1">
                  <a:lumMod val="75000"/>
                  <a:lumOff val="25000"/>
                </a:schemeClr>
              </a:solidFill>
            </a:endParaRPr>
          </a:p>
        </p:txBody>
      </p:sp>
      <p:pic>
        <p:nvPicPr>
          <p:cNvPr id="553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056188"/>
            <a:ext cx="1295400" cy="11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a:xfrm>
            <a:off x="822325" y="758825"/>
            <a:ext cx="7543800" cy="3565525"/>
          </a:xfrm>
        </p:spPr>
        <p:txBody>
          <a:bodyPr/>
          <a:lstStyle/>
          <a:p>
            <a:pPr marL="457200" indent="-457200" eaLnBrk="1" fontAlgn="auto" hangingPunct="1">
              <a:spcAft>
                <a:spcPts val="0"/>
              </a:spcAft>
              <a:buFontTx/>
              <a:buAutoNum type="arabicPeriod"/>
              <a:defRPr/>
            </a:pPr>
            <a:r>
              <a:rPr lang="nl-NL" altLang="nl-NL" dirty="0" err="1" smtClean="0"/>
              <a:t>Introduction</a:t>
            </a:r>
            <a:r>
              <a:rPr lang="nl-NL" altLang="nl-NL" dirty="0" smtClean="0"/>
              <a:t> </a:t>
            </a:r>
            <a:r>
              <a:rPr lang="nl-NL" altLang="nl-NL" dirty="0" err="1" smtClean="0"/>
              <a:t>to</a:t>
            </a:r>
            <a:r>
              <a:rPr lang="nl-NL" altLang="nl-NL" dirty="0" smtClean="0"/>
              <a:t> O&amp;M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AED89D46-7C6A-48C2-B75E-4F8B75CD80C3}" type="slidenum">
              <a:rPr lang="en-US" sz="1000" b="1">
                <a:solidFill>
                  <a:schemeClr val="accent2"/>
                </a:solidFill>
                <a:latin typeface="+mn-lt"/>
              </a:rPr>
              <a:pPr algn="ctr" eaLnBrk="1" hangingPunct="1">
                <a:defRPr/>
              </a:pPr>
              <a:t>4</a:t>
            </a:fld>
            <a:endParaRPr lang="en-US" sz="1000" b="1">
              <a:solidFill>
                <a:schemeClr val="accent2"/>
              </a:solidFill>
              <a:latin typeface="+mn-lt"/>
            </a:endParaRPr>
          </a:p>
        </p:txBody>
      </p:sp>
      <p:sp>
        <p:nvSpPr>
          <p:cNvPr id="18435"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smtClean="0"/>
              <a:t>Introduction</a:t>
            </a:r>
            <a:endParaRPr lang="en-US"/>
          </a:p>
        </p:txBody>
      </p:sp>
      <p:sp>
        <p:nvSpPr>
          <p:cNvPr id="3" name="Slide Number Placeholder 2"/>
          <p:cNvSpPr>
            <a:spLocks noGrp="1"/>
          </p:cNvSpPr>
          <p:nvPr>
            <p:ph type="sldNum" sz="quarter" idx="12"/>
          </p:nvPr>
        </p:nvSpPr>
        <p:spPr/>
        <p:txBody>
          <a:bodyPr/>
          <a:lstStyle/>
          <a:p>
            <a:pPr>
              <a:defRPr/>
            </a:pPr>
            <a:fld id="{C4943399-3715-49C2-B4F3-D140B4AE4EE3}" type="slidenum">
              <a:rPr lang="en-US">
                <a:solidFill>
                  <a:srgbClr val="2D9BDC"/>
                </a:solidFill>
              </a:rPr>
              <a:pPr>
                <a:defRPr/>
              </a:pPr>
              <a:t>4</a:t>
            </a:fld>
            <a:endParaRPr lang="en-US">
              <a:solidFill>
                <a:srgbClr val="2D9BDC"/>
              </a:solidFill>
            </a:endParaRPr>
          </a:p>
        </p:txBody>
      </p:sp>
      <p:sp>
        <p:nvSpPr>
          <p:cNvPr id="8" name="Titel 1"/>
          <p:cNvSpPr txBox="1">
            <a:spLocks/>
          </p:cNvSpPr>
          <p:nvPr/>
        </p:nvSpPr>
        <p:spPr>
          <a:xfrm>
            <a:off x="250825" y="287338"/>
            <a:ext cx="8115300" cy="838200"/>
          </a:xfrm>
          <a:prstGeom prst="rect">
            <a:avLst/>
          </a:prstGeom>
        </p:spPr>
        <p:txBody>
          <a:bodyPr>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nl-NL" sz="4400" dirty="0" err="1" smtClean="0"/>
              <a:t>Importance</a:t>
            </a:r>
            <a:r>
              <a:rPr lang="nl-NL" sz="4400" dirty="0" smtClean="0"/>
              <a:t> of </a:t>
            </a:r>
            <a:r>
              <a:rPr lang="nl-NL" sz="4400" dirty="0" err="1" smtClean="0"/>
              <a:t>operation</a:t>
            </a:r>
            <a:r>
              <a:rPr lang="nl-NL" sz="4400" dirty="0" smtClean="0"/>
              <a:t> </a:t>
            </a:r>
            <a:r>
              <a:rPr lang="nl-NL" sz="4400" dirty="0" err="1"/>
              <a:t>and</a:t>
            </a:r>
            <a:r>
              <a:rPr lang="nl-NL" sz="4400" dirty="0"/>
              <a:t> maintenance </a:t>
            </a:r>
          </a:p>
        </p:txBody>
      </p:sp>
      <p:sp>
        <p:nvSpPr>
          <p:cNvPr id="18439" name="Tijdelijke aanduiding voor inhoud 2"/>
          <p:cNvSpPr txBox="1">
            <a:spLocks/>
          </p:cNvSpPr>
          <p:nvPr/>
        </p:nvSpPr>
        <p:spPr bwMode="auto">
          <a:xfrm>
            <a:off x="107950" y="1081088"/>
            <a:ext cx="88566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buFont typeface="Calibri" panose="020F0502020204030204" pitchFamily="34" charset="0"/>
              <a:buNone/>
            </a:pPr>
            <a:r>
              <a:rPr lang="en-GB" altLang="en-US" b="1"/>
              <a:t>Operation and maintenance </a:t>
            </a:r>
            <a:r>
              <a:rPr lang="en-GB" altLang="en-US"/>
              <a:t>comprises all planned and unplanned activities that are necessary to secure the current and future functionality of the distribution network and other assets</a:t>
            </a:r>
          </a:p>
          <a:p>
            <a:pPr eaLnBrk="1" hangingPunct="1">
              <a:buFont typeface="Calibri" panose="020F0502020204030204" pitchFamily="34" charset="0"/>
              <a:buNone/>
            </a:pPr>
            <a:r>
              <a:rPr lang="en-GB" altLang="en-US"/>
              <a:t>The most important objectives of O&amp;M are:</a:t>
            </a:r>
          </a:p>
          <a:p>
            <a:pPr lvl="1" eaLnBrk="1" hangingPunct="1">
              <a:buClrTx/>
              <a:buFont typeface="Arial" panose="020B0604020202020204" pitchFamily="34" charset="0"/>
              <a:buChar char="•"/>
            </a:pPr>
            <a:r>
              <a:rPr lang="en-GB" altLang="en-US" sz="2000"/>
              <a:t>Maintain the quality/functionality of the distribution network and assets</a:t>
            </a:r>
          </a:p>
          <a:p>
            <a:pPr lvl="1" eaLnBrk="1" hangingPunct="1">
              <a:buClrTx/>
              <a:buFont typeface="Arial" panose="020B0604020202020204" pitchFamily="34" charset="0"/>
              <a:buChar char="•"/>
            </a:pPr>
            <a:r>
              <a:rPr lang="en-GB" altLang="en-US" sz="2000"/>
              <a:t>Extend the lifetime of the distribution network and assets</a:t>
            </a:r>
          </a:p>
          <a:p>
            <a:pPr lvl="1" eaLnBrk="1" hangingPunct="1">
              <a:buClrTx/>
              <a:buFont typeface="Arial" panose="020B0604020202020204" pitchFamily="34" charset="0"/>
              <a:buChar char="•"/>
            </a:pPr>
            <a:r>
              <a:rPr lang="en-GB" altLang="en-US" sz="2000"/>
              <a:t>Reduce disturbance of the network and assets</a:t>
            </a:r>
          </a:p>
          <a:p>
            <a:pPr lvl="1" eaLnBrk="1" hangingPunct="1">
              <a:buClrTx/>
              <a:buFont typeface="Arial" panose="020B0604020202020204" pitchFamily="34" charset="0"/>
              <a:buChar char="•"/>
            </a:pPr>
            <a:r>
              <a:rPr lang="en-GB" altLang="en-US" sz="2000"/>
              <a:t>Minimise costs</a:t>
            </a:r>
          </a:p>
          <a:p>
            <a:pPr lvl="1" eaLnBrk="1" hangingPunct="1">
              <a:buClrTx/>
              <a:buFont typeface="Arial" panose="020B0604020202020204" pitchFamily="34" charset="0"/>
              <a:buChar char="•"/>
            </a:pPr>
            <a:r>
              <a:rPr lang="en-GB" altLang="en-US" sz="2000"/>
              <a:t>Minimise Non-Revenue Water (NRW)</a:t>
            </a:r>
          </a:p>
          <a:p>
            <a:pPr lvl="1" eaLnBrk="1" hangingPunct="1">
              <a:buClrTx/>
              <a:buFont typeface="Arial" panose="020B0604020202020204" pitchFamily="34" charset="0"/>
              <a:buChar char="•"/>
            </a:pPr>
            <a:r>
              <a:rPr lang="en-GB" altLang="en-US" sz="2000"/>
              <a:t>Improve the service level for the clients</a:t>
            </a:r>
          </a:p>
          <a:p>
            <a:pPr lvl="1" eaLnBrk="1" hangingPunct="1">
              <a:buClrTx/>
              <a:buFont typeface="Arial" panose="020B0604020202020204" pitchFamily="34" charset="0"/>
              <a:buChar char="•"/>
            </a:pPr>
            <a:r>
              <a:rPr lang="en-GB" altLang="en-US" sz="2000"/>
              <a:t>Quality of water</a:t>
            </a:r>
          </a:p>
        </p:txBody>
      </p:sp>
      <p:pic>
        <p:nvPicPr>
          <p:cNvPr id="18440" name="Picture 10" descr="http://www.lachatelaine-massage.be/maintenance.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25" y="3068638"/>
            <a:ext cx="22399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4841875"/>
            <a:ext cx="1808163" cy="1354138"/>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4CDE8BDA-718A-4327-BE3A-C60AF6899A48}" type="slidenum">
              <a:rPr lang="en-US" sz="1000" b="1">
                <a:solidFill>
                  <a:schemeClr val="accent2"/>
                </a:solidFill>
                <a:latin typeface="+mn-lt"/>
              </a:rPr>
              <a:pPr algn="ctr" eaLnBrk="1" hangingPunct="1">
                <a:defRPr/>
              </a:pPr>
              <a:t>5</a:t>
            </a:fld>
            <a:endParaRPr lang="en-US" sz="1000" b="1">
              <a:solidFill>
                <a:schemeClr val="accent2"/>
              </a:solidFill>
              <a:latin typeface="+mn-lt"/>
            </a:endParaRPr>
          </a:p>
        </p:txBody>
      </p:sp>
      <p:sp>
        <p:nvSpPr>
          <p:cNvPr id="20483"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smtClean="0"/>
              <a:t>Introduction</a:t>
            </a:r>
            <a:endParaRPr lang="en-US"/>
          </a:p>
        </p:txBody>
      </p:sp>
      <p:sp>
        <p:nvSpPr>
          <p:cNvPr id="3" name="Slide Number Placeholder 2"/>
          <p:cNvSpPr>
            <a:spLocks noGrp="1"/>
          </p:cNvSpPr>
          <p:nvPr>
            <p:ph type="sldNum" sz="quarter" idx="12"/>
          </p:nvPr>
        </p:nvSpPr>
        <p:spPr/>
        <p:txBody>
          <a:bodyPr/>
          <a:lstStyle/>
          <a:p>
            <a:pPr>
              <a:defRPr/>
            </a:pPr>
            <a:fld id="{F2342436-926D-46F2-ADD0-7DF9454C927F}" type="slidenum">
              <a:rPr lang="en-US">
                <a:solidFill>
                  <a:srgbClr val="2D9BDC"/>
                </a:solidFill>
              </a:rPr>
              <a:pPr>
                <a:defRPr/>
              </a:pPr>
              <a:t>5</a:t>
            </a:fld>
            <a:endParaRPr lang="en-US">
              <a:solidFill>
                <a:srgbClr val="2D9BDC"/>
              </a:solidFill>
            </a:endParaRPr>
          </a:p>
        </p:txBody>
      </p:sp>
      <p:sp>
        <p:nvSpPr>
          <p:cNvPr id="8" name="Titel 1"/>
          <p:cNvSpPr txBox="1">
            <a:spLocks/>
          </p:cNvSpPr>
          <p:nvPr/>
        </p:nvSpPr>
        <p:spPr>
          <a:xfrm>
            <a:off x="250825" y="287338"/>
            <a:ext cx="8115300" cy="8382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nl-NL" sz="4400" dirty="0" smtClean="0"/>
              <a:t>Maintenance approaches</a:t>
            </a:r>
            <a:endParaRPr lang="nl-NL" sz="4400" dirty="0"/>
          </a:p>
        </p:txBody>
      </p:sp>
      <p:sp>
        <p:nvSpPr>
          <p:cNvPr id="20487" name="Tijdelijke aanduiding voor inhoud 2"/>
          <p:cNvSpPr txBox="1">
            <a:spLocks/>
          </p:cNvSpPr>
          <p:nvPr/>
        </p:nvSpPr>
        <p:spPr bwMode="auto">
          <a:xfrm>
            <a:off x="107950" y="1081088"/>
            <a:ext cx="88566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buFont typeface="Calibri" panose="020F0502020204030204" pitchFamily="34" charset="0"/>
              <a:buNone/>
            </a:pPr>
            <a:r>
              <a:rPr lang="nl-NL" altLang="en-US"/>
              <a:t>Maintenance can be undertaken curatively or preventively</a:t>
            </a:r>
            <a:endParaRPr lang="en-GB" altLang="en-US"/>
          </a:p>
        </p:txBody>
      </p:sp>
      <p:sp>
        <p:nvSpPr>
          <p:cNvPr id="20488" name="Tijdelijke aanduiding voor inhoud 2"/>
          <p:cNvSpPr txBox="1">
            <a:spLocks/>
          </p:cNvSpPr>
          <p:nvPr/>
        </p:nvSpPr>
        <p:spPr bwMode="auto">
          <a:xfrm>
            <a:off x="153988" y="1733550"/>
            <a:ext cx="434657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buFont typeface="Calibri" panose="020F0502020204030204" pitchFamily="34" charset="0"/>
              <a:buNone/>
            </a:pPr>
            <a:r>
              <a:rPr lang="en-GB" altLang="en-US" b="1"/>
              <a:t>Curative maintenance</a:t>
            </a:r>
            <a:r>
              <a:rPr lang="en-GB" altLang="en-US"/>
              <a:t>, or corrective maintenance comprises all activities undertaken to solve malfunctions in the distribution network. Examples of curative maintenance are:</a:t>
            </a:r>
          </a:p>
          <a:p>
            <a:pPr lvl="1" eaLnBrk="1" hangingPunct="1">
              <a:buClrTx/>
              <a:buFont typeface="Arial" panose="020B0604020202020204" pitchFamily="34" charset="0"/>
              <a:buChar char="•"/>
            </a:pPr>
            <a:r>
              <a:rPr lang="en-GB" altLang="en-US" sz="2000"/>
              <a:t>Repair leaking valves</a:t>
            </a:r>
          </a:p>
          <a:p>
            <a:pPr lvl="1" eaLnBrk="1" hangingPunct="1">
              <a:buClrTx/>
              <a:buFont typeface="Arial" panose="020B0604020202020204" pitchFamily="34" charset="0"/>
              <a:buChar char="•"/>
            </a:pPr>
            <a:r>
              <a:rPr lang="nl-NL" altLang="en-US" sz="2000"/>
              <a:t>Replace a mal-functioning valve</a:t>
            </a:r>
            <a:endParaRPr lang="en-GB" altLang="en-US" sz="2000"/>
          </a:p>
          <a:p>
            <a:pPr lvl="1" eaLnBrk="1" hangingPunct="1">
              <a:buClrTx/>
              <a:buFont typeface="Arial" panose="020B0604020202020204" pitchFamily="34" charset="0"/>
              <a:buChar char="•"/>
            </a:pPr>
            <a:r>
              <a:rPr lang="en-GB" altLang="en-US" sz="2000"/>
              <a:t>Repair leaking fire hydrant</a:t>
            </a:r>
          </a:p>
          <a:p>
            <a:pPr lvl="1" eaLnBrk="1" hangingPunct="1">
              <a:buClrTx/>
              <a:buFont typeface="Arial" panose="020B0604020202020204" pitchFamily="34" charset="0"/>
              <a:buChar char="•"/>
            </a:pPr>
            <a:r>
              <a:rPr lang="en-GB" altLang="en-US" sz="2000"/>
              <a:t>Repair leakage in a pipeline</a:t>
            </a:r>
          </a:p>
          <a:p>
            <a:pPr lvl="1" eaLnBrk="1" hangingPunct="1">
              <a:buClrTx/>
              <a:buFont typeface="Arial" panose="020B0604020202020204" pitchFamily="34" charset="0"/>
              <a:buChar char="•"/>
            </a:pPr>
            <a:r>
              <a:rPr lang="nl-NL" altLang="en-US" sz="2000"/>
              <a:t>Repair leakage at a house connection</a:t>
            </a:r>
          </a:p>
          <a:p>
            <a:pPr lvl="1" eaLnBrk="1" hangingPunct="1">
              <a:buClrTx/>
              <a:buFont typeface="Arial" panose="020B0604020202020204" pitchFamily="34" charset="0"/>
              <a:buChar char="•"/>
            </a:pPr>
            <a:r>
              <a:rPr lang="nl-NL" altLang="en-US" sz="2000"/>
              <a:t>Replacing faulty (customer or district) meters</a:t>
            </a:r>
            <a:endParaRPr lang="en-GB" altLang="en-US" sz="2000"/>
          </a:p>
        </p:txBody>
      </p:sp>
      <p:sp>
        <p:nvSpPr>
          <p:cNvPr id="20489" name="Tijdelijke aanduiding voor inhoud 2"/>
          <p:cNvSpPr txBox="1">
            <a:spLocks/>
          </p:cNvSpPr>
          <p:nvPr/>
        </p:nvSpPr>
        <p:spPr bwMode="auto">
          <a:xfrm>
            <a:off x="4500563" y="1733550"/>
            <a:ext cx="455295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buFont typeface="Calibri" panose="020F0502020204030204" pitchFamily="34" charset="0"/>
              <a:buNone/>
            </a:pPr>
            <a:r>
              <a:rPr lang="en-GB" altLang="en-US" b="1"/>
              <a:t>Preventive maintenance</a:t>
            </a:r>
            <a:r>
              <a:rPr lang="en-GB" altLang="en-US"/>
              <a:t>, or corrective maintenance comprises all activities undertaken to prevent malfunctions and/ or to extend the life of the assets. Examples of preventative maintenance are:</a:t>
            </a:r>
          </a:p>
          <a:p>
            <a:pPr lvl="1" eaLnBrk="1" hangingPunct="1">
              <a:buClrTx/>
              <a:buFont typeface="Arial" panose="020B0604020202020204" pitchFamily="34" charset="0"/>
              <a:buChar char="•"/>
            </a:pPr>
            <a:r>
              <a:rPr lang="en-GB" altLang="en-US" sz="2000"/>
              <a:t>Checking the accessibility and functioning of valves</a:t>
            </a:r>
          </a:p>
          <a:p>
            <a:pPr lvl="1" eaLnBrk="1" hangingPunct="1">
              <a:buClrTx/>
              <a:buFont typeface="Arial" panose="020B0604020202020204" pitchFamily="34" charset="0"/>
              <a:buChar char="•"/>
            </a:pPr>
            <a:r>
              <a:rPr lang="en-GB" altLang="en-US" sz="2000"/>
              <a:t>Checking the soil coverage of the network (normally done during leak  repairs or other maintenance on the network) </a:t>
            </a:r>
          </a:p>
          <a:p>
            <a:pPr lvl="1" eaLnBrk="1" hangingPunct="1">
              <a:buClrTx/>
              <a:buFont typeface="Arial" panose="020B0604020202020204" pitchFamily="34" charset="0"/>
              <a:buChar char="•"/>
            </a:pPr>
            <a:r>
              <a:rPr lang="nl-NL" altLang="en-US" sz="2000"/>
              <a:t>Cleaning out filters (before they block)</a:t>
            </a:r>
          </a:p>
          <a:p>
            <a:pPr lvl="1" eaLnBrk="1" hangingPunct="1">
              <a:buClrTx/>
              <a:buFont typeface="Arial" panose="020B0604020202020204" pitchFamily="34" charset="0"/>
              <a:buChar char="•"/>
            </a:pPr>
            <a:r>
              <a:rPr lang="nl-NL" altLang="en-US" sz="2000"/>
              <a:t>Calibrating meters</a:t>
            </a:r>
            <a:endParaRPr lang="en-GB" altLang="en-US" sz="2000"/>
          </a:p>
        </p:txBody>
      </p:sp>
      <p:pic>
        <p:nvPicPr>
          <p:cNvPr id="204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20650"/>
            <a:ext cx="890588" cy="145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3E1F1794-A4C4-4867-9E8C-05C895D79405}" type="slidenum">
              <a:rPr lang="en-US" sz="1000" b="1">
                <a:solidFill>
                  <a:schemeClr val="accent2"/>
                </a:solidFill>
                <a:latin typeface="+mn-lt"/>
              </a:rPr>
              <a:pPr algn="ctr" eaLnBrk="1" hangingPunct="1">
                <a:defRPr/>
              </a:pPr>
              <a:t>6</a:t>
            </a:fld>
            <a:endParaRPr lang="en-US" sz="1000" b="1">
              <a:solidFill>
                <a:schemeClr val="accent2"/>
              </a:solidFill>
              <a:latin typeface="+mn-lt"/>
            </a:endParaRPr>
          </a:p>
        </p:txBody>
      </p:sp>
      <p:sp>
        <p:nvSpPr>
          <p:cNvPr id="22531"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smtClean="0"/>
              <a:t>O&amp;M activities</a:t>
            </a:r>
            <a:endParaRPr lang="en-US"/>
          </a:p>
        </p:txBody>
      </p:sp>
      <p:sp>
        <p:nvSpPr>
          <p:cNvPr id="3" name="Slide Number Placeholder 2"/>
          <p:cNvSpPr>
            <a:spLocks noGrp="1"/>
          </p:cNvSpPr>
          <p:nvPr>
            <p:ph type="sldNum" sz="quarter" idx="12"/>
          </p:nvPr>
        </p:nvSpPr>
        <p:spPr/>
        <p:txBody>
          <a:bodyPr/>
          <a:lstStyle/>
          <a:p>
            <a:pPr>
              <a:defRPr/>
            </a:pPr>
            <a:fld id="{ACD705FE-D01F-45E2-9488-5D4D77D045D7}" type="slidenum">
              <a:rPr lang="en-US">
                <a:solidFill>
                  <a:srgbClr val="2D9BDC"/>
                </a:solidFill>
              </a:rPr>
              <a:pPr>
                <a:defRPr/>
              </a:pPr>
              <a:t>6</a:t>
            </a:fld>
            <a:endParaRPr lang="en-US">
              <a:solidFill>
                <a:srgbClr val="2D9BDC"/>
              </a:solidFill>
            </a:endParaRPr>
          </a:p>
        </p:txBody>
      </p:sp>
      <p:sp>
        <p:nvSpPr>
          <p:cNvPr id="8" name="Titel 1"/>
          <p:cNvSpPr txBox="1">
            <a:spLocks/>
          </p:cNvSpPr>
          <p:nvPr/>
        </p:nvSpPr>
        <p:spPr>
          <a:xfrm>
            <a:off x="179388" y="144463"/>
            <a:ext cx="8713787" cy="8382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GB" altLang="en-US" sz="4400" dirty="0" smtClean="0"/>
              <a:t>Necessities </a:t>
            </a:r>
            <a:r>
              <a:rPr lang="en-GB" altLang="en-US" sz="4400" dirty="0"/>
              <a:t>for maintenance </a:t>
            </a:r>
            <a:r>
              <a:rPr lang="en-GB" altLang="en-US" sz="4400" dirty="0" smtClean="0"/>
              <a:t>activities</a:t>
            </a:r>
            <a:endParaRPr lang="en-GB" altLang="en-US" sz="4400" dirty="0"/>
          </a:p>
        </p:txBody>
      </p:sp>
      <p:sp>
        <p:nvSpPr>
          <p:cNvPr id="25607" name="Tijdelijke aanduiding voor inhoud 2"/>
          <p:cNvSpPr txBox="1">
            <a:spLocks/>
          </p:cNvSpPr>
          <p:nvPr/>
        </p:nvSpPr>
        <p:spPr bwMode="auto">
          <a:xfrm>
            <a:off x="107950" y="1081088"/>
            <a:ext cx="88566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1" eaLnBrk="1" hangingPunct="1">
              <a:buClrTx/>
              <a:buFont typeface="Arial" panose="020B0604020202020204" pitchFamily="34" charset="0"/>
              <a:buChar char="•"/>
              <a:defRPr/>
            </a:pPr>
            <a:r>
              <a:rPr lang="nl-NL" altLang="en-US" sz="2400" dirty="0" smtClean="0"/>
              <a:t>Planning team</a:t>
            </a:r>
          </a:p>
          <a:p>
            <a:pPr lvl="2" eaLnBrk="1" hangingPunct="1">
              <a:buClrTx/>
              <a:buFont typeface="Arial" panose="020B0604020202020204" pitchFamily="34" charset="0"/>
              <a:buChar char="•"/>
              <a:defRPr/>
            </a:pPr>
            <a:r>
              <a:rPr lang="nl-NL" altLang="en-US" sz="1800" dirty="0" smtClean="0"/>
              <a:t>Planning tools, </a:t>
            </a:r>
            <a:r>
              <a:rPr lang="nl-NL" altLang="en-US" sz="1800" dirty="0" err="1" smtClean="0"/>
              <a:t>such</a:t>
            </a:r>
            <a:r>
              <a:rPr lang="nl-NL" altLang="en-US" sz="1800" dirty="0" smtClean="0"/>
              <a:t> as software, </a:t>
            </a:r>
            <a:r>
              <a:rPr lang="nl-NL" altLang="en-US" sz="1800" dirty="0" err="1" smtClean="0"/>
              <a:t>registration</a:t>
            </a:r>
            <a:r>
              <a:rPr lang="nl-NL" altLang="en-US" sz="1800" dirty="0" smtClean="0"/>
              <a:t> </a:t>
            </a:r>
            <a:r>
              <a:rPr lang="nl-NL" altLang="en-US" sz="1800" dirty="0" err="1" smtClean="0"/>
              <a:t>forms</a:t>
            </a:r>
            <a:endParaRPr lang="en-GB" altLang="en-US" sz="1800" dirty="0" smtClean="0"/>
          </a:p>
          <a:p>
            <a:pPr lvl="1" eaLnBrk="1" hangingPunct="1">
              <a:buClrTx/>
              <a:buFont typeface="Arial" panose="020B0604020202020204" pitchFamily="34" charset="0"/>
              <a:buChar char="•"/>
              <a:defRPr/>
            </a:pPr>
            <a:r>
              <a:rPr lang="en-GB" altLang="en-US" sz="2400" dirty="0" smtClean="0"/>
              <a:t>Inspection teams that do all controls/inspections within the designated area</a:t>
            </a:r>
          </a:p>
          <a:p>
            <a:pPr lvl="2" eaLnBrk="1" hangingPunct="1">
              <a:buClrTx/>
              <a:buFont typeface="Arial" panose="020B0604020202020204" pitchFamily="34" charset="0"/>
              <a:buChar char="•"/>
              <a:defRPr/>
            </a:pPr>
            <a:r>
              <a:rPr lang="nl-NL" altLang="en-US" sz="1800" dirty="0" err="1" smtClean="0"/>
              <a:t>Inspection</a:t>
            </a:r>
            <a:r>
              <a:rPr lang="nl-NL" altLang="en-US" sz="1800" dirty="0" smtClean="0"/>
              <a:t> team </a:t>
            </a:r>
            <a:r>
              <a:rPr lang="nl-NL" altLang="en-US" sz="1800" dirty="0" err="1" smtClean="0"/>
              <a:t>might</a:t>
            </a:r>
            <a:r>
              <a:rPr lang="nl-NL" altLang="en-US" sz="1800" dirty="0" smtClean="0"/>
              <a:t> </a:t>
            </a:r>
            <a:r>
              <a:rPr lang="nl-NL" altLang="en-US" sz="1800" dirty="0" err="1" smtClean="0"/>
              <a:t>implement</a:t>
            </a:r>
            <a:r>
              <a:rPr lang="nl-NL" altLang="en-US" sz="1800" dirty="0" smtClean="0"/>
              <a:t> ad-hoc </a:t>
            </a:r>
            <a:r>
              <a:rPr lang="nl-NL" altLang="en-US" sz="1800" dirty="0" err="1" smtClean="0"/>
              <a:t>solutions</a:t>
            </a:r>
            <a:endParaRPr lang="en-GB" altLang="en-US" sz="1800" dirty="0" smtClean="0"/>
          </a:p>
          <a:p>
            <a:pPr lvl="2" eaLnBrk="1" hangingPunct="1">
              <a:buClrTx/>
              <a:buFont typeface="Arial" panose="020B0604020202020204" pitchFamily="34" charset="0"/>
              <a:buChar char="•"/>
              <a:defRPr/>
            </a:pPr>
            <a:r>
              <a:rPr lang="nl-NL" altLang="en-US" sz="1800" dirty="0" smtClean="0"/>
              <a:t>Tools </a:t>
            </a:r>
            <a:r>
              <a:rPr lang="nl-NL" altLang="en-US" sz="1800" dirty="0" err="1" smtClean="0"/>
              <a:t>such</a:t>
            </a:r>
            <a:r>
              <a:rPr lang="nl-NL" altLang="en-US" sz="1800" dirty="0" smtClean="0"/>
              <a:t> as </a:t>
            </a:r>
            <a:r>
              <a:rPr lang="nl-NL" altLang="en-US" sz="1800" dirty="0" err="1" smtClean="0"/>
              <a:t>maps</a:t>
            </a:r>
            <a:r>
              <a:rPr lang="nl-NL" altLang="en-US" sz="1800" dirty="0" smtClean="0"/>
              <a:t>, GPS, </a:t>
            </a:r>
            <a:r>
              <a:rPr lang="nl-NL" altLang="en-US" sz="1800" dirty="0" err="1" smtClean="0"/>
              <a:t>walky</a:t>
            </a:r>
            <a:r>
              <a:rPr lang="nl-NL" altLang="en-US" sz="1800" dirty="0" smtClean="0"/>
              <a:t> </a:t>
            </a:r>
            <a:r>
              <a:rPr lang="nl-NL" altLang="en-US" sz="1800" dirty="0" err="1" smtClean="0"/>
              <a:t>talky</a:t>
            </a:r>
            <a:r>
              <a:rPr lang="nl-NL" altLang="en-US" sz="1800" dirty="0" smtClean="0"/>
              <a:t>, </a:t>
            </a:r>
            <a:r>
              <a:rPr lang="nl-NL" altLang="en-US" sz="1800" dirty="0" err="1" smtClean="0"/>
              <a:t>registration</a:t>
            </a:r>
            <a:r>
              <a:rPr lang="nl-NL" altLang="en-US" sz="1800" dirty="0" smtClean="0"/>
              <a:t> </a:t>
            </a:r>
            <a:r>
              <a:rPr lang="nl-NL" altLang="en-US" sz="1800" dirty="0" err="1" smtClean="0"/>
              <a:t>forms</a:t>
            </a:r>
            <a:endParaRPr lang="nl-NL" altLang="en-US" sz="1800" dirty="0" smtClean="0"/>
          </a:p>
          <a:p>
            <a:pPr lvl="2" eaLnBrk="1" hangingPunct="1">
              <a:buClrTx/>
              <a:buFont typeface="Arial" panose="020B0604020202020204" pitchFamily="34" charset="0"/>
              <a:buChar char="•"/>
              <a:defRPr/>
            </a:pPr>
            <a:r>
              <a:rPr lang="nl-NL" altLang="en-US" sz="1800" dirty="0" smtClean="0"/>
              <a:t>Transport</a:t>
            </a:r>
          </a:p>
          <a:p>
            <a:pPr lvl="1" eaLnBrk="1" hangingPunct="1">
              <a:buClrTx/>
              <a:buFont typeface="Arial" panose="020B0604020202020204" pitchFamily="34" charset="0"/>
              <a:buChar char="•"/>
              <a:defRPr/>
            </a:pPr>
            <a:r>
              <a:rPr lang="en-GB" altLang="en-US" sz="2400" dirty="0" smtClean="0"/>
              <a:t>Maintenance teams that make for major repairs</a:t>
            </a:r>
          </a:p>
          <a:p>
            <a:pPr lvl="2" eaLnBrk="1" hangingPunct="1">
              <a:buClrTx/>
              <a:buFont typeface="Arial" panose="020B0604020202020204" pitchFamily="34" charset="0"/>
              <a:buChar char="•"/>
              <a:defRPr/>
            </a:pPr>
            <a:r>
              <a:rPr lang="nl-NL" altLang="en-US" sz="1800" dirty="0" smtClean="0"/>
              <a:t>Tools </a:t>
            </a:r>
            <a:r>
              <a:rPr lang="nl-NL" altLang="en-US" sz="1800" dirty="0" err="1" smtClean="0"/>
              <a:t>such</a:t>
            </a:r>
            <a:r>
              <a:rPr lang="nl-NL" altLang="en-US" sz="1800" dirty="0" smtClean="0"/>
              <a:t> as </a:t>
            </a:r>
            <a:r>
              <a:rPr lang="nl-NL" altLang="en-US" sz="1800" dirty="0" err="1" smtClean="0"/>
              <a:t>maps</a:t>
            </a:r>
            <a:r>
              <a:rPr lang="nl-NL" altLang="en-US" sz="1800" dirty="0" smtClean="0"/>
              <a:t>, </a:t>
            </a:r>
            <a:r>
              <a:rPr lang="nl-NL" altLang="en-US" sz="1800" dirty="0" err="1" smtClean="0"/>
              <a:t>registration</a:t>
            </a:r>
            <a:r>
              <a:rPr lang="nl-NL" altLang="en-US" sz="1800" dirty="0" smtClean="0"/>
              <a:t> </a:t>
            </a:r>
            <a:r>
              <a:rPr lang="nl-NL" altLang="en-US" sz="1800" dirty="0" err="1" smtClean="0"/>
              <a:t>forms</a:t>
            </a:r>
            <a:r>
              <a:rPr lang="nl-NL" altLang="en-US" sz="1800" dirty="0" smtClean="0"/>
              <a:t>, </a:t>
            </a:r>
            <a:r>
              <a:rPr lang="nl-NL" altLang="en-US" sz="1800" dirty="0" err="1" smtClean="0"/>
              <a:t>repair</a:t>
            </a:r>
            <a:r>
              <a:rPr lang="nl-NL" altLang="en-US" sz="1800" dirty="0" smtClean="0"/>
              <a:t> tools </a:t>
            </a:r>
            <a:r>
              <a:rPr lang="nl-NL" altLang="en-US" sz="1800" dirty="0" err="1" smtClean="0"/>
              <a:t>and</a:t>
            </a:r>
            <a:r>
              <a:rPr lang="nl-NL" altLang="en-US" sz="1800" dirty="0" smtClean="0"/>
              <a:t> </a:t>
            </a:r>
            <a:r>
              <a:rPr lang="nl-NL" altLang="en-US" sz="1800" dirty="0" err="1" smtClean="0"/>
              <a:t>spare</a:t>
            </a:r>
            <a:r>
              <a:rPr lang="nl-NL" altLang="en-US" sz="1800" dirty="0" smtClean="0"/>
              <a:t> </a:t>
            </a:r>
            <a:r>
              <a:rPr lang="nl-NL" altLang="en-US" sz="1800" dirty="0" err="1" smtClean="0"/>
              <a:t>parts</a:t>
            </a:r>
            <a:endParaRPr lang="nl-NL" altLang="en-US" sz="1800" dirty="0" smtClean="0"/>
          </a:p>
          <a:p>
            <a:pPr lvl="2" eaLnBrk="1" hangingPunct="1">
              <a:buClrTx/>
              <a:buFont typeface="Arial" panose="020B0604020202020204" pitchFamily="34" charset="0"/>
              <a:buChar char="•"/>
              <a:defRPr/>
            </a:pPr>
            <a:r>
              <a:rPr lang="nl-NL" altLang="en-US" sz="1800" dirty="0" smtClean="0"/>
              <a:t>Transport</a:t>
            </a:r>
            <a:endParaRPr lang="en-GB" altLang="en-US" sz="1800" dirty="0" smtClean="0"/>
          </a:p>
          <a:p>
            <a:pPr lvl="1" eaLnBrk="1" hangingPunct="1">
              <a:buClrTx/>
              <a:buFont typeface="Arial" panose="020B0604020202020204" pitchFamily="34" charset="0"/>
              <a:buChar char="•"/>
              <a:defRPr/>
            </a:pPr>
            <a:r>
              <a:rPr lang="en-GB" altLang="en-US" sz="2400" dirty="0" smtClean="0"/>
              <a:t>Contractor (optional) for specifically large works</a:t>
            </a:r>
          </a:p>
          <a:p>
            <a:pPr marL="200025" lvl="1" indent="0" eaLnBrk="1" hangingPunct="1">
              <a:buClrTx/>
              <a:buFont typeface="Calibri" panose="020F0502020204030204" pitchFamily="34" charset="0"/>
              <a:buNone/>
              <a:defRPr/>
            </a:pPr>
            <a:endParaRPr lang="nl-NL" altLang="en-US" sz="2000" dirty="0" smtClean="0"/>
          </a:p>
          <a:p>
            <a:pPr marL="200025" lvl="1" indent="0" eaLnBrk="1" hangingPunct="1">
              <a:buClrTx/>
              <a:buFont typeface="Calibri" panose="020F0502020204030204" pitchFamily="34" charset="0"/>
              <a:buNone/>
              <a:defRPr/>
            </a:pPr>
            <a:endParaRPr lang="en-GB" altLang="en-US" sz="2000" dirty="0" smtClean="0"/>
          </a:p>
          <a:p>
            <a:pPr marL="200025" lvl="1" indent="0" eaLnBrk="1" hangingPunct="1">
              <a:buClrTx/>
              <a:buFont typeface="Calibri" panose="020F0502020204030204" pitchFamily="34" charset="0"/>
              <a:buNone/>
              <a:defRPr/>
            </a:pPr>
            <a:r>
              <a:rPr lang="en-GB" altLang="en-US" sz="2000" dirty="0" smtClean="0">
                <a:solidFill>
                  <a:srgbClr val="FF0000"/>
                </a:solidFill>
              </a:rPr>
              <a:t>Ensure enough stock of tools and materials is available at all times!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a:xfrm>
            <a:off x="822325" y="758825"/>
            <a:ext cx="7543800" cy="3565525"/>
          </a:xfrm>
        </p:spPr>
        <p:txBody>
          <a:bodyPr/>
          <a:lstStyle/>
          <a:p>
            <a:pPr eaLnBrk="1" fontAlgn="auto" hangingPunct="1">
              <a:spcAft>
                <a:spcPts val="0"/>
              </a:spcAft>
              <a:defRPr/>
            </a:pPr>
            <a:r>
              <a:rPr lang="nl-NL" altLang="nl-NL" dirty="0" smtClean="0"/>
              <a:t>2. </a:t>
            </a:r>
            <a:r>
              <a:rPr lang="nl-NL" altLang="nl-NL" dirty="0" err="1" smtClean="0"/>
              <a:t>Curative</a:t>
            </a:r>
            <a:r>
              <a:rPr lang="nl-NL" altLang="nl-NL" dirty="0" smtClean="0"/>
              <a:t> Maintenance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0572E4DC-8133-4375-BE60-3FE8F2711DAB}" type="slidenum">
              <a:rPr lang="en-US" sz="1000" b="1">
                <a:solidFill>
                  <a:schemeClr val="accent2"/>
                </a:solidFill>
                <a:latin typeface="+mn-lt"/>
              </a:rPr>
              <a:pPr algn="ctr" eaLnBrk="1" hangingPunct="1">
                <a:defRPr/>
              </a:pPr>
              <a:t>8</a:t>
            </a:fld>
            <a:endParaRPr lang="en-US" sz="1000" b="1">
              <a:solidFill>
                <a:schemeClr val="accent2"/>
              </a:solidFill>
              <a:latin typeface="+mn-lt"/>
            </a:endParaRPr>
          </a:p>
        </p:txBody>
      </p:sp>
      <p:sp>
        <p:nvSpPr>
          <p:cNvPr id="25603"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smtClean="0"/>
              <a:t>Curative maintenance</a:t>
            </a:r>
            <a:endParaRPr lang="en-US" dirty="0"/>
          </a:p>
        </p:txBody>
      </p:sp>
      <p:sp>
        <p:nvSpPr>
          <p:cNvPr id="3" name="Slide Number Placeholder 2"/>
          <p:cNvSpPr>
            <a:spLocks noGrp="1"/>
          </p:cNvSpPr>
          <p:nvPr>
            <p:ph type="sldNum" sz="quarter" idx="12"/>
          </p:nvPr>
        </p:nvSpPr>
        <p:spPr/>
        <p:txBody>
          <a:bodyPr/>
          <a:lstStyle/>
          <a:p>
            <a:pPr>
              <a:defRPr/>
            </a:pPr>
            <a:fld id="{5B614469-C648-4804-8C9B-2498EA9F046D}" type="slidenum">
              <a:rPr lang="en-US">
                <a:solidFill>
                  <a:srgbClr val="2D9BDC"/>
                </a:solidFill>
              </a:rPr>
              <a:pPr>
                <a:defRPr/>
              </a:pPr>
              <a:t>8</a:t>
            </a:fld>
            <a:endParaRPr lang="en-US">
              <a:solidFill>
                <a:srgbClr val="2D9BDC"/>
              </a:solidFill>
            </a:endParaRPr>
          </a:p>
        </p:txBody>
      </p:sp>
      <p:sp>
        <p:nvSpPr>
          <p:cNvPr id="6" name="Titel 1"/>
          <p:cNvSpPr txBox="1">
            <a:spLocks/>
          </p:cNvSpPr>
          <p:nvPr/>
        </p:nvSpPr>
        <p:spPr>
          <a:xfrm>
            <a:off x="1562100" y="227013"/>
            <a:ext cx="7543800" cy="698500"/>
          </a:xfrm>
          <a:prstGeom prst="rect">
            <a:avLst/>
          </a:prstGeom>
        </p:spPr>
        <p:txBody>
          <a:bodyPr>
            <a:normAutofit fontScale="97500"/>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smtClean="0">
                <a:solidFill>
                  <a:schemeClr val="tx1">
                    <a:lumMod val="75000"/>
                    <a:lumOff val="25000"/>
                  </a:schemeClr>
                </a:solidFill>
              </a:rPr>
              <a:t>General </a:t>
            </a:r>
            <a:r>
              <a:rPr lang="nl-NL" altLang="nl-NL" sz="4400" dirty="0" err="1" smtClean="0">
                <a:solidFill>
                  <a:schemeClr val="tx1">
                    <a:lumMod val="75000"/>
                    <a:lumOff val="25000"/>
                  </a:schemeClr>
                </a:solidFill>
              </a:rPr>
              <a:t>guidelines</a:t>
            </a:r>
            <a:endParaRPr lang="nl-NL" altLang="nl-NL" sz="4400" dirty="0" smtClean="0">
              <a:solidFill>
                <a:schemeClr val="tx1">
                  <a:lumMod val="75000"/>
                  <a:lumOff val="25000"/>
                </a:schemeClr>
              </a:solidFill>
            </a:endParaRPr>
          </a:p>
        </p:txBody>
      </p:sp>
      <p:sp>
        <p:nvSpPr>
          <p:cNvPr id="7" name="Tijdelijke aanduiding voor inhoud 2"/>
          <p:cNvSpPr txBox="1">
            <a:spLocks/>
          </p:cNvSpPr>
          <p:nvPr/>
        </p:nvSpPr>
        <p:spPr>
          <a:xfrm>
            <a:off x="107950" y="1042988"/>
            <a:ext cx="6161088" cy="5338762"/>
          </a:xfrm>
          <a:prstGeom prst="rect">
            <a:avLst/>
          </a:prstGeom>
        </p:spPr>
        <p:txBody>
          <a:bodyPr>
            <a:normAutofit lnSpcReduction="1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eaLnBrk="1" fontAlgn="auto" hangingPunct="1">
              <a:buFontTx/>
              <a:buNone/>
              <a:defRPr/>
            </a:pPr>
            <a:r>
              <a:rPr lang="en-GB" altLang="en-US" dirty="0"/>
              <a:t>Curative maintenance, or corrective maintenance comprises all activities undertaken to solve malfunctions in the distribution </a:t>
            </a:r>
            <a:r>
              <a:rPr lang="en-GB" altLang="en-US" dirty="0" smtClean="0"/>
              <a:t>network. </a:t>
            </a:r>
            <a:r>
              <a:rPr lang="en-US" dirty="0" smtClean="0">
                <a:solidFill>
                  <a:schemeClr val="tx1">
                    <a:lumMod val="75000"/>
                    <a:lumOff val="25000"/>
                  </a:schemeClr>
                </a:solidFill>
              </a:rPr>
              <a:t>The most common failures are pipe bursts, broken appendages or mal-functioning appendages</a:t>
            </a:r>
          </a:p>
          <a:p>
            <a:pPr marL="82550" indent="0" eaLnBrk="1" fontAlgn="auto" hangingPunct="1">
              <a:buFontTx/>
              <a:buNone/>
              <a:defRPr/>
            </a:pPr>
            <a:r>
              <a:rPr lang="en-US" dirty="0" smtClean="0">
                <a:solidFill>
                  <a:schemeClr val="tx1">
                    <a:lumMod val="75000"/>
                    <a:lumOff val="25000"/>
                  </a:schemeClr>
                </a:solidFill>
              </a:rPr>
              <a:t>General guidelines for curative maintenance:</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a:t>
            </a:r>
            <a:r>
              <a:rPr lang="en-US" dirty="0">
                <a:solidFill>
                  <a:schemeClr val="tx1">
                    <a:lumMod val="75000"/>
                    <a:lumOff val="25000"/>
                  </a:schemeClr>
                </a:solidFill>
              </a:rPr>
              <a:t>Planning and execution of curative maintenance is </a:t>
            </a:r>
            <a:r>
              <a:rPr lang="en-US" dirty="0" smtClean="0">
                <a:solidFill>
                  <a:schemeClr val="tx1">
                    <a:lumMod val="75000"/>
                    <a:lumOff val="25000"/>
                  </a:schemeClr>
                </a:solidFill>
              </a:rPr>
              <a:t>based per asset </a:t>
            </a:r>
            <a:r>
              <a:rPr lang="en-US" dirty="0">
                <a:solidFill>
                  <a:schemeClr val="tx1">
                    <a:lumMod val="75000"/>
                    <a:lumOff val="25000"/>
                  </a:schemeClr>
                </a:solidFill>
              </a:rPr>
              <a:t>on the maintenance </a:t>
            </a:r>
            <a:r>
              <a:rPr lang="en-US" dirty="0" smtClean="0">
                <a:solidFill>
                  <a:schemeClr val="tx1">
                    <a:lumMod val="75000"/>
                    <a:lumOff val="25000"/>
                  </a:schemeClr>
                </a:solidFill>
              </a:rPr>
              <a:t>manual; materials </a:t>
            </a:r>
            <a:r>
              <a:rPr lang="en-US" dirty="0">
                <a:solidFill>
                  <a:schemeClr val="tx1">
                    <a:lumMod val="75000"/>
                    <a:lumOff val="25000"/>
                  </a:schemeClr>
                </a:solidFill>
              </a:rPr>
              <a:t>for repairs and replacements are </a:t>
            </a:r>
            <a:r>
              <a:rPr lang="en-US" dirty="0" err="1">
                <a:solidFill>
                  <a:schemeClr val="tx1">
                    <a:lumMod val="75000"/>
                    <a:lumOff val="25000"/>
                  </a:schemeClr>
                </a:solidFill>
              </a:rPr>
              <a:t>standardised</a:t>
            </a:r>
            <a:r>
              <a:rPr lang="en-US" dirty="0">
                <a:solidFill>
                  <a:schemeClr val="tx1">
                    <a:lumMod val="75000"/>
                    <a:lumOff val="25000"/>
                  </a:schemeClr>
                </a:solidFill>
              </a:rPr>
              <a:t> </a:t>
            </a:r>
          </a:p>
          <a:p>
            <a:pPr eaLnBrk="1" fontAlgn="auto" hangingPunct="1">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Emergencies like pipe burst have to be solved straight away</a:t>
            </a:r>
          </a:p>
          <a:p>
            <a:pPr eaLnBrk="1" fontAlgn="auto" hangingPunct="1">
              <a:buClr>
                <a:schemeClr val="tx1">
                  <a:lumMod val="75000"/>
                  <a:lumOff val="25000"/>
                </a:schemeClr>
              </a:buClr>
              <a:buFont typeface="Arial" panose="020B0604020202020204" pitchFamily="34" charset="0"/>
              <a:buChar char="•"/>
              <a:defRPr/>
            </a:pPr>
            <a:r>
              <a:rPr lang="en-US" dirty="0">
                <a:solidFill>
                  <a:schemeClr val="tx1">
                    <a:lumMod val="75000"/>
                    <a:lumOff val="25000"/>
                  </a:schemeClr>
                </a:solidFill>
              </a:rPr>
              <a:t> </a:t>
            </a:r>
            <a:r>
              <a:rPr lang="en-US" dirty="0" smtClean="0">
                <a:solidFill>
                  <a:schemeClr val="tx1">
                    <a:lumMod val="75000"/>
                    <a:lumOff val="25000"/>
                  </a:schemeClr>
                </a:solidFill>
              </a:rPr>
              <a:t>Some failures, such as smaller leakages, can be quickly solved temporarily. Proper repair </a:t>
            </a:r>
            <a:r>
              <a:rPr lang="en-US" dirty="0">
                <a:solidFill>
                  <a:schemeClr val="tx1">
                    <a:lumMod val="75000"/>
                    <a:lumOff val="25000"/>
                  </a:schemeClr>
                </a:solidFill>
              </a:rPr>
              <a:t>with standard materials </a:t>
            </a:r>
            <a:r>
              <a:rPr lang="en-US" dirty="0" smtClean="0">
                <a:solidFill>
                  <a:schemeClr val="tx1">
                    <a:lumMod val="75000"/>
                    <a:lumOff val="25000"/>
                  </a:schemeClr>
                </a:solidFill>
              </a:rPr>
              <a:t>must be planned as soon as possible</a:t>
            </a:r>
          </a:p>
          <a:p>
            <a:pPr eaLnBrk="1" fontAlgn="auto" hangingPunct="1">
              <a:buClr>
                <a:schemeClr val="tx1">
                  <a:lumMod val="75000"/>
                  <a:lumOff val="25000"/>
                </a:schemeClr>
              </a:buClr>
              <a:buFont typeface="Arial" panose="020B0604020202020204" pitchFamily="34" charset="0"/>
              <a:buChar char="•"/>
              <a:defRPr/>
            </a:pPr>
            <a:r>
              <a:rPr lang="en-GB" dirty="0" smtClean="0">
                <a:solidFill>
                  <a:schemeClr val="tx1">
                    <a:lumMod val="75000"/>
                    <a:lumOff val="25000"/>
                  </a:schemeClr>
                </a:solidFill>
              </a:rPr>
              <a:t> If </a:t>
            </a:r>
            <a:r>
              <a:rPr lang="en-GB" dirty="0">
                <a:solidFill>
                  <a:schemeClr val="tx1">
                    <a:lumMod val="75000"/>
                    <a:lumOff val="25000"/>
                  </a:schemeClr>
                </a:solidFill>
              </a:rPr>
              <a:t>an appendage is broken, the degree of wear must be </a:t>
            </a:r>
            <a:r>
              <a:rPr lang="en-GB" dirty="0" smtClean="0">
                <a:solidFill>
                  <a:schemeClr val="tx1">
                    <a:lumMod val="75000"/>
                    <a:lumOff val="25000"/>
                  </a:schemeClr>
                </a:solidFill>
              </a:rPr>
              <a:t>determined in order </a:t>
            </a:r>
            <a:r>
              <a:rPr lang="en-GB" dirty="0">
                <a:solidFill>
                  <a:schemeClr val="tx1">
                    <a:lumMod val="75000"/>
                    <a:lumOff val="25000"/>
                  </a:schemeClr>
                </a:solidFill>
              </a:rPr>
              <a:t>to decide whether it needs to be repaired or </a:t>
            </a:r>
            <a:r>
              <a:rPr lang="en-GB" dirty="0" smtClean="0">
                <a:solidFill>
                  <a:schemeClr val="tx1">
                    <a:lumMod val="75000"/>
                    <a:lumOff val="25000"/>
                  </a:schemeClr>
                </a:solidFill>
              </a:rPr>
              <a:t>replaced (based on cost/risk analysis)</a:t>
            </a:r>
            <a:endParaRPr lang="en-US" dirty="0" smtClean="0">
              <a:solidFill>
                <a:schemeClr val="tx1">
                  <a:lumMod val="75000"/>
                  <a:lumOff val="25000"/>
                </a:schemeClr>
              </a:solidFill>
            </a:endParaRPr>
          </a:p>
        </p:txBody>
      </p:sp>
      <p:pic>
        <p:nvPicPr>
          <p:cNvPr id="256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038" y="1781175"/>
            <a:ext cx="2735262" cy="204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eaLnBrk="1" hangingPunct="1">
              <a:defRPr/>
            </a:pPr>
            <a:fld id="{D2D5B104-1539-48D1-9806-A109D66C7C5A}" type="slidenum">
              <a:rPr lang="en-US" sz="1000" b="1">
                <a:solidFill>
                  <a:schemeClr val="accent2"/>
                </a:solidFill>
                <a:latin typeface="+mn-lt"/>
              </a:rPr>
              <a:pPr algn="ctr" eaLnBrk="1" hangingPunct="1">
                <a:defRPr/>
              </a:pPr>
              <a:t>9</a:t>
            </a:fld>
            <a:endParaRPr lang="en-US" sz="1000" b="1">
              <a:solidFill>
                <a:schemeClr val="accent2"/>
              </a:solidFill>
              <a:latin typeface="+mn-lt"/>
            </a:endParaRPr>
          </a:p>
        </p:txBody>
      </p:sp>
      <p:sp>
        <p:nvSpPr>
          <p:cNvPr id="27651"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 name="Footer Placeholder 1"/>
          <p:cNvSpPr>
            <a:spLocks noGrp="1"/>
          </p:cNvSpPr>
          <p:nvPr>
            <p:ph type="ftr" sz="quarter" idx="11"/>
          </p:nvPr>
        </p:nvSpPr>
        <p:spPr>
          <a:xfrm>
            <a:off x="2763838" y="6448425"/>
            <a:ext cx="3616325" cy="365125"/>
          </a:xfrm>
        </p:spPr>
        <p:txBody>
          <a:bodyPr/>
          <a:lstStyle/>
          <a:p>
            <a:pPr>
              <a:defRPr/>
            </a:pPr>
            <a:r>
              <a:rPr lang="en-US" dirty="0"/>
              <a:t>Curative maintenance</a:t>
            </a:r>
          </a:p>
        </p:txBody>
      </p:sp>
      <p:sp>
        <p:nvSpPr>
          <p:cNvPr id="3" name="Slide Number Placeholder 2"/>
          <p:cNvSpPr>
            <a:spLocks noGrp="1"/>
          </p:cNvSpPr>
          <p:nvPr>
            <p:ph type="sldNum" sz="quarter" idx="12"/>
          </p:nvPr>
        </p:nvSpPr>
        <p:spPr/>
        <p:txBody>
          <a:bodyPr/>
          <a:lstStyle/>
          <a:p>
            <a:pPr>
              <a:defRPr/>
            </a:pPr>
            <a:fld id="{5605C305-69CF-4E65-9CDA-ED07D6683FF4}" type="slidenum">
              <a:rPr lang="en-US">
                <a:solidFill>
                  <a:srgbClr val="2D9BDC"/>
                </a:solidFill>
              </a:rPr>
              <a:pPr>
                <a:defRPr/>
              </a:pPr>
              <a:t>9</a:t>
            </a:fld>
            <a:endParaRPr lang="en-US">
              <a:solidFill>
                <a:srgbClr val="2D9BDC"/>
              </a:solidFill>
            </a:endParaRPr>
          </a:p>
        </p:txBody>
      </p:sp>
      <p:sp>
        <p:nvSpPr>
          <p:cNvPr id="6" name="Titel 1"/>
          <p:cNvSpPr txBox="1">
            <a:spLocks/>
          </p:cNvSpPr>
          <p:nvPr/>
        </p:nvSpPr>
        <p:spPr>
          <a:xfrm>
            <a:off x="0" y="185738"/>
            <a:ext cx="9036050" cy="968375"/>
          </a:xfrm>
          <a:prstGeom prst="rect">
            <a:avLst/>
          </a:prstGeom>
        </p:spPr>
        <p:txBody>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nl-NL" altLang="nl-NL" sz="4400" dirty="0" err="1" smtClean="0">
                <a:solidFill>
                  <a:schemeClr val="tx1">
                    <a:lumMod val="75000"/>
                    <a:lumOff val="25000"/>
                  </a:schemeClr>
                </a:solidFill>
              </a:rPr>
              <a:t>Curative</a:t>
            </a:r>
            <a:r>
              <a:rPr lang="nl-NL" altLang="nl-NL" sz="4400" dirty="0" smtClean="0">
                <a:solidFill>
                  <a:schemeClr val="tx1">
                    <a:lumMod val="75000"/>
                    <a:lumOff val="25000"/>
                  </a:schemeClr>
                </a:solidFill>
              </a:rPr>
              <a:t> maintenance</a:t>
            </a:r>
          </a:p>
        </p:txBody>
      </p:sp>
      <p:sp>
        <p:nvSpPr>
          <p:cNvPr id="7" name="Tijdelijke aanduiding voor inhoud 2"/>
          <p:cNvSpPr txBox="1">
            <a:spLocks/>
          </p:cNvSpPr>
          <p:nvPr/>
        </p:nvSpPr>
        <p:spPr>
          <a:xfrm>
            <a:off x="219075" y="908050"/>
            <a:ext cx="7016750" cy="4689475"/>
          </a:xfrm>
          <a:prstGeom prst="rect">
            <a:avLst/>
          </a:prstGeom>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2550" indent="0">
              <a:buFontTx/>
              <a:buNone/>
              <a:defRPr/>
            </a:pPr>
            <a:r>
              <a:rPr lang="en-US" dirty="0" smtClean="0">
                <a:solidFill>
                  <a:schemeClr val="tx1">
                    <a:lumMod val="75000"/>
                    <a:lumOff val="25000"/>
                  </a:schemeClr>
                </a:solidFill>
              </a:rPr>
              <a:t>Guidelines  for curative maintenance of appendages:</a:t>
            </a:r>
          </a:p>
          <a:p>
            <a:pPr>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All repairs and replacements of failing appendages need to be carried out with standard materials</a:t>
            </a:r>
          </a:p>
          <a:p>
            <a:pPr>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If an appendage is broken, the degree of wear must be determined in order to decide whether it needs to be repaired or replaced. Replacement is necessary when repairing is not possible or more costly than repair</a:t>
            </a:r>
          </a:p>
          <a:p>
            <a:pPr>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Repair of appendages often is cheaper than replacement. For instance the repair of a leaking seal by replacing the seal. Before repair always contact the supplier for availability of spare parts if the spare parts are not in stock</a:t>
            </a:r>
          </a:p>
          <a:p>
            <a:pPr>
              <a:buClr>
                <a:schemeClr val="tx1">
                  <a:lumMod val="75000"/>
                  <a:lumOff val="25000"/>
                </a:schemeClr>
              </a:buClr>
              <a:buFont typeface="Arial" panose="020B0604020202020204" pitchFamily="34" charset="0"/>
              <a:buChar char="•"/>
              <a:defRPr/>
            </a:pPr>
            <a:r>
              <a:rPr lang="en-US" dirty="0" smtClean="0">
                <a:solidFill>
                  <a:schemeClr val="tx1">
                    <a:lumMod val="75000"/>
                    <a:lumOff val="25000"/>
                  </a:schemeClr>
                </a:solidFill>
              </a:rPr>
              <a:t> The asset manager or caretaker decides whether to use spare parts or buy a new appendage. </a:t>
            </a:r>
            <a:endParaRPr lang="nl-NL" dirty="0">
              <a:solidFill>
                <a:schemeClr val="tx1">
                  <a:lumMod val="75000"/>
                  <a:lumOff val="25000"/>
                </a:schemeClr>
              </a:solidFill>
            </a:endParaRPr>
          </a:p>
        </p:txBody>
      </p:sp>
      <p:pic>
        <p:nvPicPr>
          <p:cNvPr id="276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2997200"/>
            <a:ext cx="8636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813" y="115888"/>
            <a:ext cx="21542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7232" y="6346755"/>
            <a:ext cx="1278114" cy="51124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 y="5996895"/>
            <a:ext cx="1584156" cy="8649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Vitens Powerpoint-sjabloon">
  <a:themeElements>
    <a:clrScheme name="VEI Kleuren">
      <a:dk1>
        <a:srgbClr val="00508C"/>
      </a:dk1>
      <a:lt1>
        <a:srgbClr val="FFFFFF"/>
      </a:lt1>
      <a:dk2>
        <a:srgbClr val="00508C"/>
      </a:dk2>
      <a:lt2>
        <a:srgbClr val="FFFFFF"/>
      </a:lt2>
      <a:accent1>
        <a:srgbClr val="00508C"/>
      </a:accent1>
      <a:accent2>
        <a:srgbClr val="2D9BDC"/>
      </a:accent2>
      <a:accent3>
        <a:srgbClr val="C0E1F5"/>
      </a:accent3>
      <a:accent4>
        <a:srgbClr val="7F7F7F"/>
      </a:accent4>
      <a:accent5>
        <a:srgbClr val="BFBFBF"/>
      </a:accent5>
      <a:accent6>
        <a:srgbClr val="F2F2F2"/>
      </a:accent6>
      <a:hlink>
        <a:srgbClr val="2D9BDC"/>
      </a:hlink>
      <a:folHlink>
        <a:srgbClr val="2D9BDC"/>
      </a:folHlink>
    </a:clrScheme>
    <a:fontScheme name="lettertype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tens Powerpoint-sjabloon 1">
        <a:dk1>
          <a:srgbClr val="00259B"/>
        </a:dk1>
        <a:lt1>
          <a:srgbClr val="FFFFFF"/>
        </a:lt1>
        <a:dk2>
          <a:srgbClr val="181818"/>
        </a:dk2>
        <a:lt2>
          <a:srgbClr val="F8F8F8"/>
        </a:lt2>
        <a:accent1>
          <a:srgbClr val="00259B"/>
        </a:accent1>
        <a:accent2>
          <a:srgbClr val="00AAD7"/>
        </a:accent2>
        <a:accent3>
          <a:srgbClr val="FFFFFF"/>
        </a:accent3>
        <a:accent4>
          <a:srgbClr val="001E84"/>
        </a:accent4>
        <a:accent5>
          <a:srgbClr val="AAACCB"/>
        </a:accent5>
        <a:accent6>
          <a:srgbClr val="009AC3"/>
        </a:accent6>
        <a:hlink>
          <a:srgbClr val="646464"/>
        </a:hlink>
        <a:folHlink>
          <a:srgbClr val="BA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otdia">
  <a:themeElements>
    <a:clrScheme name="VEI Kleuren">
      <a:dk1>
        <a:srgbClr val="00508C"/>
      </a:dk1>
      <a:lt1>
        <a:srgbClr val="FFFFFF"/>
      </a:lt1>
      <a:dk2>
        <a:srgbClr val="00508C"/>
      </a:dk2>
      <a:lt2>
        <a:srgbClr val="FFFFFF"/>
      </a:lt2>
      <a:accent1>
        <a:srgbClr val="00508C"/>
      </a:accent1>
      <a:accent2>
        <a:srgbClr val="2D9BDC"/>
      </a:accent2>
      <a:accent3>
        <a:srgbClr val="C0E1F5"/>
      </a:accent3>
      <a:accent4>
        <a:srgbClr val="7F7F7F"/>
      </a:accent4>
      <a:accent5>
        <a:srgbClr val="BFBFBF"/>
      </a:accent5>
      <a:accent6>
        <a:srgbClr val="F2F2F2"/>
      </a:accent6>
      <a:hlink>
        <a:srgbClr val="2D9BDC"/>
      </a:hlink>
      <a:folHlink>
        <a:srgbClr val="2D9BDC"/>
      </a:folHlink>
    </a:clrScheme>
    <a:fontScheme name="Slotdia">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otd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otd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otd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otd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otd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otd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otd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otd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otd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otd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otd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otd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otdia">
  <a:themeElements>
    <a:clrScheme name="VEI Kleuren">
      <a:dk1>
        <a:srgbClr val="00508C"/>
      </a:dk1>
      <a:lt1>
        <a:srgbClr val="FFFFFF"/>
      </a:lt1>
      <a:dk2>
        <a:srgbClr val="00508C"/>
      </a:dk2>
      <a:lt2>
        <a:srgbClr val="FFFFFF"/>
      </a:lt2>
      <a:accent1>
        <a:srgbClr val="00508C"/>
      </a:accent1>
      <a:accent2>
        <a:srgbClr val="2D9BDC"/>
      </a:accent2>
      <a:accent3>
        <a:srgbClr val="C0E1F5"/>
      </a:accent3>
      <a:accent4>
        <a:srgbClr val="7F7F7F"/>
      </a:accent4>
      <a:accent5>
        <a:srgbClr val="BFBFBF"/>
      </a:accent5>
      <a:accent6>
        <a:srgbClr val="F2F2F2"/>
      </a:accent6>
      <a:hlink>
        <a:srgbClr val="2D9BDC"/>
      </a:hlink>
      <a:folHlink>
        <a:srgbClr val="2D9BDC"/>
      </a:folHlink>
    </a:clrScheme>
    <a:fontScheme name="Slotdia">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otd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otd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otd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otd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otd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otd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otd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otd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otd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otd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otd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otd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3004</TotalTime>
  <Words>2397</Words>
  <Application>Microsoft Office PowerPoint</Application>
  <PresentationFormat>On-screen Show (4:3)</PresentationFormat>
  <Paragraphs>263</Paragraphs>
  <Slides>23</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Courier New</vt:lpstr>
      <vt:lpstr>Verdana</vt:lpstr>
      <vt:lpstr>Wingdings</vt:lpstr>
      <vt:lpstr>2_Vitens Powerpoint-sjabloon</vt:lpstr>
      <vt:lpstr>Slotdia</vt:lpstr>
      <vt:lpstr>1_Slotdia</vt:lpstr>
      <vt:lpstr>Retrospect</vt:lpstr>
      <vt:lpstr>Operations and Maintenance</vt:lpstr>
      <vt:lpstr>Content</vt:lpstr>
      <vt:lpstr>Introduction to O&amp;M</vt:lpstr>
      <vt:lpstr>PowerPoint Presentation</vt:lpstr>
      <vt:lpstr>PowerPoint Presentation</vt:lpstr>
      <vt:lpstr>PowerPoint Presentation</vt:lpstr>
      <vt:lpstr>2. Curative Maintenance</vt:lpstr>
      <vt:lpstr>PowerPoint Presentation</vt:lpstr>
      <vt:lpstr>PowerPoint Presentation</vt:lpstr>
      <vt:lpstr>PowerPoint Presentation</vt:lpstr>
      <vt:lpstr>PowerPoint Presentation</vt:lpstr>
      <vt:lpstr>PowerPoint Presentation</vt:lpstr>
      <vt:lpstr>PowerPoint Presentation</vt:lpstr>
      <vt:lpstr>2. Preventive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Marc</dc:creator>
  <cp:lastModifiedBy>Mohanasundar Radhakrishnan</cp:lastModifiedBy>
  <cp:revision>207</cp:revision>
  <dcterms:created xsi:type="dcterms:W3CDTF">2009-04-23T13:21:37Z</dcterms:created>
  <dcterms:modified xsi:type="dcterms:W3CDTF">2018-08-15T17:17:35Z</dcterms:modified>
</cp:coreProperties>
</file>