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25"/>
  </p:notesMasterIdLst>
  <p:sldIdLst>
    <p:sldId id="282" r:id="rId2"/>
    <p:sldId id="286" r:id="rId3"/>
    <p:sldId id="283" r:id="rId4"/>
    <p:sldId id="287" r:id="rId5"/>
    <p:sldId id="293" r:id="rId6"/>
    <p:sldId id="292" r:id="rId7"/>
    <p:sldId id="290" r:id="rId8"/>
    <p:sldId id="288" r:id="rId9"/>
    <p:sldId id="289" r:id="rId10"/>
    <p:sldId id="291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94" r:id="rId20"/>
    <p:sldId id="295" r:id="rId21"/>
    <p:sldId id="302" r:id="rId22"/>
    <p:sldId id="303" r:id="rId23"/>
    <p:sldId id="30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EE66E-2DAB-4F49-90F1-30918ADAE9C3}" type="datetimeFigureOut">
              <a:rPr lang="en-GB" smtClean="0"/>
              <a:t>15/08/2018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9AE3-F68B-41EC-AA12-E45F11944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5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nl-NL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121D7D-7D84-4DA8-AF98-20FE0E7EC65B}" type="slidenum">
              <a:rPr lang="en-US" altLang="nl-NL" sz="1200"/>
              <a:pPr algn="r" eaLnBrk="1" hangingPunct="1"/>
              <a:t>4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241577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latin typeface="Arial" charset="0"/>
              </a:rPr>
              <a:pPr eaLnBrk="1" hangingPunct="1"/>
              <a:t>23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9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nl-NL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121D7D-7D84-4DA8-AF98-20FE0E7EC65B}" type="slidenum">
              <a:rPr lang="en-US" altLang="nl-NL" sz="1200"/>
              <a:pPr algn="r" eaLnBrk="1" hangingPunct="1"/>
              <a:t>5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51021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latin typeface="Arial" charset="0"/>
              </a:rPr>
              <a:pPr eaLnBrk="1" hangingPunct="1"/>
              <a:t>7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nl-NL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121D7D-7D84-4DA8-AF98-20FE0E7EC65B}" type="slidenum">
              <a:rPr lang="en-US" altLang="nl-NL" sz="1200"/>
              <a:pPr algn="r" eaLnBrk="1" hangingPunct="1"/>
              <a:t>8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30276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nl-NL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121D7D-7D84-4DA8-AF98-20FE0E7EC65B}" type="slidenum">
              <a:rPr lang="en-US" altLang="nl-NL" sz="1200"/>
              <a:pPr algn="r" eaLnBrk="1" hangingPunct="1"/>
              <a:t>9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390656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nl-NL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121D7D-7D84-4DA8-AF98-20FE0E7EC65B}" type="slidenum">
              <a:rPr lang="en-US" altLang="nl-NL" sz="1200"/>
              <a:pPr algn="r" eaLnBrk="1" hangingPunct="1"/>
              <a:t>10</a:t>
            </a:fld>
            <a:endParaRPr lang="en-US" altLang="nl-NL" sz="1200"/>
          </a:p>
        </p:txBody>
      </p:sp>
    </p:spTree>
    <p:extLst>
      <p:ext uri="{BB962C8B-B14F-4D97-AF65-F5344CB8AC3E}">
        <p14:creationId xmlns:p14="http://schemas.microsoft.com/office/powerpoint/2010/main" val="295194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latin typeface="Arial" charset="0"/>
              </a:rPr>
              <a:pPr eaLnBrk="1" hangingPunct="1"/>
              <a:t>20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latin typeface="Arial" charset="0"/>
              </a:rPr>
              <a:pPr eaLnBrk="1" hangingPunct="1"/>
              <a:t>21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1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i="1" dirty="0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DCB17E7-EEDB-4248-8F79-85BE89F89BDD}" type="slidenum">
              <a:rPr lang="nl-NL" altLang="nl-NL" smtClean="0">
                <a:latin typeface="Arial" charset="0"/>
              </a:rPr>
              <a:pPr eaLnBrk="1" hangingPunct="1"/>
              <a:t>22</a:t>
            </a:fld>
            <a:endParaRPr lang="nl-NL" altLang="nl-NL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2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FEA9-608F-49AA-9E57-B630CB8FA9A2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2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24EF-96C7-42E9-B8F9-B6AD31BE993C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8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850F-E3E6-4CEF-95F5-0633F9EF7E33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8" descr="voork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7ED6-5574-4A3A-B692-03B7BE08F64F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D721-6512-4CAE-B251-C9564A71A7F5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BF5-30E3-469F-BE59-E986CC44DD80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9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F216-FD12-43E7-AF2B-C33831F08121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5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9EFB-913F-4ED1-B247-9F4A0759BAE3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2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91CF-E99E-4BCA-B2B5-9D5757908257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2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DBEB12A-CA11-4C66-8726-A1F937A0D93C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6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1F36-1454-45F1-B78B-441243C84CA8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6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1CB867-05F4-4886-919C-C8E68BDA776E}" type="datetime1">
              <a:rPr lang="en-GB" smtClean="0"/>
              <a:t>15/08/2018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D9BD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6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5400" b="1" dirty="0" err="1" smtClean="0"/>
              <a:t>Leak</a:t>
            </a:r>
            <a:r>
              <a:rPr lang="nl-NL" sz="5400" b="1" dirty="0" smtClean="0"/>
              <a:t> </a:t>
            </a:r>
            <a:r>
              <a:rPr lang="nl-NL" sz="5400" b="1" smtClean="0"/>
              <a:t>Detection</a:t>
            </a:r>
            <a:endParaRPr lang="nl-NL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Night</a:t>
            </a:r>
            <a:r>
              <a:rPr lang="nl-NL" dirty="0" smtClean="0"/>
              <a:t> Flow </a:t>
            </a:r>
            <a:r>
              <a:rPr lang="nl-NL" dirty="0" err="1" smtClean="0"/>
              <a:t>Measurement</a:t>
            </a:r>
            <a:r>
              <a:rPr lang="nl-NL" dirty="0" smtClean="0"/>
              <a:t>, Step </a:t>
            </a:r>
            <a:r>
              <a:rPr lang="nl-NL" dirty="0" err="1" smtClean="0"/>
              <a:t>Testing</a:t>
            </a:r>
            <a:r>
              <a:rPr lang="nl-NL" dirty="0" smtClean="0"/>
              <a:t>, </a:t>
            </a:r>
            <a:r>
              <a:rPr lang="nl-NL" dirty="0" err="1" smtClean="0"/>
              <a:t>Leak</a:t>
            </a:r>
            <a:r>
              <a:rPr lang="nl-NL" dirty="0" smtClean="0"/>
              <a:t> </a:t>
            </a:r>
            <a:r>
              <a:rPr lang="nl-NL" dirty="0" err="1" smtClean="0"/>
              <a:t>Detection</a:t>
            </a:r>
            <a:r>
              <a:rPr lang="nl-NL" dirty="0" smtClean="0"/>
              <a:t> Equipment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8499475" y="6430963"/>
            <a:ext cx="630238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AE835F92-F854-47E4-A417-6D93DF4104F5}" type="slidenum">
              <a:rPr lang="en-US" sz="1000" b="1">
                <a:solidFill>
                  <a:schemeClr val="accent2"/>
                </a:solidFill>
                <a:latin typeface="+mn-lt"/>
              </a:rPr>
              <a:pPr algn="ctr">
                <a:defRPr/>
              </a:pPr>
              <a:t>10</a:t>
            </a:fld>
            <a:endParaRPr lang="en-US" sz="1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3448" y="6448251"/>
            <a:ext cx="3617103" cy="365125"/>
          </a:xfrm>
        </p:spPr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211020" y="1124744"/>
            <a:ext cx="8932980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 testing is a method in which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parts of the DMA n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etwork are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successively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isolated to narrow the possible location of leaks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the first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furthest away from the DMA water meter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step should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around 20 minutes to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impact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 as well as pressure should be checked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Big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drop in flow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pressure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indicates leakage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Undertake step testing during night time (00.00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04.00 am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measurements disturbed by fluctuations in water demand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cut off the water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supply </a:t>
            </a: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C:\Users\Evides\Documents\VEI\Missies\Vietnam\HCMC Mekong\HCMC march 2014\step tes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12875"/>
            <a:ext cx="904875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C:\Users\Evides\Documents\VEI\Missies\Vietnam\HCMC Mekong\HCMC march 2014\step test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60488"/>
            <a:ext cx="9144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C:\Users\Evides\Documents\VEI\Missies\Vietnam\HCMC Mekong\HCMC march 2014\step test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900"/>
            <a:ext cx="91154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kstvak 1"/>
          <p:cNvSpPr txBox="1">
            <a:spLocks noChangeArrowheads="1"/>
          </p:cNvSpPr>
          <p:nvPr/>
        </p:nvSpPr>
        <p:spPr bwMode="auto">
          <a:xfrm>
            <a:off x="468313" y="1989138"/>
            <a:ext cx="2016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SzPct val="85000"/>
              <a:buChar char="•"/>
              <a:defRPr sz="15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nl-NL" altLang="en-US" sz="1800" b="1">
              <a:solidFill>
                <a:srgbClr val="00508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nl-NL" altLang="en-US" sz="1800">
              <a:solidFill>
                <a:srgbClr val="00508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en-US" sz="1800">
              <a:solidFill>
                <a:srgbClr val="00508C"/>
              </a:solidFill>
            </a:endParaRPr>
          </a:p>
        </p:txBody>
      </p:sp>
      <p:pic>
        <p:nvPicPr>
          <p:cNvPr id="56324" name="Picture 2" descr="C:\Users\Evides\Documents\VEI\Missies\Vietnam\HCMC Mekong\HCMC march 2014\step test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1556792"/>
            <a:ext cx="91440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kstvak 1"/>
          <p:cNvSpPr txBox="1">
            <a:spLocks noChangeArrowheads="1"/>
          </p:cNvSpPr>
          <p:nvPr/>
        </p:nvSpPr>
        <p:spPr bwMode="auto">
          <a:xfrm>
            <a:off x="468313" y="1989138"/>
            <a:ext cx="2016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SzPct val="85000"/>
              <a:buChar char="•"/>
              <a:defRPr sz="15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nl-NL" altLang="en-US" sz="1800">
              <a:solidFill>
                <a:srgbClr val="00508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en-US" sz="1800">
              <a:solidFill>
                <a:srgbClr val="00508C"/>
              </a:solidFill>
            </a:endParaRPr>
          </a:p>
        </p:txBody>
      </p:sp>
      <p:pic>
        <p:nvPicPr>
          <p:cNvPr id="57348" name="Picture 2" descr="C:\Users\Evides\Documents\VEI\Missies\Vietnam\HCMC Mekong\HCMC march 2014\step test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358900"/>
            <a:ext cx="9144001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kstvak 1"/>
          <p:cNvSpPr txBox="1">
            <a:spLocks noChangeArrowheads="1"/>
          </p:cNvSpPr>
          <p:nvPr/>
        </p:nvSpPr>
        <p:spPr bwMode="auto">
          <a:xfrm>
            <a:off x="468313" y="1989138"/>
            <a:ext cx="2016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SzPct val="85000"/>
              <a:buChar char="•"/>
              <a:defRPr sz="15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nl-NL" altLang="en-US" sz="1800" b="1">
              <a:solidFill>
                <a:srgbClr val="00508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nl-NL" altLang="en-US" sz="1800">
              <a:solidFill>
                <a:srgbClr val="00508C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en-US" sz="1800">
              <a:solidFill>
                <a:srgbClr val="00508C"/>
              </a:solidFill>
            </a:endParaRPr>
          </a:p>
        </p:txBody>
      </p:sp>
      <p:pic>
        <p:nvPicPr>
          <p:cNvPr id="58372" name="Picture 2" descr="C:\Users\Evides\Documents\VEI\Missies\Vietnam\HCMC Mekong\HCMC march 2014\step tes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355725"/>
            <a:ext cx="9144001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 descr="C:\Users\Evides\Documents\VEI\Missies\Vietnam\HCMC Mekong\HCMC march 2014\step test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1471397"/>
            <a:ext cx="9144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kstvak 1"/>
          <p:cNvSpPr txBox="1">
            <a:spLocks noChangeArrowheads="1"/>
          </p:cNvSpPr>
          <p:nvPr/>
        </p:nvSpPr>
        <p:spPr bwMode="auto">
          <a:xfrm>
            <a:off x="611188" y="1038225"/>
            <a:ext cx="4895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500"/>
              </a:spcBef>
              <a:buSzPct val="85000"/>
              <a:buChar char="•"/>
              <a:defRPr sz="1500">
                <a:solidFill>
                  <a:srgbClr val="7F7F7F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500"/>
              </a:spcBef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Verdana" pitchFamily="34" charset="0"/>
              <a:buChar char="−"/>
              <a:defRPr sz="1500">
                <a:solidFill>
                  <a:srgbClr val="7F7F7F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nl-NL" altLang="en-US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Relation</a:t>
            </a:r>
            <a:r>
              <a:rPr lang="nl-NL" altLang="en-US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flow/</a:t>
            </a:r>
            <a:r>
              <a:rPr lang="nl-NL" altLang="en-US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pressure</a:t>
            </a:r>
            <a:r>
              <a:rPr lang="nl-NL" altLang="en-US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altLang="en-US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and</a:t>
            </a:r>
            <a:r>
              <a:rPr lang="nl-NL" altLang="en-US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time </a:t>
            </a:r>
            <a:endParaRPr lang="en-GB" altLang="en-US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2EB0E-A961-4946-9B5B-1BF65C7BAE10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5536" y="286605"/>
            <a:ext cx="828092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Step </a:t>
            </a:r>
            <a:r>
              <a:rPr lang="nl-NL" sz="4400" dirty="0" err="1" smtClean="0"/>
              <a:t>testing</a:t>
            </a:r>
            <a:r>
              <a:rPr lang="nl-NL" sz="4400" dirty="0" smtClean="0"/>
              <a:t> </a:t>
            </a:r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8" name="Picture 2" descr="C:\Users\Evides\Documents\VEI\Missies\Dhaka\WSUP\WSUP febr14\flow and pressure with le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1" y="1710685"/>
            <a:ext cx="8543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Leak</a:t>
            </a:r>
            <a:r>
              <a:rPr lang="nl-NL" dirty="0" smtClean="0"/>
              <a:t> </a:t>
            </a:r>
            <a:r>
              <a:rPr lang="nl-NL" dirty="0" err="1" smtClean="0"/>
              <a:t>detection</a:t>
            </a:r>
            <a:r>
              <a:rPr lang="nl-NL" dirty="0" smtClean="0"/>
              <a:t> equipment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Clamp</a:t>
            </a:r>
            <a:r>
              <a:rPr lang="nl-NL" dirty="0" smtClean="0"/>
              <a:t>-on meter, </a:t>
            </a:r>
            <a:r>
              <a:rPr lang="nl-NL" dirty="0" err="1" smtClean="0"/>
              <a:t>accoustic</a:t>
            </a:r>
            <a:r>
              <a:rPr lang="nl-NL" dirty="0" smtClean="0"/>
              <a:t> meter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960" y="1988840"/>
            <a:ext cx="7543801" cy="4023360"/>
          </a:xfrm>
        </p:spPr>
        <p:txBody>
          <a:bodyPr/>
          <a:lstStyle/>
          <a:p>
            <a:r>
              <a:rPr lang="nl-NL" dirty="0" err="1" smtClean="0"/>
              <a:t>Leakage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omponents</a:t>
            </a:r>
            <a:endParaRPr lang="nl-NL" dirty="0" smtClean="0"/>
          </a:p>
          <a:p>
            <a:r>
              <a:rPr lang="nl-NL" dirty="0" err="1" smtClean="0"/>
              <a:t>Leak</a:t>
            </a:r>
            <a:r>
              <a:rPr lang="nl-NL" dirty="0" smtClean="0"/>
              <a:t> </a:t>
            </a:r>
            <a:r>
              <a:rPr lang="nl-NL" dirty="0" err="1" smtClean="0"/>
              <a:t>Detection</a:t>
            </a:r>
            <a:endParaRPr lang="nl-NL" dirty="0" smtClean="0"/>
          </a:p>
          <a:p>
            <a:r>
              <a:rPr lang="nl-NL" dirty="0" err="1"/>
              <a:t>Leak</a:t>
            </a:r>
            <a:r>
              <a:rPr lang="nl-NL" dirty="0"/>
              <a:t> </a:t>
            </a:r>
            <a:r>
              <a:rPr lang="nl-NL" dirty="0" err="1" smtClean="0"/>
              <a:t>Detection</a:t>
            </a:r>
            <a:r>
              <a:rPr lang="nl-NL" dirty="0"/>
              <a:t> </a:t>
            </a:r>
            <a:r>
              <a:rPr lang="nl-NL" dirty="0" smtClean="0"/>
              <a:t>Equipment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87975-4CD1-482D-8C00-0E5A9B280604}" type="slidenum">
              <a:rPr lang="en-US" smtClean="0">
                <a:solidFill>
                  <a:srgbClr val="2D9BDC"/>
                </a:solidFill>
              </a:rPr>
              <a:pPr>
                <a:defRPr/>
              </a:pPr>
              <a:t>2</a:t>
            </a:fld>
            <a:endParaRPr lang="en-US">
              <a:solidFill>
                <a:srgbClr val="2D9BD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Leak detection equipment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899592" y="157756"/>
            <a:ext cx="8385626" cy="78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Clamp-on meter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6700" y="760789"/>
            <a:ext cx="8932980" cy="29392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clamp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-on meter is a portable meter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instantaneously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pipes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different types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sizes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Clamp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-on meters are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measurements are needed in location where no meters are installed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check the accuracy of installed meters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Furthermore,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 of &lt;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possible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clamp-on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expensive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(~10.000 Euro) and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is needed during night flow measurements</a:t>
            </a:r>
          </a:p>
          <a:p>
            <a:pPr>
              <a:spcAft>
                <a:spcPts val="600"/>
              </a:spcAft>
              <a:defRPr/>
            </a:pP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419872" y="5950190"/>
            <a:ext cx="7543801" cy="3591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sz="1800" dirty="0" err="1" smtClean="0"/>
              <a:t>Clamp</a:t>
            </a:r>
            <a:r>
              <a:rPr lang="nl-NL" altLang="nl-NL" sz="1800" dirty="0" smtClean="0"/>
              <a:t> on meter in box </a:t>
            </a:r>
            <a:r>
              <a:rPr lang="nl-NL" altLang="nl-NL" sz="1800" dirty="0" err="1" smtClean="0"/>
              <a:t>and</a:t>
            </a:r>
            <a:r>
              <a:rPr lang="nl-NL" altLang="nl-NL" sz="1800" dirty="0" smtClean="0"/>
              <a:t> </a:t>
            </a:r>
            <a:r>
              <a:rPr lang="nl-NL" altLang="nl-NL" sz="1800" dirty="0" err="1" smtClean="0"/>
              <a:t>installed</a:t>
            </a:r>
            <a:endParaRPr lang="nl-NL" altLang="nl-NL" sz="18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12" y="3429645"/>
            <a:ext cx="2709589" cy="24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08" y="3429645"/>
            <a:ext cx="2557440" cy="244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5" t="7111" r="50375" b="14667"/>
          <a:stretch/>
        </p:blipFill>
        <p:spPr bwMode="auto">
          <a:xfrm>
            <a:off x="-803" y="1916832"/>
            <a:ext cx="1666480" cy="362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5" r="30500"/>
          <a:stretch/>
        </p:blipFill>
        <p:spPr bwMode="auto">
          <a:xfrm>
            <a:off x="1403648" y="589170"/>
            <a:ext cx="3960440" cy="569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Leak detection equipment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899592" y="157756"/>
            <a:ext cx="8385626" cy="78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Clamp on meter, quick start guide </a:t>
            </a:r>
            <a:endParaRPr lang="nl-NL" sz="4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r="30285"/>
          <a:stretch/>
        </p:blipFill>
        <p:spPr bwMode="auto">
          <a:xfrm>
            <a:off x="5309292" y="836711"/>
            <a:ext cx="3799212" cy="54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Leak detection equipment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899592" y="157756"/>
            <a:ext cx="8385626" cy="78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 smtClean="0"/>
              <a:t>Accoustic</a:t>
            </a:r>
            <a:r>
              <a:rPr lang="en-GB" sz="4400" dirty="0" smtClean="0"/>
              <a:t> Meter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6700" y="953151"/>
            <a:ext cx="89329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Leak detection equipment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899592" y="157756"/>
            <a:ext cx="8385626" cy="78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Other?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6700" y="953151"/>
            <a:ext cx="893298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 </a:t>
            </a:r>
            <a:r>
              <a:rPr lang="nl-NL" dirty="0" err="1" smtClean="0"/>
              <a:t>Leakage</a:t>
            </a:r>
            <a:r>
              <a:rPr lang="nl-NL" dirty="0" smtClean="0"/>
              <a:t> </a:t>
            </a:r>
            <a:r>
              <a:rPr lang="nl-NL" dirty="0" err="1" smtClean="0"/>
              <a:t>components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Background </a:t>
            </a:r>
            <a:r>
              <a:rPr lang="nl-NL" dirty="0" err="1" smtClean="0"/>
              <a:t>leakage</a:t>
            </a:r>
            <a:r>
              <a:rPr lang="nl-NL" dirty="0" smtClean="0"/>
              <a:t>, </a:t>
            </a:r>
            <a:r>
              <a:rPr lang="nl-NL" dirty="0" err="1" smtClean="0"/>
              <a:t>bursts</a:t>
            </a: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2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8499475" y="6430963"/>
            <a:ext cx="630238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AE835F92-F854-47E4-A417-6D93DF4104F5}" type="slidenum">
              <a:rPr lang="en-US" sz="1000" b="1">
                <a:solidFill>
                  <a:schemeClr val="accent2"/>
                </a:solidFill>
                <a:latin typeface="+mn-lt"/>
              </a:rPr>
              <a:pPr algn="ctr">
                <a:defRPr/>
              </a:pPr>
              <a:t>4</a:t>
            </a:fld>
            <a:endParaRPr lang="en-US" sz="1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3448" y="6448251"/>
            <a:ext cx="3617103" cy="365125"/>
          </a:xfrm>
        </p:spPr>
        <p:txBody>
          <a:bodyPr/>
          <a:lstStyle/>
          <a:p>
            <a:r>
              <a:rPr lang="en-US" dirty="0" smtClean="0"/>
              <a:t>Leakage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2960" y="286605"/>
            <a:ext cx="7543800" cy="838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err="1" smtClean="0"/>
              <a:t>Leakage</a:t>
            </a:r>
            <a:r>
              <a:rPr lang="nl-NL" sz="4400" dirty="0" smtClean="0"/>
              <a:t> </a:t>
            </a:r>
            <a:r>
              <a:rPr lang="nl-NL" sz="4400" dirty="0" err="1" smtClean="0"/>
              <a:t>components</a:t>
            </a:r>
            <a:endParaRPr lang="nl-NL" sz="4400" dirty="0"/>
          </a:p>
        </p:txBody>
      </p:sp>
      <p:sp>
        <p:nvSpPr>
          <p:cNvPr id="14" name="Rectangle 13"/>
          <p:cNvSpPr/>
          <p:nvPr/>
        </p:nvSpPr>
        <p:spPr>
          <a:xfrm>
            <a:off x="3203848" y="4077072"/>
            <a:ext cx="3816424" cy="1944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44" y="1103313"/>
            <a:ext cx="7770192" cy="49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8499475" y="6430963"/>
            <a:ext cx="630238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AE835F92-F854-47E4-A417-6D93DF4104F5}" type="slidenum">
              <a:rPr lang="en-US" sz="1000" b="1">
                <a:solidFill>
                  <a:schemeClr val="accent2"/>
                </a:solidFill>
                <a:latin typeface="+mn-lt"/>
              </a:rPr>
              <a:pPr algn="ctr">
                <a:defRPr/>
              </a:pPr>
              <a:t>5</a:t>
            </a:fld>
            <a:endParaRPr lang="en-US" sz="1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3448" y="6448251"/>
            <a:ext cx="3617103" cy="365125"/>
          </a:xfrm>
        </p:spPr>
        <p:txBody>
          <a:bodyPr/>
          <a:lstStyle/>
          <a:p>
            <a:r>
              <a:rPr lang="en-US" dirty="0" smtClean="0"/>
              <a:t>Leakage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2960" y="286605"/>
            <a:ext cx="7543800" cy="8381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smtClean="0"/>
              <a:t>Background </a:t>
            </a:r>
            <a:r>
              <a:rPr lang="nl-NL" sz="4400" dirty="0" err="1" smtClean="0"/>
              <a:t>vs</a:t>
            </a:r>
            <a:r>
              <a:rPr lang="nl-NL" sz="4400" dirty="0" smtClean="0"/>
              <a:t> </a:t>
            </a:r>
            <a:r>
              <a:rPr lang="nl-NL" sz="4400" dirty="0" err="1" smtClean="0"/>
              <a:t>burst</a:t>
            </a:r>
            <a:r>
              <a:rPr lang="nl-NL" sz="4400" dirty="0" smtClean="0"/>
              <a:t> </a:t>
            </a:r>
            <a:r>
              <a:rPr lang="nl-NL" sz="4400" dirty="0" err="1" smtClean="0"/>
              <a:t>leakage</a:t>
            </a:r>
            <a:endParaRPr lang="nl-NL" sz="44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07504" y="1080382"/>
            <a:ext cx="8856984" cy="200545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Background Leakage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aggregation of leakages from all fittings on the distribution network that are too small to be detected by visual or acoustic inspection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Background leakage are individual leaks with flow rates less than 0.25 m3/</a:t>
            </a:r>
            <a:r>
              <a:rPr lang="en-US" sz="1800" dirty="0" err="1"/>
              <a:t>hr</a:t>
            </a:r>
            <a:r>
              <a:rPr lang="en-US" sz="1800" dirty="0"/>
              <a:t> at 50 m pressure - the minimum leak that can realistically be detected with modern </a:t>
            </a:r>
            <a:r>
              <a:rPr lang="nl-NL" sz="1800" dirty="0" err="1"/>
              <a:t>technology</a:t>
            </a:r>
            <a:endParaRPr lang="nl-NL" sz="18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Major influence: </a:t>
            </a:r>
            <a:r>
              <a:rPr lang="en-US" sz="2000" dirty="0" smtClean="0"/>
              <a:t>pressure</a:t>
            </a:r>
            <a:endParaRPr lang="nl-NL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t="8667" r="9250"/>
          <a:stretch/>
        </p:blipFill>
        <p:spPr bwMode="auto">
          <a:xfrm>
            <a:off x="4745422" y="3085841"/>
            <a:ext cx="4348071" cy="29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07504" y="3040856"/>
            <a:ext cx="4464496" cy="18002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Burst Leakage </a:t>
            </a:r>
            <a:endParaRPr lang="en-US" dirty="0" smtClean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Loss of water resulting from bursts on the distribution network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Major influence: the speed with which the burst is located and repaired</a:t>
            </a:r>
          </a:p>
          <a:p>
            <a:pPr marL="201168" lvl="1" indent="0">
              <a:buClrTx/>
              <a:buNone/>
            </a:pPr>
            <a:endParaRPr lang="nl-NL" sz="2000" dirty="0" smtClean="0"/>
          </a:p>
          <a:p>
            <a:pPr marL="201168" lvl="1" indent="0">
              <a:buClrTx/>
              <a:buNone/>
            </a:pPr>
            <a:r>
              <a:rPr lang="nl-NL" sz="2000" dirty="0" smtClean="0"/>
              <a:t>*</a:t>
            </a:r>
            <a:r>
              <a:rPr lang="nl-NL" sz="2000" dirty="0" err="1" smtClean="0"/>
              <a:t>Amount</a:t>
            </a:r>
            <a:r>
              <a:rPr lang="nl-NL" sz="2000" dirty="0" smtClean="0"/>
              <a:t> of water </a:t>
            </a:r>
            <a:r>
              <a:rPr lang="nl-NL" sz="2000" dirty="0" err="1" smtClean="0"/>
              <a:t>loss</a:t>
            </a:r>
            <a:r>
              <a:rPr lang="nl-NL" sz="2000" dirty="0" smtClean="0"/>
              <a:t> </a:t>
            </a:r>
            <a:r>
              <a:rPr lang="nl-NL" sz="2000" dirty="0" err="1" smtClean="0"/>
              <a:t>through</a:t>
            </a:r>
            <a:r>
              <a:rPr lang="nl-NL" sz="2000" dirty="0" smtClean="0"/>
              <a:t> </a:t>
            </a:r>
            <a:r>
              <a:rPr lang="nl-NL" sz="2000" dirty="0" err="1" smtClean="0"/>
              <a:t>leakage</a:t>
            </a:r>
            <a:r>
              <a:rPr lang="nl-NL" sz="2000" dirty="0" smtClean="0"/>
              <a:t> </a:t>
            </a:r>
            <a:r>
              <a:rPr lang="nl-NL" sz="2000" dirty="0" err="1" smtClean="0"/>
              <a:t>varies</a:t>
            </a:r>
            <a:r>
              <a:rPr lang="nl-NL" sz="2000" dirty="0" smtClean="0"/>
              <a:t> </a:t>
            </a:r>
            <a:r>
              <a:rPr lang="nl-NL" sz="2000" dirty="0" err="1" smtClean="0"/>
              <a:t>during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day</a:t>
            </a:r>
            <a:r>
              <a:rPr lang="nl-NL" sz="2000" dirty="0" smtClean="0"/>
              <a:t> as </a:t>
            </a:r>
            <a:r>
              <a:rPr lang="nl-NL" sz="2000" dirty="0" err="1" smtClean="0"/>
              <a:t>it</a:t>
            </a:r>
            <a:r>
              <a:rPr lang="nl-NL" sz="2000" dirty="0" smtClean="0"/>
              <a:t> </a:t>
            </a:r>
            <a:r>
              <a:rPr lang="nl-NL" sz="2000" dirty="0" err="1" smtClean="0"/>
              <a:t>depends</a:t>
            </a:r>
            <a:r>
              <a:rPr lang="nl-NL" sz="2000" dirty="0" smtClean="0"/>
              <a:t> on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pressure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20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Leak</a:t>
            </a:r>
            <a:r>
              <a:rPr lang="nl-NL" dirty="0" smtClean="0"/>
              <a:t> </a:t>
            </a:r>
            <a:r>
              <a:rPr lang="nl-NL" dirty="0" err="1" smtClean="0"/>
              <a:t>detection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Minimum </a:t>
            </a:r>
            <a:r>
              <a:rPr lang="nl-NL" dirty="0" err="1" smtClean="0"/>
              <a:t>nightflow</a:t>
            </a:r>
            <a:r>
              <a:rPr lang="nl-NL" dirty="0" smtClean="0"/>
              <a:t>, step </a:t>
            </a:r>
            <a:r>
              <a:rPr lang="nl-NL" dirty="0" err="1" smtClean="0"/>
              <a:t>testing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5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Leak detection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899592" y="157756"/>
            <a:ext cx="8385626" cy="78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Minimum Night Flow</a:t>
            </a:r>
            <a:endParaRPr lang="nl-NL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6700" y="953151"/>
            <a:ext cx="8932980" cy="50629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Amount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water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leakage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estimated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Night Flow (MNF)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testing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MNF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lowest hourly average flow into the DMA over a 24-hour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period, </a:t>
            </a:r>
          </a:p>
          <a:p>
            <a:pPr marL="906463" lvl="1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MNF is usually obtained between 2 and 4am, when most tanks have been filled and users are asleep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Legitimate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Night Flow (LNF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is the customer minimum night consumption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time of minimum night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</a:t>
            </a:r>
          </a:p>
          <a:p>
            <a:pPr marL="906463" lvl="1" indent="-4492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Domestic customers – toilet flushing, washing machines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use a standard legitimate night time factor, or measured sample</a:t>
            </a:r>
          </a:p>
          <a:p>
            <a:pPr marL="906463" lvl="1" indent="-44926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nightly users (such as night clubs or industries) – manually read or log their meter or use a portable meter 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Net Night Flow (NNF)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DMA leakage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time of minimum night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flow: what remains after subtracting the LNF from the MNF</a:t>
            </a:r>
          </a:p>
          <a:p>
            <a:pPr marL="906463" lvl="1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leakage occurs on the customer’s premises and therefore is not part of the utilities NRW. As such, the NNF should be divided into ‘Utility leakage’ and ‘Customer leakage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8499475" y="6430963"/>
            <a:ext cx="630238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AE835F92-F854-47E4-A417-6D93DF4104F5}" type="slidenum">
              <a:rPr lang="en-US" sz="1000" b="1">
                <a:solidFill>
                  <a:schemeClr val="accent2"/>
                </a:solidFill>
                <a:latin typeface="+mn-lt"/>
              </a:rPr>
              <a:pPr algn="ctr">
                <a:defRPr/>
              </a:pPr>
              <a:t>8</a:t>
            </a:fld>
            <a:endParaRPr lang="en-US" sz="1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3448" y="6448251"/>
            <a:ext cx="3617103" cy="365125"/>
          </a:xfrm>
        </p:spPr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2D9BD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6582" r="16857" b="4169"/>
          <a:stretch/>
        </p:blipFill>
        <p:spPr bwMode="auto">
          <a:xfrm>
            <a:off x="3478341" y="3099652"/>
            <a:ext cx="5414139" cy="320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3" y="836712"/>
            <a:ext cx="90222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MNF (using a logged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DMA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meter) 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typical LNF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the NNF = MNF – LNF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Estimate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‘Utility leakage’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UNNF = NNF 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‘Customer leakage’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leakage is proportional to pressure, to represent the average leakage through the day the UNNF should be corrected with a pressure factor (pf), typically pf = average daily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DMA pressure /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average MNF pressure</a:t>
            </a:r>
          </a:p>
          <a:p>
            <a:pPr marL="449263" indent="-449263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GB" b="1" dirty="0" smtClean="0">
                <a:solidFill>
                  <a:srgbClr val="FF0000"/>
                </a:solidFill>
              </a:rPr>
              <a:t>Average </a:t>
            </a:r>
            <a:r>
              <a:rPr lang="en-GB" b="1" dirty="0">
                <a:solidFill>
                  <a:srgbClr val="FF0000"/>
                </a:solidFill>
              </a:rPr>
              <a:t>DMA </a:t>
            </a:r>
            <a:r>
              <a:rPr lang="en-GB" b="1" dirty="0" smtClean="0">
                <a:solidFill>
                  <a:srgbClr val="FF0000"/>
                </a:solidFill>
              </a:rPr>
              <a:t>leakage = UNNF*pf</a:t>
            </a:r>
            <a:endParaRPr lang="en-GB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899592" y="157756"/>
            <a:ext cx="8385626" cy="78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smtClean="0"/>
              <a:t>Minimum Night Flow</a:t>
            </a:r>
            <a:endParaRPr lang="nl-NL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 noGrp="1"/>
          </p:cNvSpPr>
          <p:nvPr/>
        </p:nvSpPr>
        <p:spPr bwMode="auto">
          <a:xfrm>
            <a:off x="8499475" y="6430963"/>
            <a:ext cx="630238" cy="360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fld id="{AE835F92-F854-47E4-A417-6D93DF4104F5}" type="slidenum">
              <a:rPr lang="en-US" sz="1000" b="1">
                <a:solidFill>
                  <a:schemeClr val="accent2"/>
                </a:solidFill>
                <a:latin typeface="+mn-lt"/>
              </a:rPr>
              <a:pPr algn="ctr">
                <a:defRPr/>
              </a:pPr>
              <a:t>9</a:t>
            </a:fld>
            <a:endParaRPr lang="en-US" sz="1000" b="1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0" y="1279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3448" y="6448251"/>
            <a:ext cx="3617103" cy="365125"/>
          </a:xfrm>
        </p:spPr>
        <p:txBody>
          <a:bodyPr/>
          <a:lstStyle/>
          <a:p>
            <a:r>
              <a:rPr lang="en-US" dirty="0"/>
              <a:t>Leak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966B0-9649-49CA-8241-CF2E1E5BA841}" type="slidenum">
              <a:rPr lang="en-US" smtClean="0">
                <a:solidFill>
                  <a:srgbClr val="2D9BD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2D9BDC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2960" y="286605"/>
            <a:ext cx="7543800" cy="694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dirty="0" err="1" smtClean="0"/>
              <a:t>Example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16632"/>
            <a:ext cx="2987824" cy="3354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32" y="6346755"/>
            <a:ext cx="1278114" cy="511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5996895"/>
            <a:ext cx="1584156" cy="86492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8"/>
          <a:stretch/>
        </p:blipFill>
        <p:spPr bwMode="auto">
          <a:xfrm>
            <a:off x="-180528" y="2549377"/>
            <a:ext cx="9144135" cy="36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8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254</TotalTime>
  <Words>701</Words>
  <Application>Microsoft Office PowerPoint</Application>
  <PresentationFormat>On-screen Show (4:3)</PresentationFormat>
  <Paragraphs>125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Retrospect</vt:lpstr>
      <vt:lpstr>Leak Detection</vt:lpstr>
      <vt:lpstr>Content</vt:lpstr>
      <vt:lpstr> Leakage components</vt:lpstr>
      <vt:lpstr>PowerPoint Presentation</vt:lpstr>
      <vt:lpstr>PowerPoint Presentation</vt:lpstr>
      <vt:lpstr>2. Leak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Leak detection equipment</vt:lpstr>
      <vt:lpstr>PowerPoint Presentation</vt:lpstr>
      <vt:lpstr>PowerPoint Presentation</vt:lpstr>
      <vt:lpstr>PowerPoint Presentation</vt:lpstr>
      <vt:lpstr>PowerPoint Presentation</vt:lpstr>
    </vt:vector>
  </TitlesOfParts>
  <Company>Vitens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Reinder van den Brink-Bil</dc:creator>
  <cp:lastModifiedBy>Mohanasundar Radhakrishnan</cp:lastModifiedBy>
  <cp:revision>34</cp:revision>
  <dcterms:created xsi:type="dcterms:W3CDTF">2014-10-06T10:13:44Z</dcterms:created>
  <dcterms:modified xsi:type="dcterms:W3CDTF">2018-08-15T17:22:54Z</dcterms:modified>
</cp:coreProperties>
</file>